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5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7" r:id="rId3"/>
    <p:sldId id="297" r:id="rId4"/>
    <p:sldId id="298" r:id="rId5"/>
    <p:sldId id="296" r:id="rId6"/>
    <p:sldId id="306" r:id="rId7"/>
    <p:sldId id="260" r:id="rId8"/>
    <p:sldId id="308" r:id="rId9"/>
    <p:sldId id="265" r:id="rId10"/>
    <p:sldId id="310" r:id="rId11"/>
    <p:sldId id="313" r:id="rId12"/>
    <p:sldId id="301" r:id="rId13"/>
    <p:sldId id="278" r:id="rId14"/>
    <p:sldId id="303" r:id="rId15"/>
    <p:sldId id="304" r:id="rId16"/>
    <p:sldId id="309" r:id="rId17"/>
    <p:sldId id="262" r:id="rId18"/>
    <p:sldId id="272" r:id="rId19"/>
    <p:sldId id="263" r:id="rId20"/>
    <p:sldId id="269" r:id="rId21"/>
    <p:sldId id="312" r:id="rId22"/>
    <p:sldId id="279" r:id="rId23"/>
    <p:sldId id="280" r:id="rId24"/>
    <p:sldId id="290" r:id="rId25"/>
    <p:sldId id="281" r:id="rId26"/>
    <p:sldId id="276" r:id="rId27"/>
    <p:sldId id="283" r:id="rId28"/>
    <p:sldId id="274" r:id="rId29"/>
    <p:sldId id="284" r:id="rId30"/>
    <p:sldId id="289" r:id="rId31"/>
    <p:sldId id="293" r:id="rId32"/>
    <p:sldId id="294" r:id="rId33"/>
    <p:sldId id="295" r:id="rId34"/>
    <p:sldId id="302" r:id="rId35"/>
    <p:sldId id="264" r:id="rId36"/>
    <p:sldId id="311" r:id="rId37"/>
    <p:sldId id="286" r:id="rId38"/>
    <p:sldId id="307" r:id="rId39"/>
    <p:sldId id="261" r:id="rId40"/>
    <p:sldId id="268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ECFF"/>
    <a:srgbClr val="0000FF"/>
    <a:srgbClr val="000099"/>
    <a:srgbClr val="FFFF66"/>
    <a:srgbClr val="000066"/>
    <a:srgbClr val="99FF66"/>
    <a:srgbClr val="0066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6" autoAdjust="0"/>
    <p:restoredTop sz="90924" autoAdjust="0"/>
  </p:normalViewPr>
  <p:slideViewPr>
    <p:cSldViewPr>
      <p:cViewPr varScale="1">
        <p:scale>
          <a:sx n="93" d="100"/>
          <a:sy n="93" d="100"/>
        </p:scale>
        <p:origin x="78" y="216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EDAE648-022A-412B-83AB-1C7CD2FA9646}" type="datetime3">
              <a:rPr lang="en-US" smtClean="0"/>
              <a:t>10 May 2017</a:t>
            </a:fld>
            <a:endParaRPr lang="en-US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Culinary and Pastry Orientation</a:t>
            </a:r>
            <a:endParaRPr lang="en-US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67F6DC-058D-42B1-B00B-17B85878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570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99CF384-4EBC-4CEE-82DE-33DE2C215875}" type="datetime3">
              <a:rPr lang="en-US" smtClean="0"/>
              <a:t>10 May 2017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697D95A-D005-4A1B-8B7D-744127219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0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FD6E4-F180-44AB-83EE-CA519A4CF141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D907CF-B573-4CC2-A578-ADDB467AA813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BA9FC-99B3-4A59-9014-80FC5E09E219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C5EE00D-AA91-4D70-B7BF-8AC86E36F26D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4E43101-3596-483E-831C-093642D360F0}" type="datetime3">
              <a:rPr lang="en-US" smtClean="0"/>
              <a:t>10 May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7D95A-D005-4A1B-8B7D-7441272196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86880-7E5A-4869-BA28-9C32DB38A897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C1626-9E4B-48DC-87DB-C3545FB0DE51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2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A13EE-DE35-412C-9C88-9829F09E4713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D5841E1-47BF-4BBC-84F4-6B22E7271DAC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F130D-8B7C-4B81-B991-A91C54F431C8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C4D5319-7BF6-49A8-88AD-16D4B04F378A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2F239-4E5A-4F80-8E8C-E5FBF7388225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805EC65-08DE-4DFA-807B-977021B3AF2F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D2BD-9E03-4D37-BB1C-828A5CC4755C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A5C485E-5FE9-49FC-889D-4F9BE49B8740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1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6D31F-AF38-481F-B95C-9541893123E4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E9A171-F0B9-44A1-9610-8D0DD15BCE90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9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55BD61-6633-4BE8-B0DA-235ED57EF7C1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CA279-D3E0-4CE9-8D68-F02FE23AC989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75D9329-C7E1-40F4-9325-4D0AAEC13F04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9C25-4DA6-4A9B-889F-1D1FB762DCF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864D35C-3BE8-423D-96CC-B08731B111E7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3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5CCA-3B51-431F-94EA-D77D9AB21ED4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0DE3F21-3143-48CA-BBDF-409B06841FED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4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D0531-1239-466C-BEA2-62BDE5C29343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4E63A52-9D36-471E-AE10-9BFB9F9CD225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E6C69-9167-454C-A38B-E805BB03EBCA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0C6976C-D9AF-4637-81C0-42D19A5605D2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1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58C5-F8CA-4D8F-8D19-E3BAEF2F4DD6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06D489-5FCB-42F0-804E-184A8FE48066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3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6D1FC-7BB4-49CB-A138-46B8BDB00F6C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DEC81B-0D70-4740-A501-E2756E6905CC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8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8D08B-2AFD-473F-BDB0-92A3B2403B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A6B7789-C68C-4C36-A88F-AC7E13E9AC7F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3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9385A-2EFA-48C4-B2AA-47063F9A51D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4A9864-246E-4CF3-A58B-43798AE8CEA2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8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BE298-A8F0-4695-8F26-F77D33B662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BFD137-4664-44B4-BD62-105107B5FD4C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EF5977E-2EE7-4486-9AA7-7A8047E0A63F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5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71B3E-E8E4-4AC8-8E35-D44B2AC34172}" type="slidenum">
              <a:rPr lang="en-US" smtClean="0">
                <a:ea typeface="ＭＳ Ｐゴシック"/>
                <a:cs typeface="ＭＳ Ｐゴシック"/>
              </a:rPr>
              <a:pPr/>
              <a:t>35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FA849B-B75B-42CA-897C-1663C887AD0D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7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63B12-D641-4CA9-8EAF-36722C7FFA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4A8B5F-8930-4E86-A2F8-E11700939773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5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4F540-6F81-440C-BD7D-23C800B4AA71}" type="slidenum">
              <a:rPr lang="en-US" smtClean="0">
                <a:ea typeface="ＭＳ Ｐゴシック"/>
                <a:cs typeface="ＭＳ Ｐゴシック"/>
              </a:rPr>
              <a:pPr/>
              <a:t>37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1FA4B2-7CA1-4022-860B-5533A95B1886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0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D17CF-D70D-4EAC-81EE-9FD920D143AD}" type="slidenum">
              <a:rPr lang="en-US" smtClean="0">
                <a:ea typeface="ＭＳ Ｐゴシック"/>
                <a:cs typeface="ＭＳ Ｐゴシック"/>
              </a:rPr>
              <a:pPr/>
              <a:t>39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CD2FB84-92D0-4393-8FE4-88AB8362711E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2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10595-66C6-4AC8-BBF4-4C245CC76352}" type="slidenum">
              <a:rPr lang="en-US" smtClean="0">
                <a:ea typeface="ＭＳ Ｐゴシック"/>
                <a:cs typeface="ＭＳ Ｐゴシック"/>
              </a:rPr>
              <a:pPr/>
              <a:t>40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E219D45-3416-4524-8AE4-52143695204A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7A9B3-7714-4C92-B573-F86946C5D6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238157-7359-4E20-9EA8-40789CA75CAC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E9C56A5-4CC9-4747-896D-9286B2245CBE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728942B-BC77-47DE-9FC1-64EEA622403B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9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DCBD-578D-4239-87A1-FB0224578087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4CE46B8-62B4-45BF-B670-575DB0F1D74E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195C2-45DB-47E8-942A-4CBE9D93A80F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477D8E-9352-4429-82A3-DF31D53CAD02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08C2A-D66C-464A-8F89-F646DA5CCA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4CC87B9-DBCF-4B5B-A328-13DF4CEFD8F8}" type="datetime3">
              <a:rPr lang="en-US" smtClean="0"/>
              <a:t>10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Culinary and Pastry Orientation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E90B-8AB8-469A-896B-464D3F48E273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E8A71-3410-4051-9DEB-048BEFCB7853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CD3E-9AC3-4FA7-A6E1-ACB559CB4379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2DEC-FEDD-43D1-AD25-EDCD635C9CED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C102-84B0-4BAB-94EE-C9D090B94460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3FD0-739D-4FF5-8418-E311A63BB1D0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F15B-D453-4CFB-A5B0-DE2CF9EB1A05}" type="datetime1">
              <a:rPr lang="en-US" smtClean="0"/>
              <a:t>5/10/2017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59B2-A95E-4613-9AB3-EFBD873E1CBB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924-2B43-4FC3-8994-CA8F747DB033}" type="datetime1">
              <a:rPr lang="en-US" smtClean="0"/>
              <a:t>5/10/2017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329C-F1C3-40CD-A4D2-0354CC3D0EC2}" type="datetime1">
              <a:rPr lang="en-US" smtClean="0"/>
              <a:t>5/10/2017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B710-BAE7-4196-992F-C5D5E748FBA5}" type="datetime1">
              <a:rPr lang="en-US" smtClean="0"/>
              <a:t>5/10/2017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7BBC-196D-4D82-939D-C3DC68AB95DD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1467-EA59-4FC2-9D66-4F0F2168FD0B}" type="datetime1">
              <a:rPr lang="en-US" smtClean="0"/>
              <a:t>5/10/2017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B3A12C27-ED13-4989-97B5-FDD4E5E032E5}" type="datetime1">
              <a:rPr lang="en-US" smtClean="0"/>
              <a:t>5/10/2017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Revised 7.10.14                                     Culinary &amp; Pastry Orientation</a:t>
            </a: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www.wiley.com/WileyCDA/WileyTitle/productCd-EHEP002971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CollinCollegeHospitality" TargetMode="External"/><Relationship Id="rId5" Type="http://schemas.openxmlformats.org/officeDocument/2006/relationships/hyperlink" Target="http://www.tasb.org/policy/pol/private/043500/pol.cfm?DisplayPage=CR(LOCAL).pdf&amp;QueryText=TECHNOLOGY" TargetMode="Externa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6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smtClean="0">
                <a:latin typeface="Cooper Black" pitchFamily="18" charset="0"/>
              </a:rPr>
              <a:t>Welcome to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Collin’s Culinary &amp; Pastry Arts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Student Orientation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016" y="1246743"/>
            <a:ext cx="8311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rgbClr val="333399"/>
              </a:buClr>
              <a:defRPr/>
            </a:pPr>
            <a:r>
              <a:rPr lang="en-US" sz="2000" b="1" kern="0" dirty="0" smtClean="0">
                <a:latin typeface="+mj-lt"/>
              </a:rPr>
              <a:t>1. Texas </a:t>
            </a:r>
            <a:r>
              <a:rPr lang="en-US" sz="2000" b="1" kern="0" dirty="0">
                <a:latin typeface="+mj-lt"/>
              </a:rPr>
              <a:t>Woman’s  University</a:t>
            </a:r>
          </a:p>
          <a:p>
            <a:pPr lvl="0">
              <a:lnSpc>
                <a:spcPct val="80000"/>
              </a:lnSpc>
              <a:defRPr/>
            </a:pPr>
            <a:r>
              <a:rPr lang="en-US" sz="2000" kern="0" dirty="0" smtClean="0">
                <a:latin typeface="Trebuchet MS" pitchFamily="34" charset="0"/>
              </a:rPr>
              <a:t>           *</a:t>
            </a:r>
            <a:r>
              <a:rPr lang="en-US" sz="1800" kern="0" dirty="0" smtClean="0">
                <a:latin typeface="Trebuchet MS" pitchFamily="34" charset="0"/>
              </a:rPr>
              <a:t>BAS </a:t>
            </a:r>
            <a:r>
              <a:rPr lang="en-US" sz="1800" kern="0" dirty="0">
                <a:latin typeface="Trebuchet MS" pitchFamily="34" charset="0"/>
              </a:rPr>
              <a:t>- Culinary Science &amp; Food Service </a:t>
            </a:r>
            <a:r>
              <a:rPr lang="en-US" sz="1800" kern="0" dirty="0" smtClean="0">
                <a:latin typeface="Trebuchet MS" pitchFamily="34" charset="0"/>
              </a:rPr>
              <a:t>Management</a:t>
            </a:r>
          </a:p>
          <a:p>
            <a:pPr lvl="0">
              <a:lnSpc>
                <a:spcPct val="80000"/>
              </a:lnSpc>
              <a:defRPr/>
            </a:pPr>
            <a:r>
              <a:rPr lang="en-US" sz="2000" b="1" kern="0" dirty="0" smtClean="0">
                <a:solidFill>
                  <a:srgbClr val="FFFF00"/>
                </a:solidFill>
                <a:latin typeface="Trebuchet MS" pitchFamily="34" charset="0"/>
              </a:rPr>
              <a:t>      </a:t>
            </a:r>
            <a:r>
              <a:rPr lang="en-US" sz="1600" b="1" i="1" kern="0" dirty="0" smtClean="0">
                <a:solidFill>
                  <a:srgbClr val="FFFF00"/>
                </a:solidFill>
                <a:latin typeface="Trebuchet MS" pitchFamily="34" charset="0"/>
              </a:rPr>
              <a:t>* </a:t>
            </a:r>
            <a:r>
              <a:rPr lang="en-US" sz="1600" b="1" i="1" kern="0" dirty="0">
                <a:solidFill>
                  <a:srgbClr val="FFFF00"/>
                </a:solidFill>
                <a:latin typeface="Trebuchet MS" pitchFamily="34" charset="0"/>
              </a:rPr>
              <a:t>Research Chef Association </a:t>
            </a:r>
            <a:r>
              <a:rPr lang="en-US" sz="1600" b="1" i="1" kern="0" dirty="0" smtClean="0">
                <a:solidFill>
                  <a:srgbClr val="FFFF00"/>
                </a:solidFill>
                <a:latin typeface="Trebuchet MS" pitchFamily="34" charset="0"/>
              </a:rPr>
              <a:t>(RCA) approved </a:t>
            </a:r>
            <a:r>
              <a:rPr lang="en-US" sz="1600" b="1" i="1" kern="0" dirty="0" err="1" smtClean="0">
                <a:solidFill>
                  <a:srgbClr val="FFFF00"/>
                </a:solidFill>
                <a:latin typeface="Trebuchet MS" pitchFamily="34" charset="0"/>
              </a:rPr>
              <a:t>Culinology</a:t>
            </a:r>
            <a:r>
              <a:rPr lang="en-US" sz="1600" b="1" i="1" kern="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1600" b="1" i="1" kern="0" dirty="0">
                <a:solidFill>
                  <a:srgbClr val="FFFF00"/>
                </a:solidFill>
                <a:latin typeface="Trebuchet MS" pitchFamily="34" charset="0"/>
              </a:rPr>
              <a:t>program </a:t>
            </a:r>
            <a:r>
              <a:rPr lang="en-US" sz="1600" b="1" i="1" kern="0" dirty="0" smtClean="0">
                <a:solidFill>
                  <a:srgbClr val="FFFF00"/>
                </a:solidFill>
                <a:latin typeface="Trebuchet MS" pitchFamily="34" charset="0"/>
              </a:rPr>
              <a:t>designation</a:t>
            </a:r>
            <a:endParaRPr lang="en-US" sz="1600" b="1" i="1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Articulation Agreements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36743"/>
            <a:ext cx="1295400" cy="696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14806"/>
            <a:ext cx="1087097" cy="1087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6" y="3821853"/>
            <a:ext cx="2273206" cy="7956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58015" y="3420349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000" b="1" kern="0" dirty="0" smtClean="0"/>
              <a:t>3. Business </a:t>
            </a:r>
            <a:r>
              <a:rPr lang="en-US" sz="2000" b="1" kern="0" dirty="0"/>
              <a:t>&amp; Hotel Management School- Switzerland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7980" y="2482809"/>
            <a:ext cx="6254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000" b="1" kern="0" dirty="0" smtClean="0"/>
              <a:t>2. Conrad </a:t>
            </a:r>
            <a:r>
              <a:rPr lang="en-US" sz="2000" b="1" kern="0" dirty="0"/>
              <a:t>N. Hilton – University of Houston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47980" y="4969131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000" b="1" kern="0" dirty="0" smtClean="0"/>
              <a:t>4. Texas Tech University </a:t>
            </a:r>
            <a:endParaRPr lang="en-US" sz="2000" b="1" kern="0" dirty="0"/>
          </a:p>
        </p:txBody>
      </p:sp>
      <p:pic>
        <p:nvPicPr>
          <p:cNvPr id="14" name="Picture 13" descr="Double 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04" y="4472435"/>
            <a:ext cx="1285375" cy="112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0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Articulation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595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 Tarleton </a:t>
            </a:r>
            <a:r>
              <a:rPr lang="en-US" sz="2000" b="1" dirty="0"/>
              <a:t>State University</a:t>
            </a:r>
          </a:p>
          <a:p>
            <a:r>
              <a:rPr lang="en-US" sz="2000" b="1" dirty="0"/>
              <a:t>(Member of the Texas A &amp; M University System)</a:t>
            </a:r>
          </a:p>
        </p:txBody>
      </p:sp>
      <p:pic>
        <p:nvPicPr>
          <p:cNvPr id="4" name="Picture 3" descr="https://pbs.twimg.com/profile_images/2503608579/vkoxun0se54l0wa6ttp8_400x40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82618"/>
            <a:ext cx="1466850" cy="148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8" descr="https://leo.tamuc.edu/Images/tamuc-bloc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622214" cy="14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Texas </a:t>
            </a:r>
            <a:r>
              <a:rPr lang="en-US" sz="2000" b="1" dirty="0"/>
              <a:t>A&amp;M </a:t>
            </a:r>
            <a:r>
              <a:rPr lang="en-US" sz="2000" b="1" dirty="0" smtClean="0"/>
              <a:t>University </a:t>
            </a:r>
            <a:r>
              <a:rPr lang="en-US" sz="2000" b="1" dirty="0"/>
              <a:t>Commerce</a:t>
            </a:r>
          </a:p>
        </p:txBody>
      </p:sp>
    </p:spTree>
    <p:extLst>
      <p:ext uri="{BB962C8B-B14F-4D97-AF65-F5344CB8AC3E}">
        <p14:creationId xmlns:p14="http://schemas.microsoft.com/office/powerpoint/2010/main" val="41859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ACF Accredited Program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AAS Culinary Arts = CC </a:t>
            </a:r>
            <a:r>
              <a:rPr lang="en-US" sz="2000" b="1" dirty="0" smtClean="0">
                <a:solidFill>
                  <a:srgbClr val="000066"/>
                </a:solidFill>
              </a:rPr>
              <a:t>(certified culinarian)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AAS Pastry Arts     = CPC </a:t>
            </a:r>
            <a:r>
              <a:rPr lang="en-US" sz="2000" b="1" dirty="0" smtClean="0">
                <a:solidFill>
                  <a:srgbClr val="000066"/>
                </a:solidFill>
              </a:rPr>
              <a:t>(certified pastry culinarian)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ACF membership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Submit transcripts</a:t>
            </a:r>
          </a:p>
          <a:p>
            <a:endParaRPr lang="en-US" b="1" dirty="0" smtClean="0">
              <a:solidFill>
                <a:srgbClr val="000066"/>
              </a:solidFill>
            </a:endParaRPr>
          </a:p>
          <a:p>
            <a:endParaRPr lang="en-US" b="1" dirty="0" smtClean="0">
              <a:solidFill>
                <a:srgbClr val="000066"/>
              </a:solidFill>
            </a:endParaRPr>
          </a:p>
          <a:p>
            <a:endParaRPr lang="en-US" b="1" dirty="0" smtClean="0">
              <a:solidFill>
                <a:srgbClr val="000066"/>
              </a:solidFill>
            </a:endParaRPr>
          </a:p>
        </p:txBody>
      </p:sp>
      <p:pic>
        <p:nvPicPr>
          <p:cNvPr id="37891" name="Picture 5" descr="AC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63181"/>
            <a:ext cx="3810000" cy="192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1" y="1216025"/>
            <a:ext cx="3075809" cy="463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933968"/>
            <a:ext cx="51054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</a:pPr>
            <a:r>
              <a:rPr lang="en-US" sz="2800" u="sng" dirty="0" smtClean="0">
                <a:solidFill>
                  <a:srgbClr val="CECEEF"/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239285"/>
            <a:ext cx="5029200" cy="1041214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600" b="1" dirty="0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200" b="1" dirty="0" smtClean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Program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72577" y="4658299"/>
            <a:ext cx="5029200" cy="9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600" dirty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400" b="1" dirty="0" smtClean="0">
                <a:solidFill>
                  <a:srgbClr val="000099"/>
                </a:solidFill>
                <a:latin typeface="Verdana" pitchFamily="34" charset="0"/>
              </a:rPr>
              <a:t>24 </a:t>
            </a:r>
            <a:r>
              <a:rPr lang="en-US" sz="1400" b="1" dirty="0">
                <a:solidFill>
                  <a:srgbClr val="000099"/>
                </a:solidFill>
                <a:latin typeface="Verdana" pitchFamily="34" charset="0"/>
              </a:rPr>
              <a:t>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410678" y="1852095"/>
            <a:ext cx="6828322" cy="8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Hotel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/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Restaurant Management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Certificate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	       </a:t>
            </a:r>
            <a:r>
              <a:rPr lang="en-US" sz="1200" b="1" dirty="0">
                <a:solidFill>
                  <a:srgbClr val="000099"/>
                </a:solidFill>
                <a:latin typeface="Verdana" pitchFamily="34" charset="0"/>
              </a:rPr>
              <a:t>27 credit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 b="1" dirty="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381000" y="4800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457200" y="2503158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Meetings/Event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Management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600" dirty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200" b="1" dirty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2577" y="3985317"/>
            <a:ext cx="6096000" cy="7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kern="0" dirty="0" smtClean="0">
                <a:solidFill>
                  <a:srgbClr val="000099"/>
                </a:solidFill>
                <a:latin typeface="Verdana" pitchFamily="34" charset="0"/>
              </a:rPr>
              <a:t>Advanced Culinary Arts Certificate</a:t>
            </a:r>
            <a:r>
              <a:rPr lang="en-US" sz="1800" kern="0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 kern="0" dirty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600" kern="0" dirty="0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200" b="1" kern="0" dirty="0" smtClean="0">
                <a:solidFill>
                  <a:srgbClr val="000099"/>
                </a:solidFill>
                <a:latin typeface="Verdana" pitchFamily="34" charset="0"/>
              </a:rPr>
              <a:t>12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5352007"/>
            <a:ext cx="5220789" cy="7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kern="0" dirty="0" smtClean="0">
                <a:solidFill>
                  <a:srgbClr val="000099"/>
                </a:solidFill>
                <a:latin typeface="Verdana" pitchFamily="34" charset="0"/>
              </a:rPr>
              <a:t>Advanced Pastry Arts Certificate</a:t>
            </a:r>
            <a:r>
              <a:rPr lang="en-US" sz="1800" kern="0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600" kern="0" dirty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600" kern="0" dirty="0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200" b="1" kern="0" dirty="0" smtClean="0">
                <a:solidFill>
                  <a:srgbClr val="000099"/>
                </a:solidFill>
                <a:latin typeface="Verdana" pitchFamily="34" charset="0"/>
              </a:rPr>
              <a:t>12 credit hours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600" b="1" kern="0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Cost of Degrees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559480"/>
              </p:ext>
            </p:extLst>
          </p:nvPr>
        </p:nvGraphicFramePr>
        <p:xfrm>
          <a:off x="455999" y="1752600"/>
          <a:ext cx="8230801" cy="167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933"/>
                <a:gridCol w="2717868"/>
              </a:tblGrid>
              <a:tr h="5586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- Culinary Arts AAS Total: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5,135.00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8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County - Culinary Arts AAS Total: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7,595.00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8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- Culinary Arts AAS Total: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11,195.00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40942"/>
              </p:ext>
            </p:extLst>
          </p:nvPr>
        </p:nvGraphicFramePr>
        <p:xfrm>
          <a:off x="455998" y="4230454"/>
          <a:ext cx="8230802" cy="163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934"/>
                <a:gridCol w="2717868"/>
              </a:tblGrid>
              <a:tr h="4836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- Pastry Arts AAS Total: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5,260.00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7,720.00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11,320.00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288602"/>
            <a:ext cx="553048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9"/>
                </a:solidFill>
              </a:rPr>
              <a:t>AAS Culinary Arts – 60 credit hours</a:t>
            </a:r>
            <a:endParaRPr 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686" y="3729335"/>
            <a:ext cx="511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99"/>
                </a:solidFill>
              </a:rPr>
              <a:t>AAS Pastry Arts- 60 credit hours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632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Cost of Certificates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448812"/>
              </p:ext>
            </p:extLst>
          </p:nvPr>
        </p:nvGraphicFramePr>
        <p:xfrm>
          <a:off x="457200" y="1954266"/>
          <a:ext cx="82296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5535"/>
                <a:gridCol w="2394065"/>
              </a:tblGrid>
              <a:tr h="5270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- Culinary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2,249.00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97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County - Culinary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3,233.00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9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- Culinary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     4,673.00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495"/>
              </p:ext>
            </p:extLst>
          </p:nvPr>
        </p:nvGraphicFramePr>
        <p:xfrm>
          <a:off x="457200" y="4251961"/>
          <a:ext cx="8229600" cy="161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7400"/>
                <a:gridCol w="2362200"/>
              </a:tblGrid>
              <a:tr h="4876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- Pastry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  2,469.00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9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County - Pastry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      3,453.00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86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- Pastry 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 4,893.00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449720"/>
            <a:ext cx="64714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9"/>
                </a:solidFill>
              </a:rPr>
              <a:t>Certificate- Culinary Arts – 24 credit hours</a:t>
            </a:r>
            <a:endParaRPr 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686" y="3729335"/>
            <a:ext cx="599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99"/>
                </a:solidFill>
              </a:rPr>
              <a:t>Certificate- Pastry Arts- 24 credit hours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62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Cost of Certificates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393036"/>
              </p:ext>
            </p:extLst>
          </p:nvPr>
        </p:nvGraphicFramePr>
        <p:xfrm>
          <a:off x="157110" y="1802661"/>
          <a:ext cx="8877299" cy="1466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4699"/>
                <a:gridCol w="1752600"/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– Advanced Culinary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1,412.00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County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– Advanced Culinary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     1,904.00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6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– Advanced Culinary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     2,624.00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71567"/>
              </p:ext>
            </p:extLst>
          </p:nvPr>
        </p:nvGraphicFramePr>
        <p:xfrm>
          <a:off x="233309" y="4062196"/>
          <a:ext cx="8724900" cy="1682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6100"/>
                <a:gridCol w="18288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– Advanced Pastry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1,412.00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97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County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– Advanced Pastry Arts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2,016.00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9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– Advanced Pastry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Arts Certificate Total: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$     3,540.00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6595" y="1283125"/>
            <a:ext cx="803418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9"/>
                </a:solidFill>
              </a:rPr>
              <a:t>Certificate- Advanced Culinary Arts – 12 credit hours</a:t>
            </a:r>
            <a:endParaRPr 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15" y="3514060"/>
            <a:ext cx="774564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0099"/>
                </a:solidFill>
              </a:rPr>
              <a:t>Certificate- Advanced Pastry Arts – 12 credit hours</a:t>
            </a:r>
            <a:endParaRPr lang="en-US" sz="2800" b="1" u="sng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96384"/>
            <a:ext cx="3962400" cy="518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does it take to be a chef?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1679575"/>
            <a:ext cx="5562600" cy="21336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Trebuchet MS" pitchFamily="34" charset="0"/>
              </a:rPr>
              <a:t>Well rounded education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techniques</a:t>
            </a:r>
            <a:r>
              <a:rPr lang="en-US" sz="2400" b="1" dirty="0" smtClean="0">
                <a:solidFill>
                  <a:srgbClr val="000099"/>
                </a:solidFill>
                <a:latin typeface="Trebuchet MS" pitchFamily="34" charset="0"/>
              </a:rPr>
              <a:t>,</a:t>
            </a:r>
            <a:r>
              <a:rPr lang="en-US" sz="2400" b="1" dirty="0" smtClean="0">
                <a:latin typeface="Trebuchet MS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curiosity</a:t>
            </a:r>
            <a:r>
              <a:rPr lang="en-US" sz="2400" b="1" dirty="0" smtClean="0">
                <a:latin typeface="Trebuchet MS" pitchFamily="34" charset="0"/>
              </a:rPr>
              <a:t>  </a:t>
            </a:r>
            <a:r>
              <a:rPr lang="en-US" sz="2400" b="1" dirty="0" smtClean="0">
                <a:solidFill>
                  <a:srgbClr val="000099"/>
                </a:solidFill>
                <a:latin typeface="Trebuchet MS" pitchFamily="34" charset="0"/>
              </a:rPr>
              <a:t>and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dedication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rebuchet MS" pitchFamily="34" charset="0"/>
              </a:rPr>
              <a:t>to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rebuchet MS" pitchFamily="34" charset="0"/>
              </a:rPr>
              <a:t>craft!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24400" y="3505200"/>
            <a:ext cx="317500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C:\Documents and Settings\Administrator\Local Settings\Temporary Internet Files\Content.IE5\UY29SPXH\MP900430595[2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3616" y="4041231"/>
            <a:ext cx="2737494" cy="18288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require from you?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7677" y="958146"/>
            <a:ext cx="2096709" cy="166925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56375" y="998855"/>
            <a:ext cx="2255520" cy="17755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3" name="Picture 10" descr="C:\Documents and Settings\Administrator\Local Settings\Temporary Internet Files\Content.IE5\UY29SPXH\MP900399533[2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650" y="2647950"/>
            <a:ext cx="1989138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2379663" y="1676400"/>
            <a:ext cx="4325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600" b="1" dirty="0"/>
              <a:t>Commitment</a:t>
            </a:r>
          </a:p>
          <a:p>
            <a:pPr marL="457200" indent="-457200">
              <a:buFontTx/>
              <a:buAutoNum type="arabicPeriod"/>
            </a:pPr>
            <a:r>
              <a:rPr lang="en-US" sz="3600" b="1" dirty="0"/>
              <a:t>Determination &amp; Perseverance</a:t>
            </a:r>
          </a:p>
          <a:p>
            <a:pPr marL="457200" indent="-457200">
              <a:buFontTx/>
              <a:buAutoNum type="arabicPeriod"/>
            </a:pPr>
            <a:r>
              <a:rPr lang="en-US" sz="3600" b="1" dirty="0"/>
              <a:t>Professionalism</a:t>
            </a:r>
          </a:p>
          <a:p>
            <a:pPr marL="457200" indent="-457200">
              <a:buFontTx/>
              <a:buAutoNum type="arabicPeriod"/>
            </a:pPr>
            <a:r>
              <a:rPr lang="en-US" sz="3600" b="1" dirty="0"/>
              <a:t>Willingness to work in a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9224"/>
            <a:ext cx="2438400" cy="1764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Required Supplies for Class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1.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3. Books</a:t>
            </a:r>
            <a:endParaRPr lang="en-US" sz="20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b="1" smtClean="0">
              <a:solidFill>
                <a:srgbClr val="000066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FF66"/>
                </a:solidFill>
              </a:rPr>
              <a:t>For Culinary, Pastry, &amp;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27525" r="18745"/>
          <a:stretch/>
        </p:blipFill>
        <p:spPr>
          <a:xfrm>
            <a:off x="4071848" y="979190"/>
            <a:ext cx="3700552" cy="2427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07959"/>
            <a:ext cx="3002656" cy="2246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459" name="Rectangle 16"/>
          <p:cNvGrpSpPr>
            <a:grpSpLocks noGrp="1"/>
          </p:cNvGrpSpPr>
          <p:nvPr/>
        </p:nvGrpSpPr>
        <p:grpSpPr bwMode="auto">
          <a:xfrm>
            <a:off x="25466" y="943187"/>
            <a:ext cx="3830177" cy="3496311"/>
            <a:chOff x="-497" y="-26"/>
            <a:chExt cx="2677" cy="2797"/>
          </a:xfrm>
        </p:grpSpPr>
        <p:pic>
          <p:nvPicPr>
            <p:cNvPr id="19462" name="Rectangle 1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97" y="-26"/>
              <a:ext cx="2512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-316" y="135"/>
              <a:ext cx="2496" cy="263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 dirty="0">
                  <a:latin typeface="Century Gothic" pitchFamily="34" charset="0"/>
                </a:rPr>
                <a:t>Lodging Management- </a:t>
              </a:r>
              <a:r>
                <a:rPr lang="en-US" b="1" dirty="0">
                  <a:solidFill>
                    <a:srgbClr val="FFFF66"/>
                  </a:solidFill>
                  <a:latin typeface="Century Gothic" pitchFamily="34" charset="0"/>
                </a:rPr>
                <a:t>1997</a:t>
              </a:r>
              <a:endParaRPr lang="en-US" sz="2800" b="1" dirty="0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 dirty="0">
                  <a:latin typeface="Century Gothic" pitchFamily="34" charset="0"/>
                </a:rPr>
                <a:t>Culinary Arts AAS- </a:t>
              </a:r>
              <a:r>
                <a:rPr lang="en-US" b="1" dirty="0">
                  <a:solidFill>
                    <a:srgbClr val="FFFF66"/>
                  </a:solidFill>
                  <a:latin typeface="Century Gothic" pitchFamily="34" charset="0"/>
                </a:rPr>
                <a:t>1999</a:t>
              </a:r>
              <a:endParaRPr lang="en-US" sz="2800" b="1" dirty="0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 dirty="0">
                  <a:latin typeface="Century Gothic" pitchFamily="34" charset="0"/>
                </a:rPr>
                <a:t>Pastry Arts AAS- </a:t>
              </a:r>
              <a:r>
                <a:rPr lang="en-US" b="1" dirty="0" smtClean="0">
                  <a:solidFill>
                    <a:srgbClr val="FFFF66"/>
                  </a:solidFill>
                  <a:latin typeface="Century Gothic" pitchFamily="34" charset="0"/>
                </a:rPr>
                <a:t>2009</a:t>
              </a:r>
              <a:endParaRPr lang="en-US" b="1" dirty="0">
                <a:solidFill>
                  <a:srgbClr val="FFFF66"/>
                </a:solidFill>
                <a:latin typeface="Century Gothic" pitchFamily="34" charset="0"/>
              </a:endParaRPr>
            </a:p>
          </p:txBody>
        </p:sp>
      </p:grpSp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5676" y="3732464"/>
            <a:ext cx="3337524" cy="2271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</a:t>
            </a:r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3212465" y="1752600"/>
            <a:ext cx="2262369" cy="4339050"/>
          </a:xfrm>
          <a:ln>
            <a:noFill/>
          </a:ln>
          <a:effectLst>
            <a:softEdge rad="112500"/>
          </a:effectLst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669166" y="-457200"/>
            <a:ext cx="501763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4000" dirty="0"/>
          </a:p>
          <a:p>
            <a:pPr algn="ctr" eaLnBrk="0" hangingPunct="0"/>
            <a:r>
              <a:rPr lang="en-US" sz="1400" b="1" i="1" dirty="0"/>
              <a:t>"A Chef's professional pride can be extended to personal appearance and behavior in and around the kitchen"</a:t>
            </a:r>
            <a:r>
              <a:rPr lang="en-US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" y="998483"/>
            <a:ext cx="807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IMPORTANT: You must be in full uniform the first day of your CHEF 1301,PSTR 1301, and/or RSTO 2307 class.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5802187" y="3048000"/>
            <a:ext cx="2960813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43"/>
              <a:gd name="adj6" fmla="val -40279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White Double- </a:t>
            </a:r>
            <a:r>
              <a:rPr lang="en-US" sz="1600" b="1" dirty="0">
                <a:solidFill>
                  <a:schemeClr val="bg1"/>
                </a:solidFill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</a:rPr>
              <a:t>reast </a:t>
            </a:r>
            <a:r>
              <a:rPr lang="en-US" sz="1600" b="1" dirty="0">
                <a:solidFill>
                  <a:schemeClr val="bg1"/>
                </a:solidFill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</a:rPr>
              <a:t>hef </a:t>
            </a:r>
            <a:r>
              <a:rPr lang="en-US" sz="1600" b="1" dirty="0">
                <a:solidFill>
                  <a:schemeClr val="bg1"/>
                </a:solidFill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</a:rPr>
              <a:t>oat with Collin logo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844483" y="2514600"/>
            <a:ext cx="1524000" cy="304800"/>
          </a:xfrm>
          <a:prstGeom prst="borderCallout2">
            <a:avLst>
              <a:gd name="adj1" fmla="val -15733"/>
              <a:gd name="adj2" fmla="val 42702"/>
              <a:gd name="adj3" fmla="val -57112"/>
              <a:gd name="adj4" fmla="val 62644"/>
              <a:gd name="adj5" fmla="val -111638"/>
              <a:gd name="adj6" fmla="val 216781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Chef Beanie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5953018" y="2111767"/>
            <a:ext cx="2819400" cy="5044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536"/>
              <a:gd name="adj6" fmla="val -55635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Neckerchief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(color depends on major)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844483" y="3810000"/>
            <a:ext cx="2003843" cy="304800"/>
          </a:xfrm>
          <a:prstGeom prst="borderCallout2">
            <a:avLst>
              <a:gd name="adj1" fmla="val -30511"/>
              <a:gd name="adj2" fmla="val 73851"/>
              <a:gd name="adj3" fmla="val -52186"/>
              <a:gd name="adj4" fmla="val 98276"/>
              <a:gd name="adj5" fmla="val 100677"/>
              <a:gd name="adj6" fmla="val 163103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White Side Towels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318816" y="4143022"/>
            <a:ext cx="20595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7442"/>
              <a:gd name="adj6" fmla="val -85616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Plain Black Pants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844483" y="4786221"/>
            <a:ext cx="1781526" cy="304800"/>
          </a:xfrm>
          <a:prstGeom prst="borderCallout2">
            <a:avLst>
              <a:gd name="adj1" fmla="val -30511"/>
              <a:gd name="adj2" fmla="val 73851"/>
              <a:gd name="adj3" fmla="val -52186"/>
              <a:gd name="adj4" fmla="val 98276"/>
              <a:gd name="adj5" fmla="val 2924"/>
              <a:gd name="adj6" fmla="val 190208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White Apron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177983" y="4972012"/>
            <a:ext cx="2701710" cy="5806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047"/>
              <a:gd name="adj6" fmla="val -66621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Black rubber soled shoes with black/white socks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 smtClean="0">
                <a:solidFill>
                  <a:srgbClr val="000099"/>
                </a:solidFill>
              </a:rPr>
              <a:t>Chef’s beanie hat</a:t>
            </a:r>
            <a:r>
              <a:rPr lang="en-US" sz="2300" kern="0" dirty="0" smtClean="0">
                <a:solidFill>
                  <a:srgbClr val="000099"/>
                </a:solidFill>
              </a:rPr>
              <a:t> -  </a:t>
            </a:r>
            <a:r>
              <a:rPr lang="en-US" sz="2300" kern="0" dirty="0" smtClean="0">
                <a:solidFill>
                  <a:schemeClr val="accent5"/>
                </a:solidFill>
              </a:rPr>
              <a:t>$12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kern="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 smtClean="0">
                <a:solidFill>
                  <a:srgbClr val="000099"/>
                </a:solidFill>
              </a:rPr>
              <a:t>Neckerchief</a:t>
            </a:r>
            <a:r>
              <a:rPr lang="en-US" sz="2300" kern="0" dirty="0" smtClean="0">
                <a:solidFill>
                  <a:srgbClr val="000099"/>
                </a:solidFill>
              </a:rPr>
              <a:t> – </a:t>
            </a:r>
            <a:r>
              <a:rPr lang="en-US" sz="2300" kern="0" dirty="0" smtClean="0">
                <a:solidFill>
                  <a:schemeClr val="accent5"/>
                </a:solidFill>
              </a:rPr>
              <a:t>approx.</a:t>
            </a:r>
            <a:r>
              <a:rPr lang="en-US" sz="2300" kern="0" dirty="0" smtClean="0">
                <a:solidFill>
                  <a:srgbClr val="000099"/>
                </a:solidFill>
              </a:rPr>
              <a:t> </a:t>
            </a:r>
            <a:r>
              <a:rPr lang="en-US" sz="2300" kern="0" dirty="0" smtClean="0">
                <a:solidFill>
                  <a:schemeClr val="accent5"/>
                </a:solidFill>
              </a:rPr>
              <a:t>$8.00 </a:t>
            </a:r>
            <a:r>
              <a:rPr lang="en-US" sz="1200" kern="0" dirty="0" smtClean="0">
                <a:solidFill>
                  <a:srgbClr val="000099"/>
                </a:solidFill>
              </a:rPr>
              <a:t>(depending on colors)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000099"/>
                </a:solidFill>
              </a:rPr>
              <a:t> </a:t>
            </a:r>
            <a:r>
              <a:rPr lang="en-US" sz="2300" b="1" kern="0" dirty="0" smtClean="0">
                <a:solidFill>
                  <a:srgbClr val="000099"/>
                </a:solidFill>
              </a:rPr>
              <a:t>blue </a:t>
            </a:r>
            <a:r>
              <a:rPr lang="en-US" sz="2300" kern="0" dirty="0" smtClean="0">
                <a:solidFill>
                  <a:srgbClr val="000099"/>
                </a:solidFill>
              </a:rPr>
              <a:t>for culinary 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000099"/>
                </a:solidFill>
              </a:rPr>
              <a:t> </a:t>
            </a:r>
            <a:r>
              <a:rPr lang="en-US" sz="2300" b="1" kern="0" dirty="0" smtClean="0">
                <a:solidFill>
                  <a:srgbClr val="000099"/>
                </a:solidFill>
              </a:rPr>
              <a:t>black</a:t>
            </a:r>
            <a:r>
              <a:rPr lang="en-US" sz="2300" kern="0" dirty="0" smtClean="0">
                <a:solidFill>
                  <a:srgbClr val="000099"/>
                </a:solidFill>
              </a:rPr>
              <a:t> for pastry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000099"/>
                </a:solidFill>
              </a:rPr>
              <a:t> </a:t>
            </a:r>
            <a:r>
              <a:rPr lang="en-US" sz="2300" b="1" kern="0" dirty="0" smtClean="0">
                <a:solidFill>
                  <a:srgbClr val="000099"/>
                </a:solidFill>
              </a:rPr>
              <a:t>white</a:t>
            </a:r>
            <a:r>
              <a:rPr lang="en-US" sz="2300" kern="0" dirty="0" smtClean="0">
                <a:solidFill>
                  <a:srgbClr val="000099"/>
                </a:solidFill>
              </a:rPr>
              <a:t> w/blue stripe for hotel/restaurant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300" kern="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300" b="1" kern="0" dirty="0" smtClean="0">
                <a:solidFill>
                  <a:srgbClr val="000099"/>
                </a:solidFill>
              </a:rPr>
              <a:t>White double-breasted chef’s jacket</a:t>
            </a:r>
            <a:r>
              <a:rPr lang="en-US" sz="2300" kern="0" dirty="0" smtClean="0">
                <a:solidFill>
                  <a:srgbClr val="000099"/>
                </a:solidFill>
              </a:rPr>
              <a:t> </a:t>
            </a:r>
            <a:r>
              <a:rPr lang="en-US" sz="1600" kern="0" dirty="0" smtClean="0">
                <a:solidFill>
                  <a:srgbClr val="000099"/>
                </a:solidFill>
              </a:rPr>
              <a:t>~</a:t>
            </a:r>
            <a:r>
              <a:rPr lang="en-US" sz="1600" b="1" i="1" kern="0" dirty="0" smtClean="0">
                <a:solidFill>
                  <a:srgbClr val="000099"/>
                </a:solidFill>
              </a:rPr>
              <a:t>with Collin logo</a:t>
            </a:r>
            <a:r>
              <a:rPr lang="en-US" sz="2300" kern="0" dirty="0">
                <a:solidFill>
                  <a:srgbClr val="000099"/>
                </a:solidFill>
              </a:rPr>
              <a:t> </a:t>
            </a:r>
            <a:r>
              <a:rPr lang="en-US" sz="2300" kern="0" dirty="0" smtClean="0">
                <a:solidFill>
                  <a:schemeClr val="accent5"/>
                </a:solidFill>
              </a:rPr>
              <a:t>Approx. $25-30 </a:t>
            </a:r>
            <a:r>
              <a:rPr lang="en-US" sz="1800" kern="0" dirty="0" smtClean="0">
                <a:solidFill>
                  <a:srgbClr val="000099"/>
                </a:solidFill>
              </a:rPr>
              <a:t>(depends on size)</a:t>
            </a:r>
            <a:endParaRPr lang="en-US" sz="1800" b="1" i="1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algn="l" eaLnBrk="1" hangingPunct="1"/>
            <a:r>
              <a:rPr lang="en-US" kern="0" smtClean="0">
                <a:solidFill>
                  <a:schemeClr val="tx1"/>
                </a:solidFill>
              </a:rPr>
              <a:t>1. Full Uniform continued…</a:t>
            </a:r>
            <a:endParaRPr lang="en-US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" y="6248400"/>
            <a:ext cx="56324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sz="1800" dirty="0"/>
              <a:t>…all prices are subject to change without notice</a:t>
            </a:r>
          </a:p>
        </p:txBody>
      </p:sp>
    </p:spTree>
    <p:extLst>
      <p:ext uri="{BB962C8B-B14F-4D97-AF65-F5344CB8AC3E}">
        <p14:creationId xmlns:p14="http://schemas.microsoft.com/office/powerpoint/2010/main" val="822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Black chef pants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$25-$30 </a:t>
            </a:r>
            <a:r>
              <a:rPr lang="en-US" sz="1800" dirty="0" smtClean="0">
                <a:solidFill>
                  <a:srgbClr val="000099"/>
                </a:solidFill>
              </a:rPr>
              <a:t>(depends on size)</a:t>
            </a: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White Utility apron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$8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White Side towels</a:t>
            </a:r>
            <a:r>
              <a:rPr lang="en-US" sz="2400" dirty="0" smtClean="0">
                <a:solidFill>
                  <a:srgbClr val="000099"/>
                </a:solidFill>
              </a:rPr>
              <a:t> - </a:t>
            </a:r>
            <a:r>
              <a:rPr lang="en-US" sz="2400" dirty="0" smtClean="0">
                <a:solidFill>
                  <a:schemeClr val="accent5"/>
                </a:solidFill>
              </a:rPr>
              <a:t>$1.50 </a:t>
            </a:r>
            <a:r>
              <a:rPr lang="en-US" sz="2400" dirty="0" smtClean="0">
                <a:solidFill>
                  <a:srgbClr val="000099"/>
                </a:solidFill>
              </a:rPr>
              <a:t>each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295400"/>
            <a:ext cx="4489450" cy="2819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Black leather non-slip shoes</a:t>
            </a:r>
            <a:r>
              <a:rPr lang="en-US" sz="2400" dirty="0" smtClean="0">
                <a:solidFill>
                  <a:srgbClr val="000099"/>
                </a:solidFill>
              </a:rPr>
              <a:t> –</a:t>
            </a:r>
            <a:r>
              <a:rPr lang="en-US" sz="2000" dirty="0" smtClean="0">
                <a:solidFill>
                  <a:srgbClr val="000099"/>
                </a:solidFill>
              </a:rPr>
              <a:t>must have a back; kitchen only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Plain white tee shirt only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White/Black cotton socks – tube sock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4800600"/>
            <a:ext cx="8077200" cy="954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None/>
              <a:defRPr/>
            </a:pPr>
            <a:r>
              <a:rPr kumimoji="1" lang="en-US" sz="2800" i="1" dirty="0">
                <a:latin typeface="Helvetica" pitchFamily="-16" charset="0"/>
                <a:ea typeface="Osaka" pitchFamily="-16" charset="-128"/>
                <a:cs typeface="+mn-cs"/>
              </a:rPr>
              <a:t>“It takes years to become a chef. It only takes minutes to look like 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2. Tool Kits and Supplies 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7010400" cy="4648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Knife Kit sold in bookstore includes: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8” Chef’s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3.5” Paring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3.5” Shaping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6” Boning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10” Serrated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Knife/Bread Knife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12” Sharpening/Honing Steel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3 Knife Sheaths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</a:rPr>
              <a:t>Knife Roll/Bag</a:t>
            </a:r>
            <a:endParaRPr lang="en-US" sz="2000" u="sng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Grand Total  = </a:t>
            </a:r>
            <a:r>
              <a:rPr lang="en-US" sz="2400" b="1" dirty="0" smtClean="0">
                <a:solidFill>
                  <a:schemeClr val="accent5"/>
                </a:solidFill>
              </a:rPr>
              <a:t>$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b="1" dirty="0" smtClean="0">
                <a:solidFill>
                  <a:schemeClr val="accent5"/>
                </a:solidFill>
              </a:rPr>
              <a:t>157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1 Fish Spatula- </a:t>
            </a:r>
            <a:r>
              <a:rPr lang="en-US" sz="1600" dirty="0" smtClean="0">
                <a:solidFill>
                  <a:srgbClr val="000099"/>
                </a:solidFill>
              </a:rPr>
              <a:t>(</a:t>
            </a:r>
            <a:r>
              <a:rPr lang="en-US" sz="1600" dirty="0" smtClean="0">
                <a:solidFill>
                  <a:schemeClr val="accent5"/>
                </a:solidFill>
              </a:rPr>
              <a:t>$17.20</a:t>
            </a:r>
            <a:r>
              <a:rPr lang="en-US" sz="1600" dirty="0" smtClean="0">
                <a:solidFill>
                  <a:srgbClr val="000099"/>
                </a:solidFill>
              </a:rPr>
              <a:t>) optional </a:t>
            </a:r>
            <a:endParaRPr lang="en-US" sz="1800" b="1" dirty="0" smtClean="0">
              <a:solidFill>
                <a:srgbClr val="000099"/>
              </a:solidFill>
            </a:endParaRP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569913" y="5562600"/>
            <a:ext cx="5678487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 dirty="0">
                <a:solidFill>
                  <a:srgbClr val="FF0000"/>
                </a:solidFill>
              </a:rPr>
              <a:t>Note: Not required for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104" y="1180472"/>
            <a:ext cx="2803578" cy="22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02443"/>
            <a:ext cx="6934200" cy="4038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Digital Thermometer- 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$18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6 each White Side Towels - 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$1.33 each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set Measuring Spoons </a:t>
            </a:r>
            <a:r>
              <a:rPr lang="en-US" dirty="0" smtClean="0">
                <a:solidFill>
                  <a:srgbClr val="000099"/>
                </a:solidFill>
                <a:latin typeface="Trebuchet MS" pitchFamily="34" charset="0"/>
              </a:rPr>
              <a:t>-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$ 5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Peeler-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$ 8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Heat resistant Spatula- 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$ 15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14” Wire Whisk- 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$ 12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Tongs- </a:t>
            </a:r>
            <a:r>
              <a:rPr lang="en-US" sz="2800" dirty="0" smtClean="0">
                <a:solidFill>
                  <a:schemeClr val="accent5"/>
                </a:solidFill>
                <a:latin typeface="Trebuchet MS" pitchFamily="34" charset="0"/>
              </a:rPr>
              <a:t>$13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Hair nets- $0.25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Beard Guards- $0.05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2675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3810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9714" y="2531835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Additional Pastry Tools :</a:t>
            </a:r>
          </a:p>
        </p:txBody>
      </p:sp>
      <p:sp>
        <p:nvSpPr>
          <p:cNvPr id="56323" name="Rectangle 23"/>
          <p:cNvSpPr>
            <a:spLocks noChangeArrowheads="1"/>
          </p:cNvSpPr>
          <p:nvPr/>
        </p:nvSpPr>
        <p:spPr bwMode="auto">
          <a:xfrm>
            <a:off x="666750" y="2295525"/>
            <a:ext cx="5562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  <a:latin typeface="Trebuchet MS" pitchFamily="34" charset="0"/>
              </a:rPr>
              <a:t>2.  Digital Scale (</a:t>
            </a:r>
            <a:r>
              <a:rPr lang="en-US" b="1" dirty="0" err="1">
                <a:solidFill>
                  <a:srgbClr val="000099"/>
                </a:solidFill>
                <a:latin typeface="Trebuchet MS" pitchFamily="34" charset="0"/>
              </a:rPr>
              <a:t>oz</a:t>
            </a:r>
            <a:r>
              <a:rPr lang="en-US" b="1" dirty="0">
                <a:solidFill>
                  <a:srgbClr val="000099"/>
                </a:solidFill>
                <a:latin typeface="Trebuchet MS" pitchFamily="34" charset="0"/>
              </a:rPr>
              <a:t>/grams)- </a:t>
            </a:r>
            <a:r>
              <a:rPr lang="en-US" b="1" dirty="0" smtClean="0">
                <a:solidFill>
                  <a:schemeClr val="accent5"/>
                </a:solidFill>
                <a:latin typeface="Trebuchet MS" pitchFamily="34" charset="0"/>
              </a:rPr>
              <a:t>$70</a:t>
            </a:r>
            <a:endParaRPr lang="en-US" b="1" dirty="0">
              <a:solidFill>
                <a:schemeClr val="accent5"/>
              </a:solidFill>
              <a:latin typeface="Trebuchet MS" pitchFamily="34" charset="0"/>
            </a:endParaRPr>
          </a:p>
        </p:txBody>
      </p:sp>
      <p:sp>
        <p:nvSpPr>
          <p:cNvPr id="56324" name="Rectangle 32"/>
          <p:cNvSpPr>
            <a:spLocks noChangeArrowheads="1"/>
          </p:cNvSpPr>
          <p:nvPr/>
        </p:nvSpPr>
        <p:spPr bwMode="auto">
          <a:xfrm>
            <a:off x="609600" y="3124200"/>
            <a:ext cx="3446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  <a:latin typeface="Trebuchet MS" pitchFamily="34" charset="0"/>
              </a:rPr>
              <a:t>3.  Plastic Scraper- </a:t>
            </a:r>
            <a:r>
              <a:rPr lang="en-US" b="1" dirty="0" smtClean="0">
                <a:solidFill>
                  <a:schemeClr val="accent5"/>
                </a:solidFill>
                <a:latin typeface="Trebuchet MS" pitchFamily="34" charset="0"/>
              </a:rPr>
              <a:t>$3</a:t>
            </a:r>
            <a:endParaRPr lang="en-US" b="1" dirty="0">
              <a:solidFill>
                <a:schemeClr val="accent5"/>
              </a:solidFill>
              <a:latin typeface="Trebuchet MS" pitchFamily="34" charset="0"/>
            </a:endParaRPr>
          </a:p>
        </p:txBody>
      </p:sp>
      <p:sp>
        <p:nvSpPr>
          <p:cNvPr id="56325" name="Rectangle 14"/>
          <p:cNvSpPr>
            <a:spLocks noChangeArrowheads="1"/>
          </p:cNvSpPr>
          <p:nvPr/>
        </p:nvSpPr>
        <p:spPr bwMode="auto">
          <a:xfrm>
            <a:off x="4572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666750" y="1463675"/>
            <a:ext cx="330250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</a:pPr>
            <a:r>
              <a:rPr lang="en-US" b="1" dirty="0">
                <a:solidFill>
                  <a:srgbClr val="000099"/>
                </a:solidFill>
                <a:latin typeface="Trebuchet MS" pitchFamily="34" charset="0"/>
              </a:rPr>
              <a:t>1.  Pizza </a:t>
            </a:r>
            <a:r>
              <a:rPr lang="en-US" b="1" dirty="0" smtClean="0">
                <a:solidFill>
                  <a:srgbClr val="000099"/>
                </a:solidFill>
                <a:latin typeface="Trebuchet MS" pitchFamily="34" charset="0"/>
              </a:rPr>
              <a:t>Cutter-</a:t>
            </a:r>
            <a:r>
              <a:rPr lang="en-US" b="1" dirty="0" smtClean="0">
                <a:solidFill>
                  <a:schemeClr val="accent5"/>
                </a:solidFill>
                <a:latin typeface="Trebuchet MS" pitchFamily="34" charset="0"/>
              </a:rPr>
              <a:t>$10 </a:t>
            </a:r>
            <a:endParaRPr lang="en-US" b="1" dirty="0">
              <a:solidFill>
                <a:schemeClr val="accent5"/>
              </a:solidFill>
              <a:latin typeface="Trebuchet MS" pitchFamily="34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608013" y="3970338"/>
            <a:ext cx="670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AutoNum type="arabicPeriod" startAt="4"/>
            </a:pPr>
            <a:r>
              <a:rPr lang="en-US" b="1" dirty="0" err="1">
                <a:solidFill>
                  <a:srgbClr val="000099"/>
                </a:solidFill>
                <a:latin typeface="Trebuchet MS" pitchFamily="34" charset="0"/>
              </a:rPr>
              <a:t>Pallete</a:t>
            </a:r>
            <a:r>
              <a:rPr lang="en-US" b="1" dirty="0">
                <a:solidFill>
                  <a:srgbClr val="000099"/>
                </a:solidFill>
                <a:latin typeface="Trebuchet MS" pitchFamily="34" charset="0"/>
              </a:rPr>
              <a:t> Knife – </a:t>
            </a:r>
            <a:r>
              <a:rPr lang="en-US" b="1" dirty="0" smtClean="0">
                <a:solidFill>
                  <a:srgbClr val="000099"/>
                </a:solidFill>
                <a:latin typeface="Trebuchet MS" pitchFamily="34" charset="0"/>
              </a:rPr>
              <a:t>4.5”- </a:t>
            </a:r>
            <a:r>
              <a:rPr lang="en-US" b="1" dirty="0" smtClean="0">
                <a:solidFill>
                  <a:schemeClr val="accent5"/>
                </a:solidFill>
                <a:latin typeface="Trebuchet MS" pitchFamily="34" charset="0"/>
              </a:rPr>
              <a:t>$5</a:t>
            </a:r>
            <a:r>
              <a:rPr lang="en-US" b="1" dirty="0" smtClean="0">
                <a:solidFill>
                  <a:srgbClr val="000099"/>
                </a:solidFill>
                <a:latin typeface="Trebuchet MS" pitchFamily="34" charset="0"/>
              </a:rPr>
              <a:t> &amp; 8”spatula- </a:t>
            </a:r>
            <a:r>
              <a:rPr lang="en-US" b="1" dirty="0" smtClean="0">
                <a:solidFill>
                  <a:schemeClr val="accent5"/>
                </a:solidFill>
                <a:latin typeface="Trebuchet MS" pitchFamily="34" charset="0"/>
              </a:rPr>
              <a:t>$15</a:t>
            </a:r>
            <a:endParaRPr lang="en-US" b="1" dirty="0">
              <a:solidFill>
                <a:schemeClr val="accent5"/>
              </a:solidFill>
              <a:latin typeface="Trebuchet MS" pitchFamily="34" charset="0"/>
            </a:endParaRPr>
          </a:p>
        </p:txBody>
      </p:sp>
      <p:sp>
        <p:nvSpPr>
          <p:cNvPr id="56329" name="Rectangle 21"/>
          <p:cNvSpPr>
            <a:spLocks noChangeArrowheads="1"/>
          </p:cNvSpPr>
          <p:nvPr/>
        </p:nvSpPr>
        <p:spPr bwMode="auto">
          <a:xfrm>
            <a:off x="609600" y="4800600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99"/>
                </a:solidFill>
                <a:latin typeface="Trebuchet MS" pitchFamily="34" charset="0"/>
              </a:rPr>
              <a:t>5. Micro plane- </a:t>
            </a:r>
            <a:r>
              <a:rPr lang="en-US" b="1" dirty="0">
                <a:solidFill>
                  <a:schemeClr val="accent5"/>
                </a:solidFill>
                <a:latin typeface="Trebuchet MS" pitchFamily="34" charset="0"/>
              </a:rPr>
              <a:t>$17.00</a:t>
            </a:r>
          </a:p>
        </p:txBody>
      </p:sp>
      <p:pic>
        <p:nvPicPr>
          <p:cNvPr id="2050" name="Picture 2" descr="http://us.microplane.com/images/products/detail/40020_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9" r="34188"/>
          <a:stretch/>
        </p:blipFill>
        <p:spPr bwMode="auto">
          <a:xfrm rot="5400000">
            <a:off x="5181600" y="3771603"/>
            <a:ext cx="838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4444"/>
          <a:stretch/>
        </p:blipFill>
        <p:spPr>
          <a:xfrm rot="238018">
            <a:off x="6287206" y="1290986"/>
            <a:ext cx="1453723" cy="1722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13821" r="6398" b="8853"/>
          <a:stretch/>
        </p:blipFill>
        <p:spPr>
          <a:xfrm>
            <a:off x="4056377" y="1204271"/>
            <a:ext cx="1701799" cy="86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9999" r="10000" b="7039"/>
          <a:stretch/>
        </p:blipFill>
        <p:spPr>
          <a:xfrm>
            <a:off x="7162800" y="3408065"/>
            <a:ext cx="1759894" cy="1023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962" r="23332" b="7037"/>
          <a:stretch/>
        </p:blipFill>
        <p:spPr>
          <a:xfrm>
            <a:off x="4220941" y="2901949"/>
            <a:ext cx="1307225" cy="95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07178"/>
            <a:ext cx="1418707" cy="1950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Professional Cooking, 8th Edition (EHEP002971) cov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07178"/>
            <a:ext cx="1524000" cy="195072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895600" cy="2209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Fundamentals of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Professional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Wayne </a:t>
            </a:r>
            <a:r>
              <a:rPr lang="en-US" sz="2000" dirty="0" err="1" smtClean="0">
                <a:solidFill>
                  <a:srgbClr val="003399"/>
                </a:solidFill>
                <a:latin typeface="Arial" charset="0"/>
                <a:cs typeface="Arial" charset="0"/>
              </a:rPr>
              <a:t>Gisslen</a:t>
            </a:r>
            <a:r>
              <a:rPr lang="en-US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:, 2012,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6</a:t>
            </a:r>
            <a:r>
              <a:rPr lang="en-US" sz="2000" baseline="30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th</a:t>
            </a:r>
            <a:r>
              <a:rPr lang="en-US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Ed. </a:t>
            </a:r>
            <a:r>
              <a:rPr lang="en-US" sz="2000" b="1" dirty="0" smtClean="0">
                <a:solidFill>
                  <a:srgbClr val="CCECFF"/>
                </a:solidFill>
                <a:latin typeface="Arial" charset="0"/>
                <a:cs typeface="Arial" charset="0"/>
              </a:rPr>
              <a:t>$132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2971800" y="1737305"/>
            <a:ext cx="35814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b="1" dirty="0">
                <a:solidFill>
                  <a:srgbClr val="003399"/>
                </a:solidFill>
              </a:rPr>
              <a:t>Basic Food Preparation </a:t>
            </a:r>
            <a:r>
              <a:rPr lang="en-US" sz="1800" u="sng" dirty="0" smtClean="0">
                <a:solidFill>
                  <a:srgbClr val="003399"/>
                </a:solidFill>
              </a:rPr>
              <a:t>Professional </a:t>
            </a:r>
            <a:r>
              <a:rPr lang="en-US" sz="1800" u="sng" dirty="0">
                <a:solidFill>
                  <a:srgbClr val="003399"/>
                </a:solidFill>
              </a:rPr>
              <a:t>Cooking </a:t>
            </a:r>
            <a:r>
              <a:rPr lang="en-US" sz="1800" b="1" dirty="0">
                <a:solidFill>
                  <a:srgbClr val="003399"/>
                </a:solidFill>
              </a:rPr>
              <a:t>- </a:t>
            </a:r>
            <a:r>
              <a:rPr lang="en-US" sz="1800" b="1" dirty="0">
                <a:solidFill>
                  <a:srgbClr val="CCECFF"/>
                </a:solidFill>
              </a:rPr>
              <a:t>$</a:t>
            </a:r>
            <a:r>
              <a:rPr lang="en-US" sz="1800" b="1" dirty="0" smtClean="0">
                <a:solidFill>
                  <a:srgbClr val="CCECFF"/>
                </a:solidFill>
              </a:rPr>
              <a:t>155</a:t>
            </a:r>
            <a:endParaRPr lang="en-US" sz="1800" u="sng" dirty="0">
              <a:solidFill>
                <a:srgbClr val="CCECFF"/>
              </a:solidFill>
            </a:endParaRP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3399"/>
                </a:solidFill>
              </a:rPr>
              <a:t>Wayne </a:t>
            </a:r>
            <a:r>
              <a:rPr lang="en-US" sz="1800" dirty="0" err="1">
                <a:solidFill>
                  <a:srgbClr val="003399"/>
                </a:solidFill>
              </a:rPr>
              <a:t>Gisslen</a:t>
            </a:r>
            <a:r>
              <a:rPr lang="en-US" sz="1800" dirty="0">
                <a:solidFill>
                  <a:srgbClr val="003399"/>
                </a:solidFill>
              </a:rPr>
              <a:t>:, </a:t>
            </a:r>
            <a:r>
              <a:rPr lang="en-US" sz="1800" dirty="0" smtClean="0">
                <a:solidFill>
                  <a:srgbClr val="003399"/>
                </a:solidFill>
              </a:rPr>
              <a:t>2014, 8</a:t>
            </a:r>
            <a:r>
              <a:rPr lang="en-US" sz="1800" baseline="30000" dirty="0" smtClean="0">
                <a:solidFill>
                  <a:srgbClr val="003399"/>
                </a:solidFill>
              </a:rPr>
              <a:t>th</a:t>
            </a:r>
            <a:r>
              <a:rPr lang="en-US" sz="1800" baseline="30000" dirty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Ed</a:t>
            </a:r>
            <a:r>
              <a:rPr lang="en-US" sz="1800" dirty="0">
                <a:solidFill>
                  <a:srgbClr val="003399"/>
                </a:solidFill>
              </a:rPr>
              <a:t>. </a:t>
            </a:r>
            <a:endParaRPr lang="en-US" sz="1800" dirty="0" smtClean="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3399"/>
                </a:solidFill>
              </a:rPr>
              <a:t>  </a:t>
            </a:r>
            <a:endParaRPr lang="en-US" sz="1800" dirty="0">
              <a:solidFill>
                <a:srgbClr val="003399"/>
              </a:solidFill>
            </a:endParaRPr>
          </a:p>
          <a:p>
            <a:r>
              <a:rPr lang="en-US" sz="1800" u="sng" dirty="0">
                <a:solidFill>
                  <a:srgbClr val="003399"/>
                </a:solidFill>
              </a:rPr>
              <a:t>The Book of </a:t>
            </a:r>
            <a:r>
              <a:rPr lang="en-US" sz="1800" u="sng" dirty="0" smtClean="0">
                <a:solidFill>
                  <a:srgbClr val="003399"/>
                </a:solidFill>
              </a:rPr>
              <a:t>Yields: - </a:t>
            </a:r>
            <a:r>
              <a:rPr lang="en-US" sz="1800" b="1" dirty="0" smtClean="0">
                <a:solidFill>
                  <a:srgbClr val="CCECFF"/>
                </a:solidFill>
              </a:rPr>
              <a:t>$55 </a:t>
            </a:r>
            <a:r>
              <a:rPr lang="en-US" sz="1800" i="1" dirty="0" smtClean="0">
                <a:solidFill>
                  <a:srgbClr val="003399"/>
                </a:solidFill>
              </a:rPr>
              <a:t>Accuracy </a:t>
            </a:r>
            <a:r>
              <a:rPr lang="en-US" sz="1800" i="1" dirty="0">
                <a:solidFill>
                  <a:srgbClr val="003399"/>
                </a:solidFill>
              </a:rPr>
              <a:t>in Food Costing and Purchasing</a:t>
            </a:r>
          </a:p>
          <a:p>
            <a:r>
              <a:rPr lang="en-US" sz="1800" dirty="0">
                <a:solidFill>
                  <a:srgbClr val="003399"/>
                </a:solidFill>
              </a:rPr>
              <a:t>Francis T. Lynch, 2010 8th Ed</a:t>
            </a:r>
            <a:r>
              <a:rPr lang="en-US" sz="1800" dirty="0" smtClean="0">
                <a:solidFill>
                  <a:srgbClr val="003399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2971800" y="9906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CULINARY CHEF 1301 </a:t>
            </a: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6629400" y="1066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CATERING RSTO 2307  </a:t>
            </a: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PASTRY PSTR 1301  </a:t>
            </a:r>
          </a:p>
        </p:txBody>
      </p: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sz="2000">
              <a:latin typeface="Verdana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600">
              <a:latin typeface="Trebuchet MS" pitchFamily="34" charset="0"/>
            </a:endParaRPr>
          </a:p>
        </p:txBody>
      </p:sp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6248400" y="1693604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3399"/>
                </a:solidFill>
              </a:rPr>
              <a:t>Catering Management</a:t>
            </a:r>
          </a:p>
          <a:p>
            <a:pPr eaLnBrk="0" hangingPunct="0"/>
            <a:r>
              <a:rPr lang="en-US" sz="1800" u="sng" dirty="0">
                <a:solidFill>
                  <a:srgbClr val="003399"/>
                </a:solidFill>
              </a:rPr>
              <a:t>Catering: </a:t>
            </a:r>
            <a:r>
              <a:rPr lang="en-US" sz="1800" i="1" dirty="0">
                <a:solidFill>
                  <a:srgbClr val="003399"/>
                </a:solidFill>
              </a:rPr>
              <a:t>A Guide to Managing a Successful Business Operation</a:t>
            </a:r>
            <a:br>
              <a:rPr lang="en-US" sz="1800" i="1" dirty="0">
                <a:solidFill>
                  <a:srgbClr val="003399"/>
                </a:solidFill>
              </a:rPr>
            </a:br>
            <a:r>
              <a:rPr lang="en-US" sz="1800" dirty="0">
                <a:solidFill>
                  <a:srgbClr val="003399"/>
                </a:solidFill>
              </a:rPr>
              <a:t>Bruce Mattel, </a:t>
            </a:r>
            <a:r>
              <a:rPr lang="en-US" sz="1800" dirty="0" smtClean="0">
                <a:solidFill>
                  <a:srgbClr val="003399"/>
                </a:solidFill>
              </a:rPr>
              <a:t>2016,2</a:t>
            </a:r>
            <a:r>
              <a:rPr lang="en-US" sz="1800" baseline="30000" dirty="0" smtClean="0">
                <a:solidFill>
                  <a:srgbClr val="003399"/>
                </a:solidFill>
              </a:rPr>
              <a:t>nd</a:t>
            </a:r>
            <a:r>
              <a:rPr lang="en-US" sz="1800" dirty="0" smtClean="0">
                <a:solidFill>
                  <a:srgbClr val="003399"/>
                </a:solidFill>
              </a:rPr>
              <a:t> Ed.    </a:t>
            </a:r>
            <a:r>
              <a:rPr lang="en-US" sz="1800" dirty="0" smtClean="0">
                <a:solidFill>
                  <a:srgbClr val="CCECFF"/>
                </a:solidFill>
              </a:rPr>
              <a:t>approx. </a:t>
            </a:r>
            <a:r>
              <a:rPr lang="en-US" sz="1800" b="1" dirty="0" smtClean="0">
                <a:solidFill>
                  <a:srgbClr val="CCECFF"/>
                </a:solidFill>
              </a:rPr>
              <a:t>$50</a:t>
            </a:r>
            <a:endParaRPr lang="en-US" sz="1800" b="1" dirty="0">
              <a:solidFill>
                <a:srgbClr val="CCECFF"/>
              </a:solidFill>
            </a:endParaRPr>
          </a:p>
          <a:p>
            <a:pPr eaLnBrk="0" hangingPunct="0"/>
            <a:r>
              <a:rPr lang="en-US" sz="1800" dirty="0">
                <a:solidFill>
                  <a:srgbClr val="000066"/>
                </a:solidFill>
              </a:rPr>
              <a:t/>
            </a:r>
            <a:br>
              <a:rPr lang="en-US" sz="1800" dirty="0">
                <a:solidFill>
                  <a:srgbClr val="000066"/>
                </a:solidFill>
              </a:rPr>
            </a:br>
            <a:endParaRPr lang="en-US" sz="1800" dirty="0">
              <a:solidFill>
                <a:srgbClr val="000066"/>
              </a:solidFill>
            </a:endParaRPr>
          </a:p>
        </p:txBody>
      </p:sp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6"/>
          <a:srcRect l="17273" t="6364" r="17273"/>
          <a:stretch>
            <a:fillRect/>
          </a:stretch>
        </p:blipFill>
        <p:spPr>
          <a:xfrm>
            <a:off x="381000" y="3505200"/>
            <a:ext cx="1524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50228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1800" dirty="0"/>
              <a:t>…all prices are subject to change without notice</a:t>
            </a:r>
          </a:p>
        </p:txBody>
      </p:sp>
      <p:pic>
        <p:nvPicPr>
          <p:cNvPr id="2050" name="Picture 2" descr="http://ecx.images-amazon.com/images/I/51dK04yh8RL._SX403_BO1,204,203,2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79" y="3615088"/>
            <a:ext cx="1608021" cy="1985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PRC bookstore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200" dirty="0" smtClean="0"/>
              <a:t>If they are out of stock, instructor will give you the names of reputable suppliers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73400"/>
            <a:ext cx="42672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:\SEMINARS\Picture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6" y="1447799"/>
            <a:ext cx="4178540" cy="426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2271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Outline of Typical Culinary/</a:t>
            </a:r>
            <a:br>
              <a:rPr lang="en-US" smtClean="0">
                <a:solidFill>
                  <a:srgbClr val="F2F2F2"/>
                </a:solidFill>
              </a:rPr>
            </a:br>
            <a:r>
              <a:rPr lang="en-US" smtClean="0">
                <a:solidFill>
                  <a:srgbClr val="F2F2F2"/>
                </a:solidFill>
              </a:rPr>
              <a:t>Pastry Arts Class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Trebuchet MS" pitchFamily="34" charset="0"/>
              </a:rPr>
              <a:t>Student arrives to lecture on time and having check their cougar email account  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66"/>
                </a:solidFill>
                <a:latin typeface="Trebuchet MS" pitchFamily="34" charset="0"/>
              </a:rPr>
              <a:t>Students must be in full uniform in    classroom and in the kitchen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rgbClr val="000066"/>
                </a:solidFill>
                <a:latin typeface="Trebuchet MS" pitchFamily="34" charset="0"/>
              </a:rPr>
              <a:t>Be prepared to start class with</a:t>
            </a:r>
            <a:r>
              <a:rPr lang="en-US" sz="2000" dirty="0">
                <a:solidFill>
                  <a:srgbClr val="000066"/>
                </a:solidFill>
                <a:latin typeface="Trebuchet MS" pitchFamily="34" charset="0"/>
              </a:rPr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Textbook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4x6 index cards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Pocket note 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Pens/pencils/black Sharpie marker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66"/>
                </a:solidFill>
                <a:latin typeface="Trebuchet MS" pitchFamily="34" charset="0"/>
              </a:rPr>
              <a:t>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6172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A151</a:t>
            </a:r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Advanced Food Prep Kitchen 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A152</a:t>
            </a:r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Skills/Stock Kitchen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A153</a:t>
            </a:r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Baking and Pastry Kitchen</a:t>
            </a:r>
          </a:p>
          <a:p>
            <a:pPr lvl="1" eaLnBrk="1" hangingPunct="1">
              <a:spcBef>
                <a:spcPct val="50000"/>
              </a:spcBef>
              <a:buClr>
                <a:srgbClr val="0000FF"/>
              </a:buClr>
            </a:pPr>
            <a:r>
              <a:rPr lang="en-US" sz="2400" b="1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Food tasting &amp; critique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Kitchen clean up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Outline of Typical Culinary/</a:t>
            </a:r>
            <a:br>
              <a:rPr lang="en-US" sz="4000" b="1">
                <a:latin typeface="Alaska Extrabold"/>
              </a:rPr>
            </a:br>
            <a:r>
              <a:rPr lang="en-US" sz="4000" b="1">
                <a:latin typeface="Alaska Extrabold"/>
              </a:rPr>
              <a:t>Pastry Arts Class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47800"/>
            <a:ext cx="3032802" cy="39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dirty="0" smtClean="0"/>
              <a:t>The </a:t>
            </a:r>
            <a:r>
              <a:rPr lang="en-US" b="1" u="sng" dirty="0" smtClean="0"/>
              <a:t>Institute of Hospitality &amp; Culinary Education</a:t>
            </a:r>
            <a:r>
              <a:rPr lang="en-US" b="1" dirty="0" smtClean="0"/>
              <a:t> (IHCE) prepares students for the demands of the fast-paced hospitality and foodservice industry.  We are committed to developing skills, strengthening character and work ethic, and challenging the student’s intellectual and creative curiosity.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66562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47545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Full uniform must be worn in the Culinary Arts Kitchen and Bakery</a:t>
            </a:r>
            <a:r>
              <a:rPr lang="en-US" sz="1800" b="1" dirty="0" smtClean="0">
                <a:solidFill>
                  <a:srgbClr val="000066"/>
                </a:solidFill>
              </a:rPr>
              <a:t>. Students will not be permitted to enter class without full uniform.  Uniforms are not required for lecture classes such as Sanitation and Safety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Uniform must be clean and wrinkle free. </a:t>
            </a:r>
            <a:r>
              <a:rPr lang="en-US" sz="1800" b="1" dirty="0" smtClean="0">
                <a:solidFill>
                  <a:srgbClr val="000066"/>
                </a:solidFill>
              </a:rPr>
              <a:t>Students will not be permitted to enter class otherwise. It is advisable to bring along an extra apron to class.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Make-up should be worn sparingly</a:t>
            </a:r>
            <a:r>
              <a:rPr lang="en-US" sz="1800" b="1" dirty="0" smtClean="0">
                <a:solidFill>
                  <a:srgbClr val="000066"/>
                </a:solidFill>
              </a:rPr>
              <a:t>.  No false eyelashes.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</p:txBody>
      </p:sp>
      <p:sp>
        <p:nvSpPr>
          <p:cNvPr id="66563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4876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Finger nails should be clean and short. </a:t>
            </a:r>
            <a:r>
              <a:rPr lang="en-US" sz="1800" b="1" dirty="0" smtClean="0">
                <a:solidFill>
                  <a:srgbClr val="000066"/>
                </a:solidFill>
              </a:rPr>
              <a:t>Absolutely no nail polish or fake nails.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2000" b="1" dirty="0" smtClean="0">
                <a:solidFill>
                  <a:srgbClr val="FFFF66"/>
                </a:solidFill>
              </a:rPr>
              <a:t>Jewelry should be limited to a metal wedding band. </a:t>
            </a:r>
            <a:r>
              <a:rPr lang="en-US" sz="2000" b="1" dirty="0" smtClean="0">
                <a:solidFill>
                  <a:srgbClr val="000066"/>
                </a:solidFill>
              </a:rPr>
              <a:t>No earrings or other visible piercings.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FF66"/>
                </a:solidFill>
              </a:rPr>
              <a:t>All male students should be clean-shaven daily.</a:t>
            </a:r>
            <a:r>
              <a:rPr lang="en-US" sz="2000" b="1" dirty="0" smtClean="0">
                <a:solidFill>
                  <a:srgbClr val="000066"/>
                </a:solidFill>
              </a:rPr>
              <a:t> Sideburns should be clipped one inch above the earlobes.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    Beard guard needs to be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     worn over any facial stubble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8610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648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dirty="0" smtClean="0">
                <a:solidFill>
                  <a:srgbClr val="000066"/>
                </a:solidFill>
              </a:rPr>
              <a:t>Hair should be either kept very short or pulled under your chef’s hat using a hair net.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No chewing gum, drinking or eating </a:t>
            </a:r>
            <a:r>
              <a:rPr lang="en-US" sz="1800" b="1" i="1" dirty="0" smtClean="0">
                <a:solidFill>
                  <a:srgbClr val="000066"/>
                </a:solidFill>
              </a:rPr>
              <a:t>(other than taste testing) is permitted in the Culinary Arts Kitchen or Bakery.</a:t>
            </a:r>
          </a:p>
          <a:p>
            <a:endParaRPr lang="en-US" sz="1800" b="1" i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No running or horseplay</a:t>
            </a:r>
            <a:r>
              <a:rPr lang="en-US" sz="18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No cell phone usage in the culinary labs this is a violation of the student code of conduct.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No food shall leave the Institute for Hospitality &amp; Culinary Arts facility.</a:t>
            </a:r>
            <a:r>
              <a:rPr lang="en-US" sz="1800" b="1" smtClean="0">
                <a:solidFill>
                  <a:srgbClr val="000066"/>
                </a:solidFill>
              </a:rPr>
              <a:t> All food prepared during class time must be consumed during class time.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personal effects in the kitchen, purses, coats etc. </a:t>
            </a:r>
            <a:r>
              <a:rPr lang="en-US" sz="1800" b="1" smtClean="0">
                <a:solidFill>
                  <a:srgbClr val="000066"/>
                </a:solidFill>
              </a:rPr>
              <a:t>Lockers are provided; students will need to bring their own locks for their lockers. Lockers must be vacated daily.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572000" cy="4906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Attendance is extremely important for all classes. Most classes will build off the previous class to develop skills and cooking methodologies. This is the time to start building a strong work ethic, which will aid in your success as a Professional Chef. </a:t>
            </a:r>
            <a:r>
              <a:rPr lang="en-US" sz="1800" b="1" dirty="0" smtClean="0">
                <a:solidFill>
                  <a:srgbClr val="FFFF00"/>
                </a:solidFill>
              </a:rPr>
              <a:t>Three absences will equal an automatic final grade of “F”. </a:t>
            </a:r>
          </a:p>
          <a:p>
            <a:endParaRPr lang="en-US" sz="1800" b="1" dirty="0" smtClean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Classes cannot be made up!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000066"/>
                </a:solidFill>
              </a:rPr>
              <a:t>If you are late for class, it is at the discretion of the instructor whether or not you will be admitted to class and credited with attendance for that day. 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038600" cy="4906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Each student is graded daily on the five following categories: </a:t>
            </a:r>
          </a:p>
          <a:p>
            <a:pPr lvl="1"/>
            <a:r>
              <a:rPr lang="en-US" sz="1800" b="1" dirty="0" smtClean="0">
                <a:solidFill>
                  <a:srgbClr val="FFFF66"/>
                </a:solidFill>
              </a:rPr>
              <a:t>Use of tools, knives, equipment</a:t>
            </a:r>
          </a:p>
          <a:p>
            <a:pPr lvl="1"/>
            <a:r>
              <a:rPr lang="en-US" sz="1800" b="1" dirty="0" err="1" smtClean="0">
                <a:solidFill>
                  <a:srgbClr val="FFFF66"/>
                </a:solidFill>
              </a:rPr>
              <a:t>Mise</a:t>
            </a:r>
            <a:r>
              <a:rPr lang="en-US" sz="1800" b="1" dirty="0" smtClean="0">
                <a:solidFill>
                  <a:srgbClr val="FFFF66"/>
                </a:solidFill>
              </a:rPr>
              <a:t>-</a:t>
            </a:r>
            <a:r>
              <a:rPr lang="en-US" sz="1800" b="1" dirty="0" err="1" smtClean="0">
                <a:solidFill>
                  <a:srgbClr val="FFFF66"/>
                </a:solidFill>
              </a:rPr>
              <a:t>en</a:t>
            </a:r>
            <a:r>
              <a:rPr lang="en-US" sz="1800" b="1" dirty="0" smtClean="0">
                <a:solidFill>
                  <a:srgbClr val="FFFF66"/>
                </a:solidFill>
              </a:rPr>
              <a:t>-place</a:t>
            </a:r>
          </a:p>
          <a:p>
            <a:pPr lvl="1"/>
            <a:r>
              <a:rPr lang="en-US" sz="1800" b="1" dirty="0" smtClean="0">
                <a:solidFill>
                  <a:srgbClr val="FFFF66"/>
                </a:solidFill>
              </a:rPr>
              <a:t>Presentation of finished product</a:t>
            </a:r>
          </a:p>
          <a:p>
            <a:pPr lvl="1"/>
            <a:r>
              <a:rPr lang="en-US" sz="1800" b="1" dirty="0" smtClean="0">
                <a:solidFill>
                  <a:srgbClr val="FFFF66"/>
                </a:solidFill>
              </a:rPr>
              <a:t>Sanitation</a:t>
            </a:r>
          </a:p>
          <a:p>
            <a:pPr lvl="1"/>
            <a:r>
              <a:rPr lang="en-US" sz="1800" b="1" dirty="0" smtClean="0">
                <a:solidFill>
                  <a:srgbClr val="FFFF66"/>
                </a:solidFill>
              </a:rPr>
              <a:t>Class participation/responsibility</a:t>
            </a:r>
          </a:p>
          <a:p>
            <a:pPr lvl="1">
              <a:buFont typeface="Wingdings" pitchFamily="2" charset="2"/>
              <a:buNone/>
            </a:pPr>
            <a:endParaRPr lang="en-US" sz="1400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000066"/>
                </a:solidFill>
              </a:rPr>
              <a:t>If you are not in class you will not receive a grade! </a:t>
            </a:r>
          </a:p>
          <a:p>
            <a:endParaRPr lang="en-US" sz="1800" b="1" dirty="0" smtClean="0"/>
          </a:p>
          <a:p>
            <a:pPr>
              <a:buFont typeface="Wingdings" pitchFamily="2" charset="2"/>
              <a:buNone/>
            </a:pPr>
            <a:endParaRPr lang="en-US" sz="1800" b="1" dirty="0" smtClean="0"/>
          </a:p>
          <a:p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1305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Sanitation &amp; Safety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past CHEF 1301 &amp; PSTR 1301</a:t>
            </a:r>
          </a:p>
          <a:p>
            <a:pPr lvl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1301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Basic Food Preparation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culinary classes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PSTR 1301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Fundamentals of Baking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pastry classes</a:t>
            </a:r>
          </a:p>
        </p:txBody>
      </p:sp>
      <p:pic>
        <p:nvPicPr>
          <p:cNvPr id="72708" name="Picture 2" descr="C:\Documents and Settings\Administrator\Local Settings\Temporary Internet Files\Content.IE5\UT2QV2OI\MCj032608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Degree Course Sequence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267200" cy="513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chemeClr val="accent5"/>
                </a:solidFill>
              </a:rPr>
              <a:t>AAS Culinary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2331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1341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1345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2380</a:t>
            </a:r>
          </a:p>
          <a:p>
            <a:pPr lvl="1">
              <a:lnSpc>
                <a:spcPct val="80000"/>
              </a:lnSpc>
            </a:pPr>
            <a:r>
              <a:rPr lang="en-US" sz="1800" b="1" i="1" dirty="0" smtClean="0">
                <a:solidFill>
                  <a:srgbClr val="000066"/>
                </a:solidFill>
              </a:rPr>
              <a:t>Elective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1314/RSTO 1304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66"/>
                </a:solidFill>
              </a:rPr>
              <a:t>     (CAPSTONE)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>
              <a:solidFill>
                <a:srgbClr val="000066"/>
              </a:solidFill>
            </a:endParaRP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chemeClr val="accent5"/>
                </a:solidFill>
              </a:rPr>
              <a:t>AAS Pastry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1306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2307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2380</a:t>
            </a:r>
          </a:p>
          <a:p>
            <a:pPr lvl="1">
              <a:lnSpc>
                <a:spcPct val="80000"/>
              </a:lnSpc>
            </a:pPr>
            <a:r>
              <a:rPr lang="en-US" sz="1800" b="1" i="1" dirty="0" smtClean="0">
                <a:solidFill>
                  <a:srgbClr val="000066"/>
                </a:solidFill>
              </a:rPr>
              <a:t>Elective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2331 </a:t>
            </a:r>
            <a:r>
              <a:rPr lang="en-US" sz="1400" b="1" dirty="0" smtClean="0">
                <a:solidFill>
                  <a:srgbClr val="000066"/>
                </a:solidFill>
              </a:rPr>
              <a:t>(CAPSTONE)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0" y="6132513"/>
            <a:ext cx="6858000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1800" u="sng"/>
              <a:t>Note:</a:t>
            </a:r>
            <a:r>
              <a:rPr lang="en-US" sz="1800"/>
              <a:t> Does not include AAS General Education (Gen. Ed)</a:t>
            </a:r>
          </a:p>
          <a:p>
            <a:r>
              <a:rPr lang="en-US" sz="1800"/>
              <a:t>Core classes.  Gen. Ed. classes may be scheduled as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4267200" y="1560138"/>
            <a:ext cx="701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000099"/>
                </a:solidFill>
              </a:rPr>
              <a:t>CougarWeb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</a:rPr>
              <a:t>and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000099"/>
                </a:solidFill>
              </a:rPr>
              <a:t>Cougar Mail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000099"/>
                </a:solidFill>
              </a:rPr>
              <a:t> Facebook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216818"/>
            <a:ext cx="3048000" cy="251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6805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6806" name="Picture -1019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-1015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-1011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76810" name="Picture -99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-987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-983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-979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-976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-97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-970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-968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-966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-964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Picture -962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1" name="Rectangle -881">
            <a:hlinkClick r:id="rId5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2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3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4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4766879"/>
            <a:ext cx="46551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www.facebook.com/CollinCollegeHospitality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5525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C MPI Officers AY 15-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7"/>
          <a:stretch/>
        </p:blipFill>
        <p:spPr bwMode="auto">
          <a:xfrm>
            <a:off x="5245830" y="976152"/>
            <a:ext cx="3745770" cy="214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SA Bake sale grp pic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78825"/>
            <a:ext cx="3833631" cy="2135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762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laska Extrabold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Student Organizations</a:t>
            </a:r>
          </a:p>
        </p:txBody>
      </p:sp>
      <p:pic>
        <p:nvPicPr>
          <p:cNvPr id="6" name="Picture 6" descr="05pb-030 HCSA Logo A"/>
          <p:cNvPicPr>
            <a:picLocks noChangeAspect="1" noChangeArrowheads="1"/>
          </p:cNvPicPr>
          <p:nvPr/>
        </p:nvPicPr>
        <p:blipFill>
          <a:blip r:embed="rId4" cstate="print"/>
          <a:srcRect l="14287" t="31364" r="14285" b="35909"/>
          <a:stretch>
            <a:fillRect/>
          </a:stretch>
        </p:blipFill>
        <p:spPr bwMode="auto">
          <a:xfrm>
            <a:off x="457200" y="4381568"/>
            <a:ext cx="2833643" cy="92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PI SC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05" y="2895600"/>
            <a:ext cx="2509095" cy="105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556" y="1260170"/>
            <a:ext cx="5132813" cy="23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000066"/>
                </a:solidFill>
              </a:rPr>
              <a:t>Student run organization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000066"/>
                </a:solidFill>
              </a:rPr>
              <a:t>Enrich your college experience!!!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000066"/>
                </a:solidFill>
              </a:rPr>
              <a:t>Get involved - become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200" b="1" kern="0" dirty="0" smtClean="0">
                <a:solidFill>
                  <a:srgbClr val="000066"/>
                </a:solidFill>
              </a:rPr>
              <a:t>    an officer or member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000066"/>
                </a:solidFill>
              </a:rPr>
              <a:t>It’s absolutely free!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000066"/>
                </a:solidFill>
              </a:rPr>
              <a:t>Follow us on </a:t>
            </a:r>
            <a:r>
              <a:rPr lang="en-US" sz="2200" b="1" kern="0" dirty="0" smtClean="0">
                <a:solidFill>
                  <a:srgbClr val="0000FF"/>
                </a:solidFill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13302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97415"/>
            <a:ext cx="2219980" cy="166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4918" y="337683"/>
            <a:ext cx="2955576" cy="221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6" descr="05pb-030 HCSA Logo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4287" t="31364" r="14285" b="35909"/>
          <a:stretch>
            <a:fillRect/>
          </a:stretch>
        </p:blipFill>
        <p:spPr>
          <a:xfrm>
            <a:off x="578225" y="224647"/>
            <a:ext cx="3722914" cy="122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8778" y="1327251"/>
            <a:ext cx="4876800" cy="99917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66"/>
                </a:solidFill>
              </a:rPr>
              <a:t/>
            </a:r>
            <a:br>
              <a:rPr lang="en-US" sz="2000" dirty="0" smtClean="0">
                <a:solidFill>
                  <a:srgbClr val="FFFF66"/>
                </a:solidFill>
              </a:rPr>
            </a:br>
            <a:r>
              <a:rPr lang="en-US" sz="2000" dirty="0" smtClean="0">
                <a:solidFill>
                  <a:srgbClr val="FFFF66"/>
                </a:solidFill>
              </a:rPr>
              <a:t>Hospitality and Culinary Student Association</a:t>
            </a:r>
          </a:p>
        </p:txBody>
      </p:sp>
      <p:pic>
        <p:nvPicPr>
          <p:cNvPr id="29701" name="Picture 12" descr="hcsa in 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2166589"/>
            <a:ext cx="2462970" cy="1795811"/>
          </a:xfrm>
          <a:ln>
            <a:noFill/>
          </a:ln>
          <a:effectLst>
            <a:softEdge rad="112500"/>
          </a:effectLst>
        </p:spPr>
      </p:pic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377623" y="2326421"/>
            <a:ext cx="4426353" cy="337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 b="1" dirty="0" smtClean="0">
                <a:latin typeface="Helvetica" pitchFamily="34" charset="0"/>
                <a:ea typeface="Osaka"/>
                <a:cs typeface="Osaka"/>
              </a:rPr>
              <a:t>Some HCSA Past </a:t>
            </a:r>
            <a:r>
              <a:rPr lang="en-US" b="1" dirty="0">
                <a:latin typeface="Helvetica" pitchFamily="34" charset="0"/>
                <a:ea typeface="Osaka"/>
                <a:cs typeface="Osaka"/>
              </a:rPr>
              <a:t>A</a:t>
            </a:r>
            <a:r>
              <a:rPr lang="en-US" b="1" dirty="0" smtClean="0">
                <a:latin typeface="Helvetica" pitchFamily="34" charset="0"/>
                <a:ea typeface="Osaka"/>
                <a:cs typeface="Osaka"/>
              </a:rPr>
              <a:t>ctivities</a:t>
            </a:r>
            <a:r>
              <a:rPr lang="en-US" b="1" dirty="0">
                <a:latin typeface="Helvetica" pitchFamily="34" charset="0"/>
                <a:ea typeface="Osaka"/>
                <a:cs typeface="Osaka"/>
              </a:rPr>
              <a:t>:</a:t>
            </a:r>
            <a:endParaRPr lang="en-US" sz="2000" b="1" dirty="0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HOSPY Awards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Chef Tables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Bake Sales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Chili Confrontational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Treats for Christmas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Thanksgiving Pie Sale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Trips to NYC, Chicago &amp;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 Washington DC</a:t>
            </a:r>
            <a:endParaRPr lang="en-US" sz="2000" dirty="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22" t="35501" r="4939" b="17164"/>
          <a:stretch>
            <a:fillRect/>
          </a:stretch>
        </p:blipFill>
        <p:spPr bwMode="auto">
          <a:xfrm>
            <a:off x="3329540" y="3750887"/>
            <a:ext cx="5510954" cy="20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PI S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9" y="223619"/>
            <a:ext cx="3401261" cy="142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pi grp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8313"/>
            <a:ext cx="2881264" cy="2160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03572"/>
            <a:ext cx="5724550" cy="1295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66"/>
                </a:solidFill>
              </a:rPr>
              <a:t/>
            </a:r>
            <a:br>
              <a:rPr lang="en-US" sz="2000" dirty="0" smtClean="0">
                <a:solidFill>
                  <a:srgbClr val="FFFF66"/>
                </a:solidFill>
              </a:rPr>
            </a:br>
            <a:r>
              <a:rPr lang="en-US" sz="2400" dirty="0" smtClean="0">
                <a:solidFill>
                  <a:srgbClr val="FFFF66"/>
                </a:solidFill>
              </a:rPr>
              <a:t>Meeting Professionals International</a:t>
            </a:r>
            <a:endParaRPr lang="en-US" sz="2000" dirty="0" smtClean="0">
              <a:solidFill>
                <a:srgbClr val="FFFF66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6068" y="2498972"/>
            <a:ext cx="5335042" cy="301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 b="1" dirty="0" smtClean="0">
                <a:latin typeface="Helvetica" pitchFamily="34" charset="0"/>
                <a:ea typeface="Osaka"/>
                <a:cs typeface="Osaka"/>
              </a:rPr>
              <a:t>Some MPI past </a:t>
            </a:r>
            <a:r>
              <a:rPr lang="en-US" b="1" dirty="0">
                <a:latin typeface="Helvetica" pitchFamily="34" charset="0"/>
                <a:ea typeface="Osaka"/>
                <a:cs typeface="Osaka"/>
              </a:rPr>
              <a:t>activities:</a:t>
            </a:r>
            <a:endParaRPr lang="en-US" sz="2000" b="1" dirty="0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Networking Events &amp; Meetings</a:t>
            </a:r>
            <a:endParaRPr lang="en-US" sz="1800" dirty="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TopGolf</a:t>
            </a: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Allen</a:t>
            </a:r>
            <a:endParaRPr lang="en-US" sz="1800" dirty="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Samaritan Inn Gala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World Education Congress at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</a:pPr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 San Francisco &amp; Atlantic City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Christmas Party at Dallas Arboretum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Fundraising with PDQ</a:t>
            </a:r>
            <a:endParaRPr lang="en-US" sz="1800" dirty="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117" y="2138783"/>
            <a:ext cx="5199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99"/>
                </a:solidFill>
                <a:latin typeface="Arial" panose="020B0604020202020204" pitchFamily="34" charset="0"/>
              </a:rPr>
              <a:t>First MPI Student Club in Texas-Collin College </a:t>
            </a:r>
            <a:r>
              <a:rPr lang="en-US" sz="1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Chapter</a:t>
            </a:r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rgbClr val="000099"/>
              </a:solidFill>
            </a:endParaRPr>
          </a:p>
        </p:txBody>
      </p:sp>
      <p:pic>
        <p:nvPicPr>
          <p:cNvPr id="2054" name="Picture 6" descr="https://scontent-dfw1-1.xx.fbcdn.net/v/t1.0-9/7356_425244377637365_1290119382993034888_n.jpg?oh=4211b3f0eb9bca5cae624bbb46030c1a&amp;oe=579ACF6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1" b="-1"/>
          <a:stretch/>
        </p:blipFill>
        <p:spPr bwMode="auto">
          <a:xfrm>
            <a:off x="4572000" y="3581400"/>
            <a:ext cx="4337637" cy="231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dfw1-1.xx.fbcdn.net/v/t1.0-9/11822801_462054863956316_8624140596614516036_n.jpg?oh=c19908c6534531bc111464e6f46ece5a&amp;oe=57E4F2C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33173"/>
            <a:ext cx="2209800" cy="165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dfw1-1.xx.fbcdn.net/v/t1.0-9/12799013_529289250566210_7473648356587823546_n.jpg?oh=d08dd6b5381909b7e64863f25169ef83&amp;oe=57DA94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6" y="2212203"/>
            <a:ext cx="2409297" cy="173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25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25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2667001"/>
            <a:ext cx="2209124" cy="332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83" y="2963557"/>
            <a:ext cx="2220317" cy="311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538288"/>
            <a:ext cx="7086600" cy="42592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To learn more about the program, HCSA, MPI, and other outstanding faculty,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visit: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/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www.collin.edu/hospitality</a:t>
            </a: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52800" y="1889125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A.O.S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/>
              <a:t>     -Culinary Institute of America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- </a:t>
            </a:r>
            <a:r>
              <a:rPr lang="en-US" b="1" dirty="0" smtClean="0"/>
              <a:t>A154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</a:t>
            </a:r>
            <a:r>
              <a:rPr lang="en-US" b="1" dirty="0">
                <a:solidFill>
                  <a:srgbClr val="FFFFFF"/>
                </a:solidFill>
              </a:rPr>
              <a:t>972-377-1773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TSevers@collin.edu</a:t>
            </a:r>
            <a:endParaRPr lang="en-US" b="1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0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Culinary/Pastry Faculty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939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Chef</a:t>
            </a:r>
            <a:r>
              <a:rPr lang="en-US" sz="4000" b="1" dirty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Tom Severs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5908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3092" y="221427"/>
            <a:ext cx="9144000" cy="202331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Thank you for coming to our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Culinary &amp; Pastry Student Orientation!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29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2295228"/>
            <a:ext cx="3810000" cy="1286172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b="1" u="sng" dirty="0" smtClean="0">
                <a:solidFill>
                  <a:srgbClr val="000099"/>
                </a:solidFill>
              </a:rPr>
              <a:t>Please Complete Form: 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9-digit CWID #</a:t>
            </a:r>
          </a:p>
          <a:p>
            <a:pPr lvl="1" eaLnBrk="1" hangingPunct="1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Print all information clearly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2819400" y="5596087"/>
            <a:ext cx="356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ANY QUESTIONS??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457200" y="2244745"/>
            <a:ext cx="4724400" cy="312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29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829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0400" y="1752600"/>
            <a:ext cx="5715000" cy="4114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A.A.S. Food and Hospitality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/>
              <a:t>     -El Centro College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- A155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972-377-1752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TNixon@collin.edu</a:t>
            </a:r>
            <a:endParaRPr lang="en-US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-7938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+mj-lt"/>
              </a:rPr>
              <a:t>Culinary/Pastry </a:t>
            </a:r>
            <a:r>
              <a:rPr lang="en-US" sz="4000" b="1" dirty="0" smtClean="0">
                <a:latin typeface="+mj-lt"/>
              </a:rPr>
              <a:t>Faculty</a:t>
            </a:r>
            <a:endParaRPr lang="en-US" b="1" dirty="0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838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Thomas Nixon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r="8559"/>
          <a:stretch/>
        </p:blipFill>
        <p:spPr>
          <a:xfrm>
            <a:off x="388307" y="1219200"/>
            <a:ext cx="2551814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0400" y="1752600"/>
            <a:ext cx="5715000" cy="4114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000" b="1" dirty="0">
              <a:solidFill>
                <a:srgbClr val="FFFF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rgbClr val="FFFF66"/>
                </a:solidFill>
              </a:rPr>
              <a:t>Professor </a:t>
            </a:r>
            <a:r>
              <a:rPr lang="en-US" sz="3000" b="1" dirty="0">
                <a:solidFill>
                  <a:srgbClr val="FFFF66"/>
                </a:solidFill>
              </a:rPr>
              <a:t>of </a:t>
            </a:r>
            <a:r>
              <a:rPr lang="en-US" sz="3000" b="1" dirty="0" smtClean="0">
                <a:solidFill>
                  <a:srgbClr val="FFFF66"/>
                </a:solidFill>
              </a:rPr>
              <a:t>Pastry </a:t>
            </a:r>
            <a:r>
              <a:rPr lang="en-US" sz="3000" b="1" dirty="0">
                <a:solidFill>
                  <a:srgbClr val="FFFF66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B.S. </a:t>
            </a:r>
            <a:r>
              <a:rPr lang="en-US" b="1" dirty="0"/>
              <a:t>Health </a:t>
            </a:r>
            <a:r>
              <a:rPr lang="en-US" b="1" dirty="0" smtClean="0"/>
              <a:t>Education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 dirty="0" smtClean="0"/>
              <a:t>    - Eastern </a:t>
            </a:r>
            <a:r>
              <a:rPr lang="en-US" b="1" dirty="0"/>
              <a:t>Illinois </a:t>
            </a:r>
            <a:r>
              <a:rPr lang="en-US" b="1" dirty="0" smtClean="0"/>
              <a:t>University, Illinois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A.S. Baking &amp; Pastry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b="1" dirty="0" smtClean="0"/>
              <a:t>    - Lincoln Culinary Institute, Florida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Office</a:t>
            </a:r>
            <a:r>
              <a:rPr lang="en-US" b="1" dirty="0"/>
              <a:t>: </a:t>
            </a:r>
            <a:r>
              <a:rPr lang="en-US" b="1" dirty="0" smtClean="0"/>
              <a:t>A105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</a:t>
            </a:r>
            <a:r>
              <a:rPr lang="en-US" b="1" dirty="0" smtClean="0"/>
              <a:t>972-377-1057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JMcCord@collin.edu</a:t>
            </a:r>
            <a:endParaRPr lang="en-US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latin typeface="Alaska Extrabold"/>
              </a:rPr>
              <a:t/>
            </a:r>
            <a:br>
              <a:rPr lang="en-US" sz="4000" b="1" dirty="0">
                <a:latin typeface="Alaska Extrabold"/>
              </a:rPr>
            </a:br>
            <a:endParaRPr lang="en-US" b="1" dirty="0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838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Jill McCord</a:t>
            </a:r>
            <a:endParaRPr lang="en-US" sz="32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13825" r="18293" b="40742"/>
          <a:stretch/>
        </p:blipFill>
        <p:spPr bwMode="auto">
          <a:xfrm>
            <a:off x="152400" y="1187438"/>
            <a:ext cx="2895600" cy="3232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58826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entury Gothic"/>
              </a:rPr>
              <a:t>Culinary/Pastry </a:t>
            </a:r>
            <a:r>
              <a:rPr lang="en-US" sz="4000" b="1" dirty="0" smtClean="0">
                <a:solidFill>
                  <a:srgbClr val="FFFFFF"/>
                </a:solidFill>
                <a:latin typeface="Century Gothic"/>
              </a:rPr>
              <a:t>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16591" y="3647900"/>
            <a:ext cx="4022609" cy="2299136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448463" y="3673869"/>
            <a:ext cx="3937774" cy="2273167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293823"/>
            <a:ext cx="3124200" cy="83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John Hines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466" y="3744884"/>
            <a:ext cx="3962400" cy="22860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66"/>
                </a:solidFill>
              </a:rPr>
              <a:t>Culinary Lab Coordinator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FF66"/>
                </a:solidFill>
              </a:rPr>
              <a:t>-</a:t>
            </a:r>
            <a:r>
              <a:rPr lang="en-US" sz="1800" b="1" dirty="0" smtClean="0"/>
              <a:t>Manages kitchen labs &amp; procures food ingredients</a:t>
            </a:r>
            <a:endParaRPr lang="en-US" sz="1800" dirty="0" smtClean="0"/>
          </a:p>
          <a:p>
            <a:pPr eaLnBrk="1" hangingPunct="1">
              <a:buClr>
                <a:schemeClr val="accent2"/>
              </a:buClr>
            </a:pPr>
            <a:r>
              <a:rPr lang="en-US" sz="1800" b="1" dirty="0" smtClean="0"/>
              <a:t>Office: PRC - A156</a:t>
            </a:r>
          </a:p>
          <a:p>
            <a:pPr eaLnBrk="1" hangingPunct="1">
              <a:buClr>
                <a:schemeClr val="accent2"/>
              </a:buClr>
            </a:pPr>
            <a:r>
              <a:rPr lang="en-US" sz="1800" b="1" dirty="0" smtClean="0"/>
              <a:t>Phone: 972-377-1068</a:t>
            </a:r>
          </a:p>
          <a:p>
            <a:pPr eaLnBrk="1" hangingPunct="1">
              <a:buClr>
                <a:schemeClr val="accent2"/>
              </a:buClr>
            </a:pPr>
            <a:r>
              <a:rPr lang="en-US" sz="1800" b="1" dirty="0" smtClean="0"/>
              <a:t>JHines@collin.edu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1800" b="1" dirty="0" smtClean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09600" y="-174644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/>
              <a:t>Culinary/ Pastry Staff</a:t>
            </a:r>
            <a:endParaRPr lang="en-US" b="1" dirty="0">
              <a:latin typeface="Alaska Extrabold"/>
            </a:endParaRPr>
          </a:p>
        </p:txBody>
      </p:sp>
      <p:pic>
        <p:nvPicPr>
          <p:cNvPr id="7" name="Picture 6" descr="IMG_0409.JPG"/>
          <p:cNvPicPr>
            <a:picLocks noChangeAspect="1"/>
          </p:cNvPicPr>
          <p:nvPr/>
        </p:nvPicPr>
        <p:blipFill rotWithShape="1">
          <a:blip r:embed="rId3" cstate="print"/>
          <a:srcRect t="21818" r="23636" b="14546"/>
          <a:stretch/>
        </p:blipFill>
        <p:spPr>
          <a:xfrm>
            <a:off x="399001" y="827093"/>
            <a:ext cx="2085628" cy="2703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kb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0368" y="699587"/>
            <a:ext cx="2019838" cy="2864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37735" y="2597574"/>
            <a:ext cx="269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entury Gothic (Headings)"/>
              </a:rPr>
              <a:t>Karen </a:t>
            </a:r>
            <a:r>
              <a:rPr lang="en-US" sz="3200" b="1" dirty="0">
                <a:solidFill>
                  <a:srgbClr val="000099"/>
                </a:solidFill>
                <a:latin typeface="Century Gothic (Headings)"/>
              </a:rPr>
              <a:t>Martin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5666" y="3710353"/>
            <a:ext cx="39123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  <a:latin typeface="Century Gothic" pitchFamily="34" charset="0"/>
              </a:rPr>
              <a:t>Culinary Lab Assistant</a:t>
            </a:r>
          </a:p>
          <a:p>
            <a:pPr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sz="1800" b="1" dirty="0" smtClean="0"/>
              <a:t>- Manages food ingredients room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sz="1800" b="1" dirty="0" smtClean="0"/>
              <a:t>Office: PRC- A157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Century Gothic" pitchFamily="34" charset="0"/>
              </a:rPr>
              <a:t>Phone: 972-377-1084</a:t>
            </a:r>
            <a:endParaRPr lang="en-US" sz="1800" b="1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Century Gothic" pitchFamily="34" charset="0"/>
              </a:rPr>
              <a:t>KBMartin@collin.edu</a:t>
            </a:r>
            <a:endParaRPr lang="en-US" sz="1800" b="1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1800" b="1" dirty="0">
              <a:latin typeface="Century Gothic" pitchFamily="34" charset="0"/>
            </a:endParaRP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sz="1800" b="1" dirty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222" grpId="0" animBg="1"/>
      <p:bldP spid="921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2" y="79215"/>
            <a:ext cx="85344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Your</a:t>
            </a:r>
            <a:r>
              <a:rPr lang="en-US" dirty="0" smtClean="0">
                <a:solidFill>
                  <a:schemeClr val="tx1"/>
                </a:solidFill>
              </a:rPr>
              <a:t> Program Academic Advisor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51425" y="2111201"/>
            <a:ext cx="5487256" cy="3477232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5720" y="2349163"/>
            <a:ext cx="5334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66"/>
                </a:solidFill>
                <a:latin typeface="Century Gothic" pitchFamily="34" charset="0"/>
              </a:rPr>
              <a:t>Academic Planning Consultant</a:t>
            </a:r>
            <a:endParaRPr lang="en-US" sz="2800" b="1" dirty="0">
              <a:solidFill>
                <a:srgbClr val="FFFF66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 dirty="0" smtClean="0"/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 smtClean="0"/>
              <a:t>Office: PRC- F-109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latin typeface="Century Gothic" pitchFamily="34" charset="0"/>
              </a:rPr>
              <a:t>Phone: 972 -377-1521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latin typeface="Century Gothic" pitchFamily="34" charset="0"/>
              </a:rPr>
              <a:t>JGuillory@collin.edu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 dirty="0"/>
          </a:p>
          <a:p>
            <a:pPr>
              <a:defRPr/>
            </a:pPr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33800" y="1454409"/>
            <a:ext cx="2824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 (Headings)"/>
              </a:rPr>
              <a:t>John Guillory</a:t>
            </a:r>
            <a:endParaRPr lang="en-US" sz="3200" b="1" dirty="0">
              <a:latin typeface="Century Gothic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8510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70" y="984607"/>
            <a:ext cx="3318723" cy="229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481" y="1066800"/>
            <a:ext cx="5177319" cy="3200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CECEEF"/>
                </a:solidFill>
              </a:rPr>
              <a:t>Degree Programs: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800" b="1" u="sng" dirty="0" smtClean="0">
              <a:solidFill>
                <a:srgbClr val="CECEEF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Hospitality &amp; Foodservice Management</a:t>
            </a:r>
          </a:p>
          <a:p>
            <a:pPr lvl="1" eaLnBrk="1" hangingPunct="1">
              <a:lnSpc>
                <a:spcPct val="80000"/>
              </a:lnSpc>
              <a:buClr>
                <a:srgbClr val="3F8ACA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99"/>
                </a:solidFill>
              </a:rPr>
              <a:t>Hotel &amp; Restaurant Management Track</a:t>
            </a:r>
          </a:p>
          <a:p>
            <a:pPr lvl="1" eaLnBrk="1" hangingPunct="1">
              <a:lnSpc>
                <a:spcPct val="80000"/>
              </a:lnSpc>
              <a:buClr>
                <a:srgbClr val="3F8ACA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99"/>
                </a:solidFill>
              </a:rPr>
              <a:t>Meetings &amp; Event Management Track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	</a:t>
            </a:r>
            <a:r>
              <a:rPr lang="en-US" sz="1800" b="1" dirty="0" smtClean="0">
                <a:solidFill>
                  <a:srgbClr val="000099"/>
                </a:solidFill>
              </a:rPr>
              <a:t>AAS Degree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		60 credit hours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>             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Culinary Arts or Pastry Arts 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0099"/>
                </a:solidFill>
                <a:latin typeface="Century Gothic" pitchFamily="34" charset="0"/>
              </a:rPr>
              <a:t>	</a:t>
            </a:r>
            <a:r>
              <a:rPr lang="en-US" sz="1800" b="1" dirty="0" smtClean="0">
                <a:solidFill>
                  <a:srgbClr val="000099"/>
                </a:solidFill>
                <a:latin typeface="Century Gothic" pitchFamily="34" charset="0"/>
              </a:rPr>
              <a:t>AAS Degree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		60 credit hours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1" y="3276600"/>
            <a:ext cx="3541778" cy="235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8327</TotalTime>
  <Words>2145</Words>
  <Application>Microsoft Office PowerPoint</Application>
  <PresentationFormat>On-screen Show (4:3)</PresentationFormat>
  <Paragraphs>487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ＭＳ Ｐゴシック</vt:lpstr>
      <vt:lpstr>Alaska Extrabold</vt:lpstr>
      <vt:lpstr>Arial</vt:lpstr>
      <vt:lpstr>Arial Rounded MT Bold</vt:lpstr>
      <vt:lpstr>Calibri</vt:lpstr>
      <vt:lpstr>Century Gothic</vt:lpstr>
      <vt:lpstr>Century Gothic (Headings)</vt:lpstr>
      <vt:lpstr>Cooper Black</vt:lpstr>
      <vt:lpstr>Helvetica</vt:lpstr>
      <vt:lpstr>Osaka</vt:lpstr>
      <vt:lpstr>Times</vt:lpstr>
      <vt:lpstr>Times New Roman</vt:lpstr>
      <vt:lpstr>Trebuchet MS</vt:lpstr>
      <vt:lpstr>Verdana</vt:lpstr>
      <vt:lpstr>Wingdings</vt:lpstr>
      <vt:lpstr>Default Design</vt:lpstr>
      <vt:lpstr>Welcome to  Collin’s Culinary &amp; Pastry Arts  Student Orientation</vt:lpstr>
      <vt:lpstr>Program History</vt:lpstr>
      <vt:lpstr>IHCE Mission Statement</vt:lpstr>
      <vt:lpstr>Culinary/Pastry Faculty</vt:lpstr>
      <vt:lpstr>PowerPoint Presentation</vt:lpstr>
      <vt:lpstr>PowerPoint Presentation</vt:lpstr>
      <vt:lpstr>John Hines</vt:lpstr>
      <vt:lpstr>Your Program Academic Advisor</vt:lpstr>
      <vt:lpstr>IHCE Program</vt:lpstr>
      <vt:lpstr>PowerPoint Presentation</vt:lpstr>
      <vt:lpstr>PowerPoint Presentation</vt:lpstr>
      <vt:lpstr>ACF Accredited Program</vt:lpstr>
      <vt:lpstr>Certificate Programs:</vt:lpstr>
      <vt:lpstr>Cost of Degrees </vt:lpstr>
      <vt:lpstr>Cost of Certificates</vt:lpstr>
      <vt:lpstr>Cost of Certificates</vt:lpstr>
      <vt:lpstr>What does it take to be a chef?</vt:lpstr>
      <vt:lpstr>What does it require from you?</vt:lpstr>
      <vt:lpstr>Required Supplies for Class</vt:lpstr>
      <vt:lpstr>1. Full Uniform</vt:lpstr>
      <vt:lpstr>PowerPoint Presentation</vt:lpstr>
      <vt:lpstr>1. Full Uniform continued…</vt:lpstr>
      <vt:lpstr>2. Tool Kits and Supplies for both culinary and pastry</vt:lpstr>
      <vt:lpstr>For both Culinary and Pastry</vt:lpstr>
      <vt:lpstr>Additional Pastry Tools :</vt:lpstr>
      <vt:lpstr>3.  Text Books for Class</vt:lpstr>
      <vt:lpstr> Required uniform items, knife, tool kits and books are available at  PRC bookstore If they are out of stock, instructor will give you the names of reputable suppliers</vt:lpstr>
      <vt:lpstr>Outline of Typical Culinary/ Pastry Arts Class</vt:lpstr>
      <vt:lpstr>PowerPoint Presentation</vt:lpstr>
      <vt:lpstr>Kitchen Protocol</vt:lpstr>
      <vt:lpstr>Kitchen Protocol cont.</vt:lpstr>
      <vt:lpstr>Kitchen Protocol cont.</vt:lpstr>
      <vt:lpstr>Grade Standards</vt:lpstr>
      <vt:lpstr>Degree Course Sequence</vt:lpstr>
      <vt:lpstr>Communications</vt:lpstr>
      <vt:lpstr>PowerPoint Presentation</vt:lpstr>
      <vt:lpstr> Hospitality and Culinary Student Association</vt:lpstr>
      <vt:lpstr> Meeting Professionals International</vt:lpstr>
      <vt:lpstr>To learn more about the program, HCSA, MPI, and other outstanding faculty, visit:   www.collin.edu/hospitality </vt:lpstr>
      <vt:lpstr> Thank you for coming to our  Culinary &amp; Pastry Student Orientation! </vt:lpstr>
    </vt:vector>
  </TitlesOfParts>
  <Company>Odd Sandbekkhaug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Karen Martin</cp:lastModifiedBy>
  <cp:revision>455</cp:revision>
  <cp:lastPrinted>2017-05-10T21:27:37Z</cp:lastPrinted>
  <dcterms:created xsi:type="dcterms:W3CDTF">2009-03-27T03:30:55Z</dcterms:created>
  <dcterms:modified xsi:type="dcterms:W3CDTF">2017-05-10T21:51:33Z</dcterms:modified>
</cp:coreProperties>
</file>