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5" r:id="rId4"/>
    <p:sldId id="272" r:id="rId5"/>
    <p:sldId id="257" r:id="rId6"/>
    <p:sldId id="259" r:id="rId7"/>
    <p:sldId id="258" r:id="rId8"/>
    <p:sldId id="266" r:id="rId9"/>
    <p:sldId id="261" r:id="rId10"/>
    <p:sldId id="267" r:id="rId11"/>
    <p:sldId id="268" r:id="rId12"/>
    <p:sldId id="273" r:id="rId13"/>
    <p:sldId id="269" r:id="rId14"/>
    <p:sldId id="262" r:id="rId15"/>
    <p:sldId id="263" r:id="rId16"/>
    <p:sldId id="270"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77" d="100"/>
          <a:sy n="77" d="100"/>
        </p:scale>
        <p:origin x="12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96FD3D-602B-4076-8B55-69B78828A24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276533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6FD3D-602B-4076-8B55-69B78828A24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183726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6FD3D-602B-4076-8B55-69B78828A24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61534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6FD3D-602B-4076-8B55-69B78828A24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1582114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96FD3D-602B-4076-8B55-69B78828A243}"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133816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96FD3D-602B-4076-8B55-69B78828A243}"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234615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96FD3D-602B-4076-8B55-69B78828A243}" type="datetimeFigureOut">
              <a:rPr lang="en-US" smtClean="0"/>
              <a:t>5/30/2018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336355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96FD3D-602B-4076-8B55-69B78828A243}" type="datetimeFigureOut">
              <a:rPr lang="en-US" smtClean="0"/>
              <a:t>5/30/2018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151482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6FD3D-602B-4076-8B55-69B78828A243}" type="datetimeFigureOut">
              <a:rPr lang="en-US" smtClean="0"/>
              <a:t>5/30/2018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3821896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6FD3D-602B-4076-8B55-69B78828A243}"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12767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6FD3D-602B-4076-8B55-69B78828A243}"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52A18-8264-404F-91AE-C7FBFA55FE0D}" type="slidenum">
              <a:rPr lang="en-US" smtClean="0"/>
              <a:t>‹#›</a:t>
            </a:fld>
            <a:endParaRPr lang="en-US"/>
          </a:p>
        </p:txBody>
      </p:sp>
    </p:spTree>
    <p:extLst>
      <p:ext uri="{BB962C8B-B14F-4D97-AF65-F5344CB8AC3E}">
        <p14:creationId xmlns:p14="http://schemas.microsoft.com/office/powerpoint/2010/main" val="157920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6FD3D-602B-4076-8B55-69B78828A243}" type="datetimeFigureOut">
              <a:rPr lang="en-US" smtClean="0"/>
              <a:t>5/30/2018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52A18-8264-404F-91AE-C7FBFA55FE0D}" type="slidenum">
              <a:rPr lang="en-US" smtClean="0"/>
              <a:t>‹#›</a:t>
            </a:fld>
            <a:endParaRPr lang="en-US"/>
          </a:p>
        </p:txBody>
      </p:sp>
    </p:spTree>
    <p:extLst>
      <p:ext uri="{BB962C8B-B14F-4D97-AF65-F5344CB8AC3E}">
        <p14:creationId xmlns:p14="http://schemas.microsoft.com/office/powerpoint/2010/main" val="1348171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22363"/>
          </a:xfrm>
        </p:spPr>
        <p:txBody>
          <a:bodyPr>
            <a:normAutofit/>
          </a:bodyPr>
          <a:lstStyle/>
          <a:p>
            <a:r>
              <a:rPr lang="en-US" sz="8800" b="1" dirty="0" smtClean="0">
                <a:latin typeface="MV Boli" panose="02000500030200090000" pitchFamily="2" charset="0"/>
                <a:cs typeface="MV Boli" panose="02000500030200090000" pitchFamily="2" charset="0"/>
              </a:rPr>
              <a:t>Now what???</a:t>
            </a:r>
            <a:endParaRPr lang="en-US" sz="8800" b="1" dirty="0">
              <a:latin typeface="MV Boli" panose="02000500030200090000" pitchFamily="2" charset="0"/>
              <a:cs typeface="MV Boli" panose="02000500030200090000" pitchFamily="2" charset="0"/>
            </a:endParaRPr>
          </a:p>
        </p:txBody>
      </p:sp>
      <p:sp>
        <p:nvSpPr>
          <p:cNvPr id="3" name="Subtitle 2"/>
          <p:cNvSpPr>
            <a:spLocks noGrp="1"/>
          </p:cNvSpPr>
          <p:nvPr>
            <p:ph type="subTitle" idx="1"/>
          </p:nvPr>
        </p:nvSpPr>
        <p:spPr>
          <a:xfrm>
            <a:off x="1524000" y="2504758"/>
            <a:ext cx="9144000" cy="1655762"/>
          </a:xfrm>
        </p:spPr>
        <p:txBody>
          <a:bodyPr>
            <a:normAutofit/>
          </a:bodyPr>
          <a:lstStyle/>
          <a:p>
            <a:r>
              <a:rPr lang="en-US" sz="4400" dirty="0" smtClean="0">
                <a:latin typeface="MV Boli" panose="02000500030200090000" pitchFamily="2" charset="0"/>
                <a:cs typeface="MV Boli" panose="02000500030200090000" pitchFamily="2" charset="0"/>
              </a:rPr>
              <a:t>Tips for a successful job search</a:t>
            </a:r>
            <a:endParaRPr lang="en-US" sz="4400" dirty="0">
              <a:latin typeface="MV Boli" panose="02000500030200090000" pitchFamily="2" charset="0"/>
              <a:cs typeface="MV Boli" panose="0200050003020009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1335" y="3446584"/>
            <a:ext cx="3631611" cy="2532917"/>
          </a:xfrm>
          <a:prstGeom prst="rect">
            <a:avLst/>
          </a:prstGeom>
        </p:spPr>
      </p:pic>
    </p:spTree>
    <p:extLst>
      <p:ext uri="{BB962C8B-B14F-4D97-AF65-F5344CB8AC3E}">
        <p14:creationId xmlns:p14="http://schemas.microsoft.com/office/powerpoint/2010/main" val="1860167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3: Interviewing</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838200" y="1825625"/>
            <a:ext cx="10515600" cy="4464339"/>
          </a:xfrm>
        </p:spPr>
        <p:txBody>
          <a:bodyPr>
            <a:normAutofit/>
          </a:bodyPr>
          <a:lstStyle/>
          <a:p>
            <a:r>
              <a:rPr lang="en-US" sz="4000" b="1" dirty="0" smtClean="0">
                <a:latin typeface="MV Boli" panose="02000500030200090000" pitchFamily="2" charset="0"/>
                <a:cs typeface="MV Boli" panose="02000500030200090000" pitchFamily="2" charset="0"/>
              </a:rPr>
              <a:t>The Pitfalls</a:t>
            </a:r>
          </a:p>
          <a:p>
            <a:r>
              <a:rPr lang="en-US" dirty="0" smtClean="0">
                <a:latin typeface="MV Boli" panose="02000500030200090000" pitchFamily="2" charset="0"/>
                <a:cs typeface="MV Boli" panose="02000500030200090000" pitchFamily="2" charset="0"/>
              </a:rPr>
              <a:t>Be prepared to take the call. If you can’t, your greeting should be professional.</a:t>
            </a:r>
          </a:p>
          <a:p>
            <a:r>
              <a:rPr lang="en-US" dirty="0" smtClean="0">
                <a:latin typeface="MV Boli" panose="02000500030200090000" pitchFamily="2" charset="0"/>
                <a:cs typeface="MV Boli" panose="02000500030200090000" pitchFamily="2" charset="0"/>
              </a:rPr>
              <a:t>Brush up on your professional etiquette…you may be going to lunch or dinner! They will continue to evaluate.</a:t>
            </a:r>
          </a:p>
          <a:p>
            <a:r>
              <a:rPr lang="en-US" dirty="0" smtClean="0">
                <a:latin typeface="MV Boli" panose="02000500030200090000" pitchFamily="2" charset="0"/>
                <a:cs typeface="MV Boli" panose="02000500030200090000" pitchFamily="2" charset="0"/>
              </a:rPr>
              <a:t>Don’t let your professional demeanor slip. You may “find” yourself in the break room with someone who is approaching you in an informal manner. Be aware this may have been choreographed and intentional.</a:t>
            </a:r>
          </a:p>
          <a:p>
            <a:endParaRPr lang="en-US" dirty="0">
              <a:latin typeface="MV Boli" panose="02000500030200090000" pitchFamily="2" charset="0"/>
              <a:cs typeface="MV Boli" panose="02000500030200090000" pitchFamily="2" charset="0"/>
            </a:endParaRPr>
          </a:p>
        </p:txBody>
      </p:sp>
      <p:cxnSp>
        <p:nvCxnSpPr>
          <p:cNvPr id="5" name="Straight Connector 4"/>
          <p:cNvCxnSpPr/>
          <p:nvPr/>
        </p:nvCxnSpPr>
        <p:spPr>
          <a:xfrm flipV="1">
            <a:off x="990600" y="1238250"/>
            <a:ext cx="60960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471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3: Interviewing</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pPr marL="0" indent="0">
              <a:buNone/>
            </a:pPr>
            <a:r>
              <a:rPr lang="en-US" sz="4000" b="1" dirty="0" smtClean="0">
                <a:latin typeface="MV Boli" panose="02000500030200090000" pitchFamily="2" charset="0"/>
                <a:cs typeface="MV Boli" panose="02000500030200090000" pitchFamily="2" charset="0"/>
              </a:rPr>
              <a:t>The Pitfalls</a:t>
            </a:r>
          </a:p>
          <a:p>
            <a:r>
              <a:rPr lang="en-US" dirty="0" smtClean="0">
                <a:latin typeface="MV Boli" panose="02000500030200090000" pitchFamily="2" charset="0"/>
                <a:cs typeface="MV Boli" panose="02000500030200090000" pitchFamily="2" charset="0"/>
              </a:rPr>
              <a:t>What if the interview is in a hotel room?</a:t>
            </a:r>
          </a:p>
          <a:p>
            <a:pPr lvl="1"/>
            <a:r>
              <a:rPr lang="en-US" dirty="0" smtClean="0">
                <a:latin typeface="MV Boli" panose="02000500030200090000" pitchFamily="2" charset="0"/>
                <a:cs typeface="MV Boli" panose="02000500030200090000" pitchFamily="2" charset="0"/>
              </a:rPr>
              <a:t>Too risky!!! Suggest an alternate location or modality</a:t>
            </a:r>
          </a:p>
          <a:p>
            <a:pPr lvl="1"/>
            <a:r>
              <a:rPr lang="en-US" dirty="0" smtClean="0">
                <a:latin typeface="MV Boli" panose="02000500030200090000" pitchFamily="2" charset="0"/>
                <a:cs typeface="MV Boli" panose="02000500030200090000" pitchFamily="2" charset="0"/>
              </a:rPr>
              <a:t>Trust your instincts</a:t>
            </a:r>
          </a:p>
          <a:p>
            <a:pPr lvl="1"/>
            <a:r>
              <a:rPr lang="en-US" dirty="0" smtClean="0">
                <a:latin typeface="MV Boli" panose="02000500030200090000" pitchFamily="2" charset="0"/>
                <a:cs typeface="MV Boli" panose="02000500030200090000" pitchFamily="2" charset="0"/>
              </a:rPr>
              <a:t>Develop your environmental awareness</a:t>
            </a:r>
          </a:p>
          <a:p>
            <a:r>
              <a:rPr lang="en-US" dirty="0" smtClean="0">
                <a:latin typeface="MV Boli" panose="02000500030200090000" pitchFamily="2" charset="0"/>
                <a:cs typeface="MV Boli" panose="02000500030200090000" pitchFamily="2" charset="0"/>
              </a:rPr>
              <a:t>If you are in a lunch or dinner situation</a:t>
            </a:r>
          </a:p>
          <a:p>
            <a:pPr lvl="1"/>
            <a:r>
              <a:rPr lang="en-US" dirty="0" smtClean="0">
                <a:latin typeface="MV Boli" panose="02000500030200090000" pitchFamily="2" charset="0"/>
                <a:cs typeface="MV Boli" panose="02000500030200090000" pitchFamily="2" charset="0"/>
              </a:rPr>
              <a:t>A good rule of thumb is, “Do not order alcohol”</a:t>
            </a:r>
          </a:p>
          <a:p>
            <a:pPr lvl="1"/>
            <a:r>
              <a:rPr lang="en-US" dirty="0" smtClean="0">
                <a:latin typeface="MV Boli" panose="02000500030200090000" pitchFamily="2" charset="0"/>
                <a:cs typeface="MV Boli" panose="02000500030200090000" pitchFamily="2" charset="0"/>
              </a:rPr>
              <a:t>Don’t get lulled into a false sense of informality. You are sill in an interview even if it is in a restaurant.</a:t>
            </a:r>
          </a:p>
        </p:txBody>
      </p:sp>
      <p:cxnSp>
        <p:nvCxnSpPr>
          <p:cNvPr id="5" name="Straight Connector 4"/>
          <p:cNvCxnSpPr/>
          <p:nvPr/>
        </p:nvCxnSpPr>
        <p:spPr>
          <a:xfrm>
            <a:off x="990600" y="1200150"/>
            <a:ext cx="6115050" cy="19050"/>
          </a:xfrm>
          <a:prstGeom prst="line">
            <a:avLst/>
          </a:prstGeom>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7277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Tips for after the interview</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r>
              <a:rPr lang="en-US" dirty="0">
                <a:latin typeface="MV Boli" panose="02000500030200090000" pitchFamily="2" charset="0"/>
                <a:cs typeface="MV Boli" panose="02000500030200090000" pitchFamily="2" charset="0"/>
              </a:rPr>
              <a:t>Make sure you send a thank you. A handwritten note is extremely impactful. The email thank you </a:t>
            </a:r>
            <a:r>
              <a:rPr lang="en-US" dirty="0" smtClean="0">
                <a:latin typeface="MV Boli" panose="02000500030200090000" pitchFamily="2" charset="0"/>
                <a:cs typeface="MV Boli" panose="02000500030200090000" pitchFamily="2" charset="0"/>
              </a:rPr>
              <a:t>is also a good substitute.</a:t>
            </a:r>
          </a:p>
          <a:p>
            <a:r>
              <a:rPr lang="en-US" dirty="0" smtClean="0">
                <a:latin typeface="MV Boli" panose="02000500030200090000" pitchFamily="2" charset="0"/>
                <a:cs typeface="MV Boli" panose="02000500030200090000" pitchFamily="2" charset="0"/>
              </a:rPr>
              <a:t>Follow up…When do you think you will make the decision? Who should I follow up with? Would they prefer a phone call or email inquiry?</a:t>
            </a:r>
          </a:p>
          <a:p>
            <a:r>
              <a:rPr lang="en-US" dirty="0" smtClean="0">
                <a:latin typeface="MV Boli" panose="02000500030200090000" pitchFamily="2" charset="0"/>
                <a:cs typeface="MV Boli" panose="02000500030200090000" pitchFamily="2" charset="0"/>
              </a:rPr>
              <a:t>Check your clutter and junk to make sure it didn’t go to a different inbox.</a:t>
            </a:r>
          </a:p>
          <a:p>
            <a:r>
              <a:rPr lang="en-US" dirty="0" smtClean="0">
                <a:latin typeface="MV Boli" panose="02000500030200090000" pitchFamily="2" charset="0"/>
                <a:cs typeface="MV Boli" panose="02000500030200090000" pitchFamily="2" charset="0"/>
              </a:rPr>
              <a:t>Follow all deadlines and instructions and provide information as quickly as possible.</a:t>
            </a:r>
            <a:endParaRPr lang="en-US" dirty="0">
              <a:latin typeface="MV Boli" panose="02000500030200090000" pitchFamily="2" charset="0"/>
              <a:cs typeface="MV Boli" panose="02000500030200090000" pitchFamily="2" charset="0"/>
            </a:endParaRPr>
          </a:p>
          <a:p>
            <a:endParaRPr lang="en-US" dirty="0"/>
          </a:p>
        </p:txBody>
      </p:sp>
    </p:spTree>
    <p:extLst>
      <p:ext uri="{BB962C8B-B14F-4D97-AF65-F5344CB8AC3E}">
        <p14:creationId xmlns:p14="http://schemas.microsoft.com/office/powerpoint/2010/main" val="2781817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4: Offer Negotiation</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4000" b="1" dirty="0" smtClean="0">
                <a:latin typeface="MV Boli" panose="02000500030200090000" pitchFamily="2" charset="0"/>
                <a:cs typeface="MV Boli" panose="02000500030200090000" pitchFamily="2" charset="0"/>
              </a:rPr>
              <a:t>What to Consider…</a:t>
            </a:r>
          </a:p>
          <a:p>
            <a:r>
              <a:rPr lang="en-US" dirty="0" smtClean="0">
                <a:latin typeface="MV Boli" panose="02000500030200090000" pitchFamily="2" charset="0"/>
                <a:cs typeface="MV Boli" panose="02000500030200090000" pitchFamily="2" charset="0"/>
              </a:rPr>
              <a:t>Travel time</a:t>
            </a:r>
          </a:p>
          <a:p>
            <a:r>
              <a:rPr lang="en-US" dirty="0" smtClean="0">
                <a:latin typeface="MV Boli" panose="02000500030200090000" pitchFamily="2" charset="0"/>
                <a:cs typeface="MV Boli" panose="02000500030200090000" pitchFamily="2" charset="0"/>
              </a:rPr>
              <a:t>Be early give yourself plenty of time to gather yourself</a:t>
            </a:r>
          </a:p>
          <a:p>
            <a:r>
              <a:rPr lang="en-US" dirty="0" smtClean="0">
                <a:latin typeface="MV Boli" panose="02000500030200090000" pitchFamily="2" charset="0"/>
                <a:cs typeface="MV Boli" panose="02000500030200090000" pitchFamily="2" charset="0"/>
              </a:rPr>
              <a:t>Are they willing to train?</a:t>
            </a:r>
          </a:p>
          <a:p>
            <a:r>
              <a:rPr lang="en-US" dirty="0" smtClean="0">
                <a:latin typeface="MV Boli" panose="02000500030200090000" pitchFamily="2" charset="0"/>
                <a:cs typeface="MV Boli" panose="02000500030200090000" pitchFamily="2" charset="0"/>
              </a:rPr>
              <a:t>Is there mobility throughout the organization, in case you outgrow where you are?</a:t>
            </a:r>
          </a:p>
          <a:p>
            <a:r>
              <a:rPr lang="en-US" dirty="0" smtClean="0">
                <a:latin typeface="MV Boli" panose="02000500030200090000" pitchFamily="2" charset="0"/>
                <a:cs typeface="MV Boli" panose="02000500030200090000" pitchFamily="2" charset="0"/>
              </a:rPr>
              <a:t>Don’t be afraid to negotiate – don’t sell yourself short!</a:t>
            </a:r>
          </a:p>
          <a:p>
            <a:r>
              <a:rPr lang="en-US" dirty="0" smtClean="0">
                <a:latin typeface="MV Boli" panose="02000500030200090000" pitchFamily="2" charset="0"/>
                <a:cs typeface="MV Boli" panose="02000500030200090000" pitchFamily="2" charset="0"/>
              </a:rPr>
              <a:t>Make sure you know what the offer entails…</a:t>
            </a:r>
          </a:p>
          <a:p>
            <a:pPr lvl="1"/>
            <a:r>
              <a:rPr lang="en-US" dirty="0" smtClean="0">
                <a:latin typeface="MV Boli" panose="02000500030200090000" pitchFamily="2" charset="0"/>
                <a:cs typeface="MV Boli" panose="02000500030200090000" pitchFamily="2" charset="0"/>
              </a:rPr>
              <a:t>Start date</a:t>
            </a:r>
          </a:p>
          <a:p>
            <a:pPr lvl="1"/>
            <a:r>
              <a:rPr lang="en-US" dirty="0" smtClean="0">
                <a:latin typeface="MV Boli" panose="02000500030200090000" pitchFamily="2" charset="0"/>
                <a:cs typeface="MV Boli" panose="02000500030200090000" pitchFamily="2" charset="0"/>
              </a:rPr>
              <a:t>Vacation</a:t>
            </a:r>
          </a:p>
          <a:p>
            <a:pPr lvl="1"/>
            <a:endParaRPr lang="en-US" dirty="0" smtClean="0">
              <a:latin typeface="MV Boli" panose="02000500030200090000" pitchFamily="2" charset="0"/>
              <a:cs typeface="MV Boli" panose="02000500030200090000" pitchFamily="2" charset="0"/>
            </a:endParaRPr>
          </a:p>
          <a:p>
            <a:pPr marL="0" indent="0">
              <a:buNone/>
            </a:pPr>
            <a:endParaRPr lang="en-US" dirty="0">
              <a:latin typeface="MV Boli" panose="02000500030200090000" pitchFamily="2" charset="0"/>
              <a:cs typeface="MV Boli" panose="02000500030200090000" pitchFamily="2" charset="0"/>
            </a:endParaRPr>
          </a:p>
        </p:txBody>
      </p:sp>
      <p:cxnSp>
        <p:nvCxnSpPr>
          <p:cNvPr id="5" name="Straight Connector 4"/>
          <p:cNvCxnSpPr/>
          <p:nvPr/>
        </p:nvCxnSpPr>
        <p:spPr>
          <a:xfrm flipV="1">
            <a:off x="838200" y="1181100"/>
            <a:ext cx="7886700" cy="19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847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4: Offer Negotiation</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rmAutofit/>
          </a:bodyPr>
          <a:lstStyle/>
          <a:p>
            <a:r>
              <a:rPr lang="en-US" sz="4000" b="1" dirty="0" smtClean="0">
                <a:latin typeface="MV Boli" panose="02000500030200090000" pitchFamily="2" charset="0"/>
                <a:cs typeface="MV Boli" panose="02000500030200090000" pitchFamily="2" charset="0"/>
              </a:rPr>
              <a:t>The Pitfalls…</a:t>
            </a:r>
          </a:p>
          <a:p>
            <a:pPr lvl="1"/>
            <a:r>
              <a:rPr lang="en-US" sz="2800" dirty="0" smtClean="0">
                <a:latin typeface="MV Boli" panose="02000500030200090000" pitchFamily="2" charset="0"/>
                <a:cs typeface="MV Boli" panose="02000500030200090000" pitchFamily="2" charset="0"/>
              </a:rPr>
              <a:t>Do your homework before you detail a number. Look at your first couple of years out of school as an internship. You are still learning. Don’t negotiate yourself out of a job.</a:t>
            </a:r>
          </a:p>
          <a:p>
            <a:pPr lvl="1"/>
            <a:r>
              <a:rPr lang="en-US" sz="2800" dirty="0" smtClean="0">
                <a:latin typeface="MV Boli" panose="02000500030200090000" pitchFamily="2" charset="0"/>
                <a:cs typeface="MV Boli" panose="02000500030200090000" pitchFamily="2" charset="0"/>
              </a:rPr>
              <a:t>There are more things than $$ that you might want to negotiate (parking, schedule flexibility, vacation, start date) </a:t>
            </a:r>
            <a:endParaRPr lang="en-US" sz="2800" dirty="0">
              <a:latin typeface="MV Boli" panose="02000500030200090000" pitchFamily="2" charset="0"/>
              <a:cs typeface="MV Boli" panose="02000500030200090000" pitchFamily="2" charset="0"/>
            </a:endParaRPr>
          </a:p>
        </p:txBody>
      </p:sp>
      <p:cxnSp>
        <p:nvCxnSpPr>
          <p:cNvPr id="5" name="Straight Connector 4"/>
          <p:cNvCxnSpPr/>
          <p:nvPr/>
        </p:nvCxnSpPr>
        <p:spPr>
          <a:xfrm flipV="1">
            <a:off x="838200" y="1200150"/>
            <a:ext cx="786765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280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5: How to approach my career?</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r>
              <a:rPr lang="en-US" dirty="0">
                <a:latin typeface="MV Boli" panose="02000500030200090000" pitchFamily="2" charset="0"/>
                <a:cs typeface="MV Boli" panose="02000500030200090000" pitchFamily="2" charset="0"/>
              </a:rPr>
              <a:t>Take </a:t>
            </a:r>
            <a:r>
              <a:rPr lang="en-US" dirty="0" smtClean="0">
                <a:latin typeface="MV Boli" panose="02000500030200090000" pitchFamily="2" charset="0"/>
                <a:cs typeface="MV Boli" panose="02000500030200090000" pitchFamily="2" charset="0"/>
              </a:rPr>
              <a:t>Initiative</a:t>
            </a:r>
          </a:p>
          <a:p>
            <a:r>
              <a:rPr lang="en-US" dirty="0">
                <a:latin typeface="MV Boli" panose="02000500030200090000" pitchFamily="2" charset="0"/>
                <a:cs typeface="MV Boli" panose="02000500030200090000" pitchFamily="2" charset="0"/>
              </a:rPr>
              <a:t>Get comfortable with being </a:t>
            </a:r>
            <a:r>
              <a:rPr lang="en-US" dirty="0" smtClean="0">
                <a:latin typeface="MV Boli" panose="02000500030200090000" pitchFamily="2" charset="0"/>
                <a:cs typeface="MV Boli" panose="02000500030200090000" pitchFamily="2" charset="0"/>
              </a:rPr>
              <a:t>uncomfortable</a:t>
            </a:r>
          </a:p>
          <a:p>
            <a:r>
              <a:rPr lang="en-US" dirty="0">
                <a:latin typeface="MV Boli" panose="02000500030200090000" pitchFamily="2" charset="0"/>
                <a:cs typeface="MV Boli" panose="02000500030200090000" pitchFamily="2" charset="0"/>
              </a:rPr>
              <a:t>Position yourself to learn new things</a:t>
            </a:r>
          </a:p>
          <a:p>
            <a:r>
              <a:rPr lang="en-US" dirty="0" smtClean="0">
                <a:latin typeface="MV Boli" panose="02000500030200090000" pitchFamily="2" charset="0"/>
                <a:cs typeface="MV Boli" panose="02000500030200090000" pitchFamily="2" charset="0"/>
              </a:rPr>
              <a:t>Take control of your career path</a:t>
            </a:r>
          </a:p>
          <a:p>
            <a:r>
              <a:rPr lang="en-US" dirty="0" smtClean="0">
                <a:latin typeface="MV Boli" panose="02000500030200090000" pitchFamily="2" charset="0"/>
                <a:cs typeface="MV Boli" panose="02000500030200090000" pitchFamily="2" charset="0"/>
              </a:rPr>
              <a:t>Get involved with your local, state, national associations</a:t>
            </a:r>
          </a:p>
          <a:p>
            <a:r>
              <a:rPr lang="en-US" dirty="0" smtClean="0">
                <a:latin typeface="MV Boli" panose="02000500030200090000" pitchFamily="2" charset="0"/>
                <a:cs typeface="MV Boli" panose="02000500030200090000" pitchFamily="2" charset="0"/>
              </a:rPr>
              <a:t>Develop your Board</a:t>
            </a:r>
          </a:p>
          <a:p>
            <a:r>
              <a:rPr lang="en-US" dirty="0">
                <a:latin typeface="MV Boli" panose="02000500030200090000" pitchFamily="2" charset="0"/>
                <a:cs typeface="MV Boli" panose="02000500030200090000" pitchFamily="2" charset="0"/>
              </a:rPr>
              <a:t>Stay connected to the industry through volunteering and involvement</a:t>
            </a:r>
          </a:p>
          <a:p>
            <a:endParaRPr lang="en-US" dirty="0">
              <a:latin typeface="MV Boli" panose="02000500030200090000" pitchFamily="2" charset="0"/>
              <a:cs typeface="MV Boli" panose="02000500030200090000" pitchFamily="2" charset="0"/>
            </a:endParaRPr>
          </a:p>
          <a:p>
            <a:endParaRPr lang="en-US" dirty="0">
              <a:latin typeface="MV Boli" panose="02000500030200090000" pitchFamily="2" charset="0"/>
              <a:cs typeface="MV Boli" panose="02000500030200090000" pitchFamily="2" charset="0"/>
            </a:endParaRPr>
          </a:p>
        </p:txBody>
      </p:sp>
      <p:cxnSp>
        <p:nvCxnSpPr>
          <p:cNvPr id="5" name="Straight Connector 4"/>
          <p:cNvCxnSpPr/>
          <p:nvPr/>
        </p:nvCxnSpPr>
        <p:spPr>
          <a:xfrm>
            <a:off x="990600" y="1519238"/>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65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5: </a:t>
            </a:r>
            <a:r>
              <a:rPr lang="en-US" b="1" dirty="0">
                <a:latin typeface="MV Boli" panose="02000500030200090000" pitchFamily="2" charset="0"/>
                <a:cs typeface="MV Boli" panose="02000500030200090000" pitchFamily="2" charset="0"/>
              </a:rPr>
              <a:t>How to approach my career?</a:t>
            </a:r>
          </a:p>
        </p:txBody>
      </p:sp>
      <p:sp>
        <p:nvSpPr>
          <p:cNvPr id="3" name="Content Placeholder 2"/>
          <p:cNvSpPr>
            <a:spLocks noGrp="1"/>
          </p:cNvSpPr>
          <p:nvPr>
            <p:ph idx="1"/>
          </p:nvPr>
        </p:nvSpPr>
        <p:spPr/>
        <p:txBody>
          <a:bodyPr>
            <a:normAutofit/>
          </a:bodyPr>
          <a:lstStyle/>
          <a:p>
            <a:r>
              <a:rPr lang="en-US" dirty="0" smtClean="0">
                <a:latin typeface="MV Boli" panose="02000500030200090000" pitchFamily="2" charset="0"/>
                <a:cs typeface="MV Boli" panose="02000500030200090000" pitchFamily="2" charset="0"/>
              </a:rPr>
              <a:t>Identify your “Dream” job and work toward it. </a:t>
            </a:r>
          </a:p>
          <a:p>
            <a:r>
              <a:rPr lang="en-US" dirty="0" smtClean="0">
                <a:latin typeface="MV Boli" panose="02000500030200090000" pitchFamily="2" charset="0"/>
                <a:cs typeface="MV Boli" panose="02000500030200090000" pitchFamily="2" charset="0"/>
              </a:rPr>
              <a:t>Be accountable</a:t>
            </a:r>
          </a:p>
          <a:p>
            <a:pPr lvl="1"/>
            <a:r>
              <a:rPr lang="en-US" dirty="0" smtClean="0">
                <a:latin typeface="MV Boli" panose="02000500030200090000" pitchFamily="2" charset="0"/>
                <a:cs typeface="MV Boli" panose="02000500030200090000" pitchFamily="2" charset="0"/>
              </a:rPr>
              <a:t>Show up on time. Turn your work in on time</a:t>
            </a:r>
            <a:endParaRPr lang="en-US" dirty="0">
              <a:latin typeface="MV Boli" panose="02000500030200090000" pitchFamily="2" charset="0"/>
              <a:cs typeface="MV Boli" panose="02000500030200090000" pitchFamily="2" charset="0"/>
            </a:endParaRPr>
          </a:p>
        </p:txBody>
      </p:sp>
      <p:cxnSp>
        <p:nvCxnSpPr>
          <p:cNvPr id="5" name="Straight Connector 4"/>
          <p:cNvCxnSpPr/>
          <p:nvPr/>
        </p:nvCxnSpPr>
        <p:spPr>
          <a:xfrm>
            <a:off x="1009650" y="1539875"/>
            <a:ext cx="85915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utoShape 4" descr="Image result for free dream jo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Image result for free dream job"/>
          <p:cNvPicPr>
            <a:picLocks noChangeAspect="1" noChangeArrowheads="1"/>
          </p:cNvPicPr>
          <p:nvPr/>
        </p:nvPicPr>
        <p:blipFill rotWithShape="1">
          <a:blip r:embed="rId2">
            <a:extLst>
              <a:ext uri="{28A0092B-C50C-407E-A947-70E740481C1C}">
                <a14:useLocalDpi xmlns:a14="http://schemas.microsoft.com/office/drawing/2010/main" val="0"/>
              </a:ext>
            </a:extLst>
          </a:blip>
          <a:srcRect l="33194"/>
          <a:stretch/>
        </p:blipFill>
        <p:spPr bwMode="auto">
          <a:xfrm>
            <a:off x="7146386" y="3728823"/>
            <a:ext cx="2588457" cy="2583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588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5: </a:t>
            </a:r>
            <a:r>
              <a:rPr lang="en-US" b="1" dirty="0">
                <a:latin typeface="MV Boli" panose="02000500030200090000" pitchFamily="2" charset="0"/>
                <a:cs typeface="MV Boli" panose="02000500030200090000" pitchFamily="2" charset="0"/>
              </a:rPr>
              <a:t>How to approach my career?</a:t>
            </a:r>
          </a:p>
        </p:txBody>
      </p:sp>
      <p:sp useBgFill="1">
        <p:nvSpPr>
          <p:cNvPr id="3" name="Content Placeholder 2"/>
          <p:cNvSpPr>
            <a:spLocks noGrp="1"/>
          </p:cNvSpPr>
          <p:nvPr>
            <p:ph idx="1"/>
          </p:nvPr>
        </p:nvSpPr>
        <p:spPr/>
        <p:txBody>
          <a:bodyPr>
            <a:normAutofit/>
          </a:bodyPr>
          <a:lstStyle/>
          <a:p>
            <a:pPr marL="0" indent="0">
              <a:buNone/>
            </a:pPr>
            <a:r>
              <a:rPr lang="en-US" sz="4000" b="1" dirty="0" smtClean="0">
                <a:latin typeface="MV Boli" panose="02000500030200090000" pitchFamily="2" charset="0"/>
                <a:cs typeface="MV Boli" panose="02000500030200090000" pitchFamily="2" charset="0"/>
              </a:rPr>
              <a:t>The Pitfalls…</a:t>
            </a:r>
          </a:p>
          <a:p>
            <a:r>
              <a:rPr lang="en-US" dirty="0" smtClean="0">
                <a:latin typeface="MV Boli" panose="02000500030200090000" pitchFamily="2" charset="0"/>
                <a:cs typeface="MV Boli" panose="02000500030200090000" pitchFamily="2" charset="0"/>
              </a:rPr>
              <a:t>It is a small industry. Very little room to hide if you make a bad decision.</a:t>
            </a:r>
            <a:endParaRPr lang="en-US" dirty="0">
              <a:latin typeface="MV Boli" panose="02000500030200090000" pitchFamily="2" charset="0"/>
              <a:cs typeface="MV Boli" panose="02000500030200090000" pitchFamily="2" charset="0"/>
            </a:endParaRPr>
          </a:p>
        </p:txBody>
      </p:sp>
      <p:cxnSp>
        <p:nvCxnSpPr>
          <p:cNvPr id="5" name="Straight Connector 4"/>
          <p:cNvCxnSpPr/>
          <p:nvPr/>
        </p:nvCxnSpPr>
        <p:spPr>
          <a:xfrm>
            <a:off x="1009650" y="1539875"/>
            <a:ext cx="85915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267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1: Applying for a Position</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rmAutofit/>
          </a:bodyPr>
          <a:lstStyle/>
          <a:p>
            <a:pPr marL="0" indent="0">
              <a:buNone/>
            </a:pPr>
            <a:r>
              <a:rPr lang="en-US" sz="4000" b="1" dirty="0">
                <a:latin typeface="MV Boli" panose="02000500030200090000" pitchFamily="2" charset="0"/>
                <a:cs typeface="MV Boli" panose="02000500030200090000" pitchFamily="2" charset="0"/>
              </a:rPr>
              <a:t>How to start</a:t>
            </a:r>
            <a:r>
              <a:rPr lang="en-US" sz="4000" b="1" dirty="0" smtClean="0">
                <a:latin typeface="MV Boli" panose="02000500030200090000" pitchFamily="2" charset="0"/>
                <a:cs typeface="MV Boli" panose="02000500030200090000" pitchFamily="2" charset="0"/>
              </a:rPr>
              <a:t>?</a:t>
            </a:r>
          </a:p>
          <a:p>
            <a:r>
              <a:rPr lang="en-US" dirty="0" smtClean="0">
                <a:latin typeface="MV Boli" panose="02000500030200090000" pitchFamily="2" charset="0"/>
                <a:cs typeface="MV Boli" panose="02000500030200090000" pitchFamily="2" charset="0"/>
              </a:rPr>
              <a:t>Work with Career Services on your campus</a:t>
            </a:r>
          </a:p>
          <a:p>
            <a:pPr lvl="1"/>
            <a:r>
              <a:rPr lang="en-US" dirty="0">
                <a:latin typeface="MV Boli" panose="02000500030200090000" pitchFamily="2" charset="0"/>
                <a:cs typeface="MV Boli" panose="02000500030200090000" pitchFamily="2" charset="0"/>
              </a:rPr>
              <a:t>I</a:t>
            </a:r>
            <a:r>
              <a:rPr lang="en-US" dirty="0" smtClean="0">
                <a:latin typeface="MV Boli" panose="02000500030200090000" pitchFamily="2" charset="0"/>
                <a:cs typeface="MV Boli" panose="02000500030200090000" pitchFamily="2" charset="0"/>
              </a:rPr>
              <a:t>dentify job fairs, recruitment events – plan ahead of time</a:t>
            </a:r>
          </a:p>
          <a:p>
            <a:pPr lvl="1"/>
            <a:r>
              <a:rPr lang="en-US" dirty="0" smtClean="0">
                <a:latin typeface="MV Boli" panose="02000500030200090000" pitchFamily="2" charset="0"/>
                <a:cs typeface="MV Boli" panose="02000500030200090000" pitchFamily="2" charset="0"/>
              </a:rPr>
              <a:t>Reality check – what can you earn?</a:t>
            </a:r>
          </a:p>
          <a:p>
            <a:pPr lvl="1"/>
            <a:r>
              <a:rPr lang="en-US" dirty="0" smtClean="0">
                <a:latin typeface="MV Boli" panose="02000500030200090000" pitchFamily="2" charset="0"/>
                <a:cs typeface="MV Boli" panose="02000500030200090000" pitchFamily="2" charset="0"/>
              </a:rPr>
              <a:t>Online career assessments (Focus2 – newest online assessment)</a:t>
            </a:r>
          </a:p>
          <a:p>
            <a:pPr lvl="2"/>
            <a:r>
              <a:rPr lang="en-US" dirty="0" smtClean="0">
                <a:latin typeface="MV Boli" panose="02000500030200090000" pitchFamily="2" charset="0"/>
                <a:cs typeface="MV Boli" panose="02000500030200090000" pitchFamily="2" charset="0"/>
              </a:rPr>
              <a:t>Identify your interests, skills, values, personality</a:t>
            </a:r>
          </a:p>
          <a:p>
            <a:pPr lvl="1"/>
            <a:r>
              <a:rPr lang="en-US" dirty="0" smtClean="0">
                <a:latin typeface="MV Boli" panose="02000500030200090000" pitchFamily="2" charset="0"/>
                <a:cs typeface="MV Boli" panose="02000500030200090000" pitchFamily="2" charset="0"/>
              </a:rPr>
              <a:t>Candid Career – review video streams of professionals </a:t>
            </a:r>
          </a:p>
          <a:p>
            <a:pPr lvl="1"/>
            <a:r>
              <a:rPr lang="en-US" dirty="0" smtClean="0">
                <a:latin typeface="MV Boli" panose="02000500030200090000" pitchFamily="2" charset="0"/>
                <a:cs typeface="MV Boli" panose="02000500030200090000" pitchFamily="2" charset="0"/>
              </a:rPr>
              <a:t>Interview Stream (“would you hire you”?)</a:t>
            </a:r>
          </a:p>
          <a:p>
            <a:endParaRPr lang="en-US" dirty="0" smtClean="0">
              <a:latin typeface="MV Boli" panose="02000500030200090000" pitchFamily="2" charset="0"/>
              <a:cs typeface="MV Boli" panose="02000500030200090000" pitchFamily="2" charset="0"/>
            </a:endParaRPr>
          </a:p>
          <a:p>
            <a:endParaRPr lang="en-US" dirty="0">
              <a:latin typeface="MV Boli" panose="02000500030200090000" pitchFamily="2" charset="0"/>
              <a:cs typeface="MV Boli" panose="02000500030200090000" pitchFamily="2" charset="0"/>
            </a:endParaRPr>
          </a:p>
          <a:p>
            <a:pPr lvl="1"/>
            <a:endParaRPr lang="en-US" dirty="0"/>
          </a:p>
        </p:txBody>
      </p:sp>
      <p:cxnSp>
        <p:nvCxnSpPr>
          <p:cNvPr id="5" name="Straight Connector 4"/>
          <p:cNvCxnSpPr/>
          <p:nvPr/>
        </p:nvCxnSpPr>
        <p:spPr>
          <a:xfrm flipV="1">
            <a:off x="838200" y="1257300"/>
            <a:ext cx="9144000" cy="57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900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1: Applying for a Position</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pPr marL="0" indent="0">
              <a:buNone/>
            </a:pPr>
            <a:r>
              <a:rPr lang="en-US" sz="4000" b="1" dirty="0">
                <a:latin typeface="MV Boli" panose="02000500030200090000" pitchFamily="2" charset="0"/>
                <a:cs typeface="MV Boli" panose="02000500030200090000" pitchFamily="2" charset="0"/>
              </a:rPr>
              <a:t>How to start</a:t>
            </a:r>
            <a:r>
              <a:rPr lang="en-US" sz="4000" b="1" dirty="0" smtClean="0">
                <a:latin typeface="MV Boli" panose="02000500030200090000" pitchFamily="2" charset="0"/>
                <a:cs typeface="MV Boli" panose="02000500030200090000" pitchFamily="2" charset="0"/>
              </a:rPr>
              <a:t>??</a:t>
            </a:r>
          </a:p>
          <a:p>
            <a:r>
              <a:rPr lang="en-US" dirty="0">
                <a:latin typeface="MV Boli" panose="02000500030200090000" pitchFamily="2" charset="0"/>
                <a:cs typeface="MV Boli" panose="02000500030200090000" pitchFamily="2" charset="0"/>
              </a:rPr>
              <a:t>Apply even if there is an experience requirement</a:t>
            </a:r>
          </a:p>
          <a:p>
            <a:r>
              <a:rPr lang="en-US" dirty="0">
                <a:latin typeface="MV Boli" panose="02000500030200090000" pitchFamily="2" charset="0"/>
                <a:cs typeface="MV Boli" panose="02000500030200090000" pitchFamily="2" charset="0"/>
              </a:rPr>
              <a:t>Expand your horizons outside traditional healthcare </a:t>
            </a:r>
            <a:r>
              <a:rPr lang="en-US" dirty="0" smtClean="0">
                <a:latin typeface="MV Boli" panose="02000500030200090000" pitchFamily="2" charset="0"/>
                <a:cs typeface="MV Boli" panose="02000500030200090000" pitchFamily="2" charset="0"/>
              </a:rPr>
              <a:t>settings</a:t>
            </a:r>
            <a:endParaRPr lang="en-US" dirty="0">
              <a:latin typeface="MV Boli" panose="02000500030200090000" pitchFamily="2" charset="0"/>
              <a:cs typeface="MV Boli" panose="02000500030200090000" pitchFamily="2" charset="0"/>
            </a:endParaRPr>
          </a:p>
          <a:p>
            <a:pPr lvl="1"/>
            <a:r>
              <a:rPr lang="en-US" dirty="0" smtClean="0">
                <a:latin typeface="MV Boli" panose="02000500030200090000" pitchFamily="2" charset="0"/>
                <a:cs typeface="MV Boli" panose="02000500030200090000" pitchFamily="2" charset="0"/>
              </a:rPr>
              <a:t>Use connections such as:  LinkedIn, Glassdoor, Corporate websites</a:t>
            </a:r>
            <a:endParaRPr lang="en-US" dirty="0">
              <a:latin typeface="MV Boli" panose="02000500030200090000" pitchFamily="2" charset="0"/>
              <a:cs typeface="MV Boli" panose="02000500030200090000" pitchFamily="2" charset="0"/>
            </a:endParaRPr>
          </a:p>
          <a:p>
            <a:r>
              <a:rPr lang="en-US" dirty="0">
                <a:latin typeface="MV Boli" panose="02000500030200090000" pitchFamily="2" charset="0"/>
                <a:cs typeface="MV Boli" panose="02000500030200090000" pitchFamily="2" charset="0"/>
              </a:rPr>
              <a:t>Take control of your career </a:t>
            </a:r>
            <a:r>
              <a:rPr lang="en-US" dirty="0" smtClean="0">
                <a:latin typeface="MV Boli" panose="02000500030200090000" pitchFamily="2" charset="0"/>
                <a:cs typeface="MV Boli" panose="02000500030200090000" pitchFamily="2" charset="0"/>
              </a:rPr>
              <a:t>path – network!</a:t>
            </a:r>
            <a:endParaRPr lang="en-US" dirty="0"/>
          </a:p>
          <a:p>
            <a:pPr lvl="1"/>
            <a:r>
              <a:rPr lang="en-US" dirty="0" smtClean="0">
                <a:latin typeface="MV Boli" panose="02000500030200090000" pitchFamily="2" charset="0"/>
                <a:cs typeface="MV Boli" panose="02000500030200090000" pitchFamily="2" charset="0"/>
              </a:rPr>
              <a:t>Attend area HIM meetings (HAHIMA, AHIMA, HIMSS)</a:t>
            </a:r>
            <a:endParaRPr lang="en-US" dirty="0">
              <a:latin typeface="MV Boli" panose="02000500030200090000" pitchFamily="2" charset="0"/>
              <a:cs typeface="MV Boli" panose="02000500030200090000" pitchFamily="2" charset="0"/>
            </a:endParaRPr>
          </a:p>
        </p:txBody>
      </p:sp>
      <p:cxnSp>
        <p:nvCxnSpPr>
          <p:cNvPr id="5" name="Straight Connector 4"/>
          <p:cNvCxnSpPr/>
          <p:nvPr/>
        </p:nvCxnSpPr>
        <p:spPr>
          <a:xfrm flipV="1">
            <a:off x="838200" y="1257300"/>
            <a:ext cx="9144000" cy="57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95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1: Applying for a Position</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4000" b="1" dirty="0">
                <a:latin typeface="MV Boli" panose="02000500030200090000" pitchFamily="2" charset="0"/>
                <a:cs typeface="MV Boli" panose="02000500030200090000" pitchFamily="2" charset="0"/>
              </a:rPr>
              <a:t>How to start</a:t>
            </a:r>
            <a:r>
              <a:rPr lang="en-US" sz="4000" b="1" dirty="0" smtClean="0">
                <a:latin typeface="MV Boli" panose="02000500030200090000" pitchFamily="2" charset="0"/>
                <a:cs typeface="MV Boli" panose="02000500030200090000" pitchFamily="2" charset="0"/>
              </a:rPr>
              <a:t>??</a:t>
            </a:r>
          </a:p>
          <a:p>
            <a:r>
              <a:rPr lang="en-US" dirty="0" smtClean="0">
                <a:latin typeface="MV Boli" panose="02000500030200090000" pitchFamily="2" charset="0"/>
                <a:cs typeface="MV Boli" panose="02000500030200090000" pitchFamily="2" charset="0"/>
              </a:rPr>
              <a:t>Take </a:t>
            </a:r>
            <a:r>
              <a:rPr lang="en-US" dirty="0">
                <a:latin typeface="MV Boli" panose="02000500030200090000" pitchFamily="2" charset="0"/>
                <a:cs typeface="MV Boli" panose="02000500030200090000" pitchFamily="2" charset="0"/>
              </a:rPr>
              <a:t>your certification exam within a couple of months of </a:t>
            </a:r>
            <a:r>
              <a:rPr lang="en-US" dirty="0" smtClean="0">
                <a:latin typeface="MV Boli" panose="02000500030200090000" pitchFamily="2" charset="0"/>
                <a:cs typeface="MV Boli" panose="02000500030200090000" pitchFamily="2" charset="0"/>
              </a:rPr>
              <a:t>graduation or earlier if you are ready. </a:t>
            </a:r>
            <a:r>
              <a:rPr lang="en-US" dirty="0">
                <a:latin typeface="MV Boli" panose="02000500030200090000" pitchFamily="2" charset="0"/>
                <a:cs typeface="MV Boli" panose="02000500030200090000" pitchFamily="2" charset="0"/>
              </a:rPr>
              <a:t>The longer you wait…the more you forget</a:t>
            </a:r>
            <a:r>
              <a:rPr lang="en-US" dirty="0" smtClean="0">
                <a:latin typeface="MV Boli" panose="02000500030200090000" pitchFamily="2" charset="0"/>
                <a:cs typeface="MV Boli" panose="02000500030200090000" pitchFamily="2" charset="0"/>
              </a:rPr>
              <a:t>!</a:t>
            </a:r>
          </a:p>
          <a:p>
            <a:r>
              <a:rPr lang="en-US" dirty="0" smtClean="0">
                <a:latin typeface="MV Boli" panose="02000500030200090000" pitchFamily="2" charset="0"/>
                <a:cs typeface="MV Boli" panose="02000500030200090000" pitchFamily="2" charset="0"/>
              </a:rPr>
              <a:t>Benefits of certification</a:t>
            </a:r>
          </a:p>
          <a:p>
            <a:pPr lvl="1"/>
            <a:r>
              <a:rPr lang="en-US" dirty="0">
                <a:latin typeface="MV Boli" panose="02000500030200090000" pitchFamily="2" charset="0"/>
                <a:cs typeface="MV Boli" panose="02000500030200090000" pitchFamily="2" charset="0"/>
              </a:rPr>
              <a:t>Positions you as a leader and role model in </a:t>
            </a:r>
            <a:r>
              <a:rPr lang="en-US" dirty="0" smtClean="0">
                <a:latin typeface="MV Boli" panose="02000500030200090000" pitchFamily="2" charset="0"/>
                <a:cs typeface="MV Boli" panose="02000500030200090000" pitchFamily="2" charset="0"/>
              </a:rPr>
              <a:t>HIIM</a:t>
            </a:r>
          </a:p>
          <a:p>
            <a:pPr lvl="1"/>
            <a:r>
              <a:rPr lang="en-US" dirty="0" smtClean="0">
                <a:latin typeface="MV Boli" panose="02000500030200090000" pitchFamily="2" charset="0"/>
                <a:cs typeface="MV Boli" panose="02000500030200090000" pitchFamily="2" charset="0"/>
              </a:rPr>
              <a:t>Solid potential for advancement in career</a:t>
            </a:r>
          </a:p>
          <a:p>
            <a:pPr lvl="1"/>
            <a:r>
              <a:rPr lang="en-US" dirty="0" smtClean="0">
                <a:latin typeface="MV Boli" panose="02000500030200090000" pitchFamily="2" charset="0"/>
                <a:cs typeface="MV Boli" panose="02000500030200090000" pitchFamily="2" charset="0"/>
              </a:rPr>
              <a:t>Opens the door to more opportunities</a:t>
            </a:r>
          </a:p>
          <a:p>
            <a:pPr lvl="1"/>
            <a:r>
              <a:rPr lang="en-US" dirty="0" smtClean="0">
                <a:latin typeface="MV Boli" panose="02000500030200090000" pitchFamily="2" charset="0"/>
                <a:cs typeface="MV Boli" panose="02000500030200090000" pitchFamily="2" charset="0"/>
              </a:rPr>
              <a:t>Associated with AHIMA’s long-standing reputation of integrity and excellence</a:t>
            </a:r>
          </a:p>
          <a:p>
            <a:pPr lvl="1"/>
            <a:r>
              <a:rPr lang="en-US" dirty="0" smtClean="0">
                <a:latin typeface="MV Boli" panose="02000500030200090000" pitchFamily="2" charset="0"/>
                <a:cs typeface="MV Boli" panose="02000500030200090000" pitchFamily="2" charset="0"/>
              </a:rPr>
              <a:t>Connect with a strong network of AHIMA-certified peers</a:t>
            </a:r>
          </a:p>
          <a:p>
            <a:pPr lvl="1"/>
            <a:r>
              <a:rPr lang="en-US" dirty="0" smtClean="0">
                <a:latin typeface="MV Boli" panose="02000500030200090000" pitchFamily="2" charset="0"/>
                <a:cs typeface="MV Boli" panose="02000500030200090000" pitchFamily="2" charset="0"/>
              </a:rPr>
              <a:t>Become an AHIMA member ASAP</a:t>
            </a:r>
          </a:p>
          <a:p>
            <a:pPr lvl="1"/>
            <a:endParaRPr lang="en-US" dirty="0">
              <a:latin typeface="MV Boli" panose="02000500030200090000" pitchFamily="2" charset="0"/>
              <a:cs typeface="MV Boli" panose="02000500030200090000" pitchFamily="2" charset="0"/>
            </a:endParaRPr>
          </a:p>
          <a:p>
            <a:pPr lvl="1"/>
            <a:endParaRPr lang="en-US" dirty="0"/>
          </a:p>
        </p:txBody>
      </p:sp>
      <p:cxnSp>
        <p:nvCxnSpPr>
          <p:cNvPr id="5" name="Straight Connector 4"/>
          <p:cNvCxnSpPr/>
          <p:nvPr/>
        </p:nvCxnSpPr>
        <p:spPr>
          <a:xfrm flipV="1">
            <a:off x="838200" y="1257300"/>
            <a:ext cx="9144000" cy="57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716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V Boli" panose="02000500030200090000" pitchFamily="2" charset="0"/>
                <a:cs typeface="MV Boli" panose="02000500030200090000" pitchFamily="2" charset="0"/>
              </a:rPr>
              <a:t>Module 1: Applying for a </a:t>
            </a:r>
            <a:r>
              <a:rPr lang="en-US" b="1" dirty="0" smtClean="0">
                <a:latin typeface="MV Boli" panose="02000500030200090000" pitchFamily="2" charset="0"/>
                <a:cs typeface="MV Boli" panose="02000500030200090000" pitchFamily="2" charset="0"/>
              </a:rPr>
              <a:t>Position</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pPr marL="0" indent="0">
              <a:buNone/>
            </a:pPr>
            <a:r>
              <a:rPr lang="en-US" sz="4000" b="1" dirty="0">
                <a:latin typeface="MV Boli" panose="02000500030200090000" pitchFamily="2" charset="0"/>
                <a:cs typeface="MV Boli" panose="02000500030200090000" pitchFamily="2" charset="0"/>
              </a:rPr>
              <a:t>What to consider</a:t>
            </a:r>
            <a:r>
              <a:rPr lang="en-US" sz="4000" b="1" dirty="0" smtClean="0">
                <a:latin typeface="MV Boli" panose="02000500030200090000" pitchFamily="2" charset="0"/>
                <a:cs typeface="MV Boli" panose="02000500030200090000" pitchFamily="2" charset="0"/>
              </a:rPr>
              <a:t>…</a:t>
            </a:r>
          </a:p>
          <a:p>
            <a:r>
              <a:rPr lang="en-US" dirty="0" smtClean="0">
                <a:latin typeface="MV Boli" panose="02000500030200090000" pitchFamily="2" charset="0"/>
                <a:cs typeface="MV Boli" panose="02000500030200090000" pitchFamily="2" charset="0"/>
              </a:rPr>
              <a:t>Corporate culture</a:t>
            </a:r>
          </a:p>
          <a:p>
            <a:r>
              <a:rPr lang="en-US" dirty="0" smtClean="0">
                <a:latin typeface="MV Boli" panose="02000500030200090000" pitchFamily="2" charset="0"/>
                <a:cs typeface="MV Boli" panose="02000500030200090000" pitchFamily="2" charset="0"/>
              </a:rPr>
              <a:t>Commute</a:t>
            </a:r>
          </a:p>
          <a:p>
            <a:r>
              <a:rPr lang="en-US" dirty="0" smtClean="0">
                <a:latin typeface="MV Boli" panose="02000500030200090000" pitchFamily="2" charset="0"/>
                <a:cs typeface="MV Boli" panose="02000500030200090000" pitchFamily="2" charset="0"/>
              </a:rPr>
              <a:t>Visibility (do you really want to work from home?)</a:t>
            </a:r>
          </a:p>
          <a:p>
            <a:r>
              <a:rPr lang="en-US" dirty="0" smtClean="0">
                <a:latin typeface="MV Boli" panose="02000500030200090000" pitchFamily="2" charset="0"/>
                <a:cs typeface="MV Boli" panose="02000500030200090000" pitchFamily="2" charset="0"/>
              </a:rPr>
              <a:t>Relocating</a:t>
            </a:r>
          </a:p>
          <a:p>
            <a:r>
              <a:rPr lang="en-US" dirty="0" smtClean="0">
                <a:latin typeface="MV Boli" panose="02000500030200090000" pitchFamily="2" charset="0"/>
                <a:cs typeface="MV Boli" panose="02000500030200090000" pitchFamily="2" charset="0"/>
              </a:rPr>
              <a:t>Social media presence (LinkedIn)</a:t>
            </a:r>
          </a:p>
          <a:p>
            <a:pPr marL="0" indent="0">
              <a:buNone/>
            </a:pPr>
            <a:endParaRPr lang="en-US" dirty="0" smtClean="0">
              <a:latin typeface="MV Boli" panose="02000500030200090000" pitchFamily="2" charset="0"/>
              <a:cs typeface="MV Boli" panose="02000500030200090000" pitchFamily="2" charset="0"/>
            </a:endParaRPr>
          </a:p>
          <a:p>
            <a:endParaRPr lang="en-US" dirty="0" smtClean="0"/>
          </a:p>
          <a:p>
            <a:pPr marL="0" indent="0">
              <a:buNone/>
            </a:pPr>
            <a:endParaRPr lang="en-US" dirty="0"/>
          </a:p>
        </p:txBody>
      </p:sp>
      <p:cxnSp>
        <p:nvCxnSpPr>
          <p:cNvPr id="5" name="Straight Connector 4"/>
          <p:cNvCxnSpPr/>
          <p:nvPr/>
        </p:nvCxnSpPr>
        <p:spPr>
          <a:xfrm flipV="1">
            <a:off x="838200" y="1295400"/>
            <a:ext cx="908685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72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V Boli" panose="02000500030200090000" pitchFamily="2" charset="0"/>
                <a:cs typeface="MV Boli" panose="02000500030200090000" pitchFamily="2" charset="0"/>
              </a:rPr>
              <a:t>Module 1: Applying for a Position</a:t>
            </a:r>
          </a:p>
        </p:txBody>
      </p:sp>
      <p:sp>
        <p:nvSpPr>
          <p:cNvPr id="3" name="Content Placeholder 2"/>
          <p:cNvSpPr>
            <a:spLocks noGrp="1"/>
          </p:cNvSpPr>
          <p:nvPr>
            <p:ph idx="1"/>
          </p:nvPr>
        </p:nvSpPr>
        <p:spPr/>
        <p:txBody>
          <a:bodyPr>
            <a:normAutofit/>
          </a:bodyPr>
          <a:lstStyle/>
          <a:p>
            <a:pPr marL="0" indent="0">
              <a:buNone/>
            </a:pPr>
            <a:r>
              <a:rPr lang="en-US" sz="4000" b="1" dirty="0" smtClean="0">
                <a:latin typeface="MV Boli" panose="02000500030200090000" pitchFamily="2" charset="0"/>
                <a:cs typeface="MV Boli" panose="02000500030200090000" pitchFamily="2" charset="0"/>
              </a:rPr>
              <a:t>The Pitfalls…</a:t>
            </a:r>
          </a:p>
          <a:p>
            <a:r>
              <a:rPr lang="en-US" dirty="0" smtClean="0">
                <a:latin typeface="MV Boli" panose="02000500030200090000" pitchFamily="2" charset="0"/>
                <a:cs typeface="MV Boli" panose="02000500030200090000" pitchFamily="2" charset="0"/>
              </a:rPr>
              <a:t>Watch your greetings</a:t>
            </a:r>
          </a:p>
          <a:p>
            <a:pPr lvl="1"/>
            <a:r>
              <a:rPr lang="en-US" dirty="0" smtClean="0">
                <a:latin typeface="MV Boli" panose="02000500030200090000" pitchFamily="2" charset="0"/>
                <a:cs typeface="MV Boli" panose="02000500030200090000" pitchFamily="2" charset="0"/>
              </a:rPr>
              <a:t>Focus on professionalism. </a:t>
            </a:r>
          </a:p>
          <a:p>
            <a:pPr lvl="2"/>
            <a:r>
              <a:rPr lang="en-US" dirty="0" smtClean="0">
                <a:latin typeface="MV Boli" panose="02000500030200090000" pitchFamily="2" charset="0"/>
                <a:cs typeface="MV Boli" panose="02000500030200090000" pitchFamily="2" charset="0"/>
              </a:rPr>
              <a:t>May want a personal and professional line.</a:t>
            </a:r>
          </a:p>
          <a:p>
            <a:r>
              <a:rPr lang="en-US" dirty="0" smtClean="0">
                <a:latin typeface="MV Boli" panose="02000500030200090000" pitchFamily="2" charset="0"/>
                <a:cs typeface="MV Boli" panose="02000500030200090000" pitchFamily="2" charset="0"/>
              </a:rPr>
              <a:t>Email addresses…partygirl18@ should be re-considered</a:t>
            </a:r>
          </a:p>
          <a:p>
            <a:r>
              <a:rPr lang="en-US" dirty="0" smtClean="0">
                <a:latin typeface="MV Boli" panose="02000500030200090000" pitchFamily="2" charset="0"/>
                <a:cs typeface="MV Boli" panose="02000500030200090000" pitchFamily="2" charset="0"/>
              </a:rPr>
              <a:t>Make sure your references are aware and prepared</a:t>
            </a:r>
            <a:endParaRPr lang="en-US" dirty="0">
              <a:latin typeface="MV Boli" panose="02000500030200090000" pitchFamily="2" charset="0"/>
              <a:cs typeface="MV Boli" panose="02000500030200090000" pitchFamily="2" charset="0"/>
            </a:endParaRPr>
          </a:p>
        </p:txBody>
      </p:sp>
      <p:cxnSp>
        <p:nvCxnSpPr>
          <p:cNvPr id="5" name="Straight Connector 4"/>
          <p:cNvCxnSpPr/>
          <p:nvPr/>
        </p:nvCxnSpPr>
        <p:spPr>
          <a:xfrm flipV="1">
            <a:off x="838200" y="1295400"/>
            <a:ext cx="908685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12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2: Gather your Resources…</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pPr marL="0" indent="0">
              <a:buNone/>
            </a:pPr>
            <a:r>
              <a:rPr lang="en-US" sz="4000" b="1" dirty="0" smtClean="0">
                <a:latin typeface="MV Boli" panose="02000500030200090000" pitchFamily="2" charset="0"/>
                <a:cs typeface="MV Boli" panose="02000500030200090000" pitchFamily="2" charset="0"/>
              </a:rPr>
              <a:t>What to Consider…</a:t>
            </a:r>
          </a:p>
          <a:p>
            <a:r>
              <a:rPr lang="en-US" dirty="0" smtClean="0">
                <a:latin typeface="MV Boli" panose="02000500030200090000" pitchFamily="2" charset="0"/>
                <a:cs typeface="MV Boli" panose="02000500030200090000" pitchFamily="2" charset="0"/>
              </a:rPr>
              <a:t>Perfect your resume…you will need to tweak it for multiple opportunities</a:t>
            </a:r>
          </a:p>
          <a:p>
            <a:r>
              <a:rPr lang="en-US" dirty="0" smtClean="0">
                <a:latin typeface="MV Boli" panose="02000500030200090000" pitchFamily="2" charset="0"/>
                <a:cs typeface="MV Boli" panose="02000500030200090000" pitchFamily="2" charset="0"/>
              </a:rPr>
              <a:t>Notify References </a:t>
            </a:r>
          </a:p>
          <a:p>
            <a:r>
              <a:rPr lang="en-US" dirty="0" smtClean="0">
                <a:latin typeface="MV Boli" panose="02000500030200090000" pitchFamily="2" charset="0"/>
                <a:cs typeface="MV Boli" panose="02000500030200090000" pitchFamily="2" charset="0"/>
              </a:rPr>
              <a:t>Portfolio polished</a:t>
            </a:r>
            <a:endParaRPr lang="en-US" dirty="0">
              <a:latin typeface="MV Boli" panose="02000500030200090000" pitchFamily="2" charset="0"/>
              <a:cs typeface="MV Boli" panose="02000500030200090000" pitchFamily="2" charset="0"/>
            </a:endParaRPr>
          </a:p>
        </p:txBody>
      </p:sp>
      <p:cxnSp>
        <p:nvCxnSpPr>
          <p:cNvPr id="5" name="Straight Connector 4"/>
          <p:cNvCxnSpPr/>
          <p:nvPr/>
        </p:nvCxnSpPr>
        <p:spPr>
          <a:xfrm flipV="1">
            <a:off x="838200" y="1257300"/>
            <a:ext cx="9601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8413017" y="3434006"/>
            <a:ext cx="1921510" cy="2072005"/>
          </a:xfrm>
          <a:prstGeom prst="rect">
            <a:avLst/>
          </a:prstGeom>
        </p:spPr>
      </p:pic>
    </p:spTree>
    <p:extLst>
      <p:ext uri="{BB962C8B-B14F-4D97-AF65-F5344CB8AC3E}">
        <p14:creationId xmlns:p14="http://schemas.microsoft.com/office/powerpoint/2010/main" val="3094129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V Boli" panose="02000500030200090000" pitchFamily="2" charset="0"/>
                <a:cs typeface="MV Boli" panose="02000500030200090000" pitchFamily="2" charset="0"/>
              </a:rPr>
              <a:t>Module 2: Gather your Resources…</a:t>
            </a:r>
            <a:endParaRPr lang="en-US" dirty="0"/>
          </a:p>
        </p:txBody>
      </p:sp>
      <p:sp>
        <p:nvSpPr>
          <p:cNvPr id="3" name="Content Placeholder 2"/>
          <p:cNvSpPr>
            <a:spLocks noGrp="1"/>
          </p:cNvSpPr>
          <p:nvPr>
            <p:ph idx="1"/>
          </p:nvPr>
        </p:nvSpPr>
        <p:spPr/>
        <p:txBody>
          <a:bodyPr>
            <a:normAutofit/>
          </a:bodyPr>
          <a:lstStyle/>
          <a:p>
            <a:pPr marL="0" indent="0">
              <a:buNone/>
            </a:pPr>
            <a:r>
              <a:rPr lang="en-US" sz="4000" b="1" dirty="0">
                <a:latin typeface="MV Boli" panose="02000500030200090000" pitchFamily="2" charset="0"/>
                <a:cs typeface="MV Boli" panose="02000500030200090000" pitchFamily="2" charset="0"/>
              </a:rPr>
              <a:t>The Pitfalls</a:t>
            </a:r>
            <a:r>
              <a:rPr lang="en-US" sz="4000" b="1" dirty="0" smtClean="0">
                <a:latin typeface="MV Boli" panose="02000500030200090000" pitchFamily="2" charset="0"/>
                <a:cs typeface="MV Boli" panose="02000500030200090000" pitchFamily="2" charset="0"/>
              </a:rPr>
              <a:t>…</a:t>
            </a:r>
          </a:p>
          <a:p>
            <a:r>
              <a:rPr lang="en-US" dirty="0" smtClean="0">
                <a:latin typeface="MV Boli" panose="02000500030200090000" pitchFamily="2" charset="0"/>
                <a:cs typeface="MV Boli" panose="02000500030200090000" pitchFamily="2" charset="0"/>
              </a:rPr>
              <a:t>Incorrect contact information </a:t>
            </a:r>
          </a:p>
          <a:p>
            <a:r>
              <a:rPr lang="en-US" dirty="0" smtClean="0">
                <a:latin typeface="MV Boli" panose="02000500030200090000" pitchFamily="2" charset="0"/>
                <a:cs typeface="MV Boli" panose="02000500030200090000" pitchFamily="2" charset="0"/>
              </a:rPr>
              <a:t>Not doing your homework on the company or job description</a:t>
            </a:r>
          </a:p>
          <a:p>
            <a:r>
              <a:rPr lang="en-US" dirty="0" smtClean="0">
                <a:latin typeface="MV Boli" panose="02000500030200090000" pitchFamily="2" charset="0"/>
                <a:cs typeface="MV Boli" panose="02000500030200090000" pitchFamily="2" charset="0"/>
              </a:rPr>
              <a:t>Job seeker information not updated</a:t>
            </a:r>
          </a:p>
          <a:p>
            <a:r>
              <a:rPr lang="en-US" dirty="0" smtClean="0">
                <a:latin typeface="MV Boli" panose="02000500030200090000" pitchFamily="2" charset="0"/>
                <a:cs typeface="MV Boli" panose="02000500030200090000" pitchFamily="2" charset="0"/>
              </a:rPr>
              <a:t>Typos and incorrect spelling. Autocorrect might be incorrect.</a:t>
            </a:r>
            <a:endParaRPr lang="en-US" dirty="0">
              <a:latin typeface="MV Boli" panose="02000500030200090000" pitchFamily="2" charset="0"/>
              <a:cs typeface="MV Boli" panose="02000500030200090000" pitchFamily="2" charset="0"/>
            </a:endParaRPr>
          </a:p>
          <a:p>
            <a:endParaRPr lang="en-US" dirty="0"/>
          </a:p>
        </p:txBody>
      </p:sp>
      <p:cxnSp>
        <p:nvCxnSpPr>
          <p:cNvPr id="5" name="Straight Connector 4"/>
          <p:cNvCxnSpPr/>
          <p:nvPr/>
        </p:nvCxnSpPr>
        <p:spPr>
          <a:xfrm flipV="1">
            <a:off x="838200" y="1276350"/>
            <a:ext cx="9715500" cy="15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739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V Boli" panose="02000500030200090000" pitchFamily="2" charset="0"/>
                <a:cs typeface="MV Boli" panose="02000500030200090000" pitchFamily="2" charset="0"/>
              </a:rPr>
              <a:t>Module 3: Interviewing</a:t>
            </a:r>
            <a:endParaRPr lang="en-US"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838200" y="1825625"/>
            <a:ext cx="10515600" cy="4455102"/>
          </a:xfrm>
        </p:spPr>
        <p:txBody>
          <a:bodyPr>
            <a:normAutofit fontScale="92500" lnSpcReduction="20000"/>
          </a:bodyPr>
          <a:lstStyle/>
          <a:p>
            <a:r>
              <a:rPr lang="en-US" sz="4000" b="1" dirty="0" smtClean="0">
                <a:latin typeface="MV Boli" panose="02000500030200090000" pitchFamily="2" charset="0"/>
                <a:cs typeface="MV Boli" panose="02000500030200090000" pitchFamily="2" charset="0"/>
              </a:rPr>
              <a:t>What to Consider…</a:t>
            </a:r>
          </a:p>
          <a:p>
            <a:r>
              <a:rPr lang="en-US" dirty="0">
                <a:latin typeface="MV Boli" panose="02000500030200090000" pitchFamily="2" charset="0"/>
                <a:cs typeface="MV Boli" panose="02000500030200090000" pitchFamily="2" charset="0"/>
              </a:rPr>
              <a:t>Understanding the different interview strategies…Don’t get caught off </a:t>
            </a:r>
            <a:r>
              <a:rPr lang="en-US" dirty="0" smtClean="0">
                <a:latin typeface="MV Boli" panose="02000500030200090000" pitchFamily="2" charset="0"/>
                <a:cs typeface="MV Boli" panose="02000500030200090000" pitchFamily="2" charset="0"/>
              </a:rPr>
              <a:t>guard</a:t>
            </a:r>
          </a:p>
          <a:p>
            <a:r>
              <a:rPr lang="en-US" dirty="0" smtClean="0">
                <a:latin typeface="MV Boli" panose="02000500030200090000" pitchFamily="2" charset="0"/>
                <a:cs typeface="MV Boli" panose="02000500030200090000" pitchFamily="2" charset="0"/>
              </a:rPr>
              <a:t>Multiple phases often beginning with a phone/Skype screen</a:t>
            </a:r>
          </a:p>
          <a:p>
            <a:r>
              <a:rPr lang="en-US" dirty="0">
                <a:latin typeface="MV Boli" panose="02000500030200090000" pitchFamily="2" charset="0"/>
                <a:cs typeface="MV Boli" panose="02000500030200090000" pitchFamily="2" charset="0"/>
              </a:rPr>
              <a:t>If it is video, consider the </a:t>
            </a:r>
            <a:r>
              <a:rPr lang="en-US" dirty="0" smtClean="0">
                <a:latin typeface="MV Boli" panose="02000500030200090000" pitchFamily="2" charset="0"/>
                <a:cs typeface="MV Boli" panose="02000500030200090000" pitchFamily="2" charset="0"/>
              </a:rPr>
              <a:t>environment</a:t>
            </a:r>
          </a:p>
          <a:p>
            <a:r>
              <a:rPr lang="en-US" dirty="0" smtClean="0">
                <a:latin typeface="MV Boli" panose="02000500030200090000" pitchFamily="2" charset="0"/>
                <a:cs typeface="MV Boli" panose="02000500030200090000" pitchFamily="2" charset="0"/>
              </a:rPr>
              <a:t>Progress to an on-site all day interview </a:t>
            </a:r>
          </a:p>
          <a:p>
            <a:r>
              <a:rPr lang="en-US" dirty="0" smtClean="0">
                <a:latin typeface="MV Boli" panose="02000500030200090000" pitchFamily="2" charset="0"/>
                <a:cs typeface="MV Boli" panose="02000500030200090000" pitchFamily="2" charset="0"/>
              </a:rPr>
              <a:t>Coding position – may include testing – be prepared</a:t>
            </a:r>
          </a:p>
          <a:p>
            <a:r>
              <a:rPr lang="en-US" dirty="0">
                <a:latin typeface="MV Boli" panose="02000500030200090000" pitchFamily="2" charset="0"/>
                <a:cs typeface="MV Boli" panose="02000500030200090000" pitchFamily="2" charset="0"/>
              </a:rPr>
              <a:t>How do you demonstrate </a:t>
            </a:r>
            <a:r>
              <a:rPr lang="en-US" dirty="0" smtClean="0">
                <a:latin typeface="MV Boli" panose="02000500030200090000" pitchFamily="2" charset="0"/>
                <a:cs typeface="MV Boli" panose="02000500030200090000" pitchFamily="2" charset="0"/>
              </a:rPr>
              <a:t>value?</a:t>
            </a:r>
          </a:p>
          <a:p>
            <a:r>
              <a:rPr lang="en-US" dirty="0" smtClean="0">
                <a:latin typeface="MV Boli" panose="02000500030200090000" pitchFamily="2" charset="0"/>
                <a:cs typeface="MV Boli" panose="02000500030200090000" pitchFamily="2" charset="0"/>
              </a:rPr>
              <a:t>Be punctual</a:t>
            </a:r>
          </a:p>
          <a:p>
            <a:r>
              <a:rPr lang="en-US" dirty="0" smtClean="0">
                <a:latin typeface="MV Boli" panose="02000500030200090000" pitchFamily="2" charset="0"/>
                <a:cs typeface="MV Boli" panose="02000500030200090000" pitchFamily="2" charset="0"/>
              </a:rPr>
              <a:t>Don’t forget to send thank you notes or emails</a:t>
            </a:r>
          </a:p>
          <a:p>
            <a:r>
              <a:rPr lang="en-US" dirty="0" smtClean="0">
                <a:latin typeface="MV Boli" panose="02000500030200090000" pitchFamily="2" charset="0"/>
                <a:cs typeface="MV Boli" panose="02000500030200090000" pitchFamily="2" charset="0"/>
              </a:rPr>
              <a:t>Above all – be CONFIDENT</a:t>
            </a:r>
            <a:endParaRPr lang="en-US" dirty="0">
              <a:latin typeface="MV Boli" panose="02000500030200090000" pitchFamily="2" charset="0"/>
              <a:cs typeface="MV Boli" panose="02000500030200090000" pitchFamily="2" charset="0"/>
            </a:endParaRPr>
          </a:p>
        </p:txBody>
      </p:sp>
      <p:cxnSp>
        <p:nvCxnSpPr>
          <p:cNvPr id="5" name="Straight Connector 4"/>
          <p:cNvCxnSpPr/>
          <p:nvPr/>
        </p:nvCxnSpPr>
        <p:spPr>
          <a:xfrm>
            <a:off x="838200" y="1295400"/>
            <a:ext cx="6210300" cy="0"/>
          </a:xfrm>
          <a:prstGeom prst="line">
            <a:avLst/>
          </a:prstGeom>
          <a:ln/>
        </p:spPr>
        <p:style>
          <a:lnRef idx="3">
            <a:schemeClr val="dk1"/>
          </a:lnRef>
          <a:fillRef idx="0">
            <a:schemeClr val="dk1"/>
          </a:fillRef>
          <a:effectRef idx="2">
            <a:schemeClr val="dk1"/>
          </a:effectRef>
          <a:fontRef idx="minor">
            <a:schemeClr val="tx1"/>
          </a:fontRef>
        </p:style>
      </p:cxnSp>
      <p:pic>
        <p:nvPicPr>
          <p:cNvPr id="6" name="Picture 5" descr="Image result for free career search images"/>
          <p:cNvPicPr/>
          <p:nvPr/>
        </p:nvPicPr>
        <p:blipFill>
          <a:blip r:embed="rId2">
            <a:extLst>
              <a:ext uri="{28A0092B-C50C-407E-A947-70E740481C1C}">
                <a14:useLocalDpi xmlns:a14="http://schemas.microsoft.com/office/drawing/2010/main" val="0"/>
              </a:ext>
            </a:extLst>
          </a:blip>
          <a:srcRect/>
          <a:stretch>
            <a:fillRect/>
          </a:stretch>
        </p:blipFill>
        <p:spPr bwMode="auto">
          <a:xfrm>
            <a:off x="8833704" y="365125"/>
            <a:ext cx="2350111" cy="1660623"/>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29702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TotalTime>
  <Words>919</Words>
  <Application>Microsoft Office PowerPoint</Application>
  <PresentationFormat>Widescreen</PresentationFormat>
  <Paragraphs>114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MV Boli</vt:lpstr>
      <vt:lpstr>Office Theme</vt:lpstr>
      <vt:lpstr>Now what???</vt:lpstr>
      <vt:lpstr>Module 1: Applying for a Position</vt:lpstr>
      <vt:lpstr>Module 1: Applying for a Position</vt:lpstr>
      <vt:lpstr>Module 1: Applying for a Position</vt:lpstr>
      <vt:lpstr>Module 1: Applying for a Position</vt:lpstr>
      <vt:lpstr>Module 1: Applying for a Position</vt:lpstr>
      <vt:lpstr>Module 2: Gather your Resources…</vt:lpstr>
      <vt:lpstr>Module 2: Gather your Resources…</vt:lpstr>
      <vt:lpstr>Module 3: Interviewing</vt:lpstr>
      <vt:lpstr>Module 3: Interviewing</vt:lpstr>
      <vt:lpstr>Module 3: Interviewing</vt:lpstr>
      <vt:lpstr>Tips for after the interview</vt:lpstr>
      <vt:lpstr>Module 4: Offer Negotiation</vt:lpstr>
      <vt:lpstr>Module 4: Offer Negotiation</vt:lpstr>
      <vt:lpstr>Module 5: How to approach my career?</vt:lpstr>
      <vt:lpstr>Module 5: How to approach my career?</vt:lpstr>
      <vt:lpstr>Module 5: How to approach my career?</vt:lpstr>
    </vt:vector>
  </TitlesOfParts>
  <Company>Collin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 graduated…</dc:title>
  <dc:creator>Michelle Millen</dc:creator>
  <cp:lastModifiedBy>Cassie Danielle Peak</cp:lastModifiedBy>
  <cp:revision>40</cp:revision>
  <dcterms:created xsi:type="dcterms:W3CDTF">2018-02-01T18:12:31Z</dcterms:created>
  <dcterms:modified xsi:type="dcterms:W3CDTF">2018-05-30T21:50:07Z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721241860</vt:i4>
  </property>
  <property fmtid="{D5CDD505-2E9C-101B-9397-08002B2CF9AE}" pid="4" name="_EmailSubject">
    <vt:lpwstr>Website</vt:lpwstr>
  </property>
  <property fmtid="{D5CDD505-2E9C-101B-9397-08002B2CF9AE}" pid="5" name="_AuthorEmail">
    <vt:lpwstr>MMillen@collin.edu</vt:lpwstr>
  </property>
  <property fmtid="{D5CDD505-2E9C-101B-9397-08002B2CF9AE}" pid="6" name="_AuthorEmailDisplayName">
    <vt:lpwstr>Michelle Millen</vt:lpwstr>
  </property>
</Properties>
</file>