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5" r:id="rId1"/>
  </p:sldMasterIdLst>
  <p:notesMasterIdLst>
    <p:notesMasterId r:id="rId36"/>
  </p:notesMasterIdLst>
  <p:handoutMasterIdLst>
    <p:handoutMasterId r:id="rId37"/>
  </p:handoutMasterIdLst>
  <p:sldIdLst>
    <p:sldId id="256" r:id="rId2"/>
    <p:sldId id="277" r:id="rId3"/>
    <p:sldId id="297" r:id="rId4"/>
    <p:sldId id="257" r:id="rId5"/>
    <p:sldId id="259" r:id="rId6"/>
    <p:sldId id="296" r:id="rId7"/>
    <p:sldId id="298" r:id="rId8"/>
    <p:sldId id="299" r:id="rId9"/>
    <p:sldId id="260" r:id="rId10"/>
    <p:sldId id="300" r:id="rId11"/>
    <p:sldId id="265" r:id="rId12"/>
    <p:sldId id="301" r:id="rId13"/>
    <p:sldId id="278" r:id="rId14"/>
    <p:sldId id="262" r:id="rId15"/>
    <p:sldId id="272" r:id="rId16"/>
    <p:sldId id="263" r:id="rId17"/>
    <p:sldId id="269" r:id="rId18"/>
    <p:sldId id="279" r:id="rId19"/>
    <p:sldId id="280" r:id="rId20"/>
    <p:sldId id="290" r:id="rId21"/>
    <p:sldId id="281" r:id="rId22"/>
    <p:sldId id="276" r:id="rId23"/>
    <p:sldId id="283" r:id="rId24"/>
    <p:sldId id="274" r:id="rId25"/>
    <p:sldId id="284" r:id="rId26"/>
    <p:sldId id="289" r:id="rId27"/>
    <p:sldId id="293" r:id="rId28"/>
    <p:sldId id="294" r:id="rId29"/>
    <p:sldId id="295" r:id="rId30"/>
    <p:sldId id="302" r:id="rId31"/>
    <p:sldId id="264" r:id="rId32"/>
    <p:sldId id="286" r:id="rId33"/>
    <p:sldId id="261" r:id="rId34"/>
    <p:sldId id="268" r:id="rId3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66"/>
    <a:srgbClr val="000099"/>
    <a:srgbClr val="000066"/>
    <a:srgbClr val="003399"/>
    <a:srgbClr val="99FF66"/>
    <a:srgbClr val="00660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2492" autoAdjust="0"/>
    <p:restoredTop sz="90924" autoAdjust="0"/>
  </p:normalViewPr>
  <p:slideViewPr>
    <p:cSldViewPr>
      <p:cViewPr>
        <p:scale>
          <a:sx n="73" d="100"/>
          <a:sy n="73" d="100"/>
        </p:scale>
        <p:origin x="-804" y="-678"/>
      </p:cViewPr>
      <p:guideLst>
        <p:guide orient="horz" pos="2160"/>
        <p:guide pos="29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82" tIns="46691" rIns="93382" bIns="46691" numCol="1" anchor="t" anchorCtr="0" compatLnSpc="1">
            <a:prstTxWarp prst="textNoShape">
              <a:avLst/>
            </a:prstTxWarp>
          </a:bodyPr>
          <a:lstStyle>
            <a:lvl1pPr defTabSz="933450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82" tIns="46691" rIns="93382" bIns="46691" numCol="1" anchor="t" anchorCtr="0" compatLnSpc="1">
            <a:prstTxWarp prst="textNoShape">
              <a:avLst/>
            </a:prstTxWarp>
          </a:bodyPr>
          <a:lstStyle>
            <a:lvl1pPr algn="r" defTabSz="933450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C99123D7-F970-44E0-B90F-EA2C15552A06}" type="datetimeFigureOut">
              <a:rPr lang="en-US"/>
              <a:pPr>
                <a:defRPr/>
              </a:pPr>
              <a:t>3/14/2013</a:t>
            </a:fld>
            <a:endParaRPr 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82" tIns="46691" rIns="93382" bIns="46691" numCol="1" anchor="b" anchorCtr="0" compatLnSpc="1">
            <a:prstTxWarp prst="textNoShape">
              <a:avLst/>
            </a:prstTxWarp>
          </a:bodyPr>
          <a:lstStyle>
            <a:lvl1pPr defTabSz="933450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82" tIns="46691" rIns="93382" bIns="46691" numCol="1" anchor="b" anchorCtr="0" compatLnSpc="1">
            <a:prstTxWarp prst="textNoShape">
              <a:avLst/>
            </a:prstTxWarp>
          </a:bodyPr>
          <a:lstStyle>
            <a:lvl1pPr algn="r" defTabSz="933450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D031306E-A710-4068-B61A-6DD8DFDF0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06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82" tIns="46691" rIns="93382" bIns="46691" numCol="1" anchor="t" anchorCtr="0" compatLnSpc="1">
            <a:prstTxWarp prst="textNoShape">
              <a:avLst/>
            </a:prstTxWarp>
          </a:bodyPr>
          <a:lstStyle>
            <a:lvl1pPr defTabSz="933450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82" tIns="46691" rIns="93382" bIns="46691" numCol="1" anchor="t" anchorCtr="0" compatLnSpc="1">
            <a:prstTxWarp prst="textNoShape">
              <a:avLst/>
            </a:prstTxWarp>
          </a:bodyPr>
          <a:lstStyle>
            <a:lvl1pPr algn="r" defTabSz="933450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51375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82" tIns="46691" rIns="93382" bIns="466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82" tIns="46691" rIns="93382" bIns="46691" numCol="1" anchor="b" anchorCtr="0" compatLnSpc="1">
            <a:prstTxWarp prst="textNoShape">
              <a:avLst/>
            </a:prstTxWarp>
          </a:bodyPr>
          <a:lstStyle>
            <a:lvl1pPr defTabSz="933450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82" tIns="46691" rIns="93382" bIns="46691" numCol="1" anchor="b" anchorCtr="0" compatLnSpc="1">
            <a:prstTxWarp prst="textNoShape">
              <a:avLst/>
            </a:prstTxWarp>
          </a:bodyPr>
          <a:lstStyle>
            <a:lvl1pPr algn="r" defTabSz="933450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FBAD3D7B-9C95-4A88-8DD4-86AAD4DF20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768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6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6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6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6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6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79D99B-40AF-446B-A3FB-D1F901A1B7B3}" type="slidenum">
              <a:rPr lang="en-US" smtClean="0">
                <a:ea typeface="ＭＳ Ｐゴシック"/>
                <a:cs typeface="ＭＳ Ｐゴシック"/>
              </a:rPr>
              <a:pPr/>
              <a:t>1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CD6A1E-7F1D-4BE5-830B-BCEE3833ACC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4C7698-DD59-4EFA-8B56-C4387DB0DAA3}" type="slidenum">
              <a:rPr lang="en-US" smtClean="0">
                <a:ea typeface="ＭＳ Ｐゴシック"/>
                <a:cs typeface="ＭＳ Ｐゴシック"/>
              </a:rPr>
              <a:pPr/>
              <a:t>11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57FCD6-6CA8-42D1-BDE9-A1405597731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600392-7B57-45D9-A693-ED5CE4B684FE}" type="slidenum">
              <a:rPr lang="en-US" smtClean="0">
                <a:ea typeface="ＭＳ Ｐゴシック"/>
                <a:cs typeface="ＭＳ Ｐゴシック"/>
              </a:rPr>
              <a:pPr/>
              <a:t>13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9E84C8-4767-4CEF-9334-C40C66FCAB1B}" type="slidenum">
              <a:rPr lang="en-US" smtClean="0">
                <a:ea typeface="ＭＳ Ｐゴシック"/>
                <a:cs typeface="ＭＳ Ｐゴシック"/>
              </a:rPr>
              <a:pPr/>
              <a:t>14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993882-EA9F-4669-9F56-00939783360A}" type="slidenum">
              <a:rPr lang="en-US" smtClean="0">
                <a:ea typeface="ＭＳ Ｐゴシック"/>
                <a:cs typeface="ＭＳ Ｐゴシック"/>
              </a:rPr>
              <a:pPr/>
              <a:t>15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2ACEE0-E9EE-4269-B814-E7F072202053}" type="slidenum">
              <a:rPr lang="en-US" smtClean="0">
                <a:ea typeface="ＭＳ Ｐゴシック"/>
                <a:cs typeface="ＭＳ Ｐゴシック"/>
              </a:rPr>
              <a:pPr/>
              <a:t>16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4CA94D-66A0-43F1-B4C6-4C6C77C95E40}" type="slidenum">
              <a:rPr lang="en-US" smtClean="0">
                <a:ea typeface="ＭＳ Ｐゴシック"/>
                <a:cs typeface="ＭＳ Ｐゴシック"/>
              </a:rPr>
              <a:pPr/>
              <a:t>17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3FB028-8CB3-4902-956B-A3B320982AF8}" type="slidenum">
              <a:rPr lang="en-US" smtClean="0">
                <a:ea typeface="ＭＳ Ｐゴシック"/>
                <a:cs typeface="ＭＳ Ｐゴシック"/>
              </a:rPr>
              <a:pPr/>
              <a:t>18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C30ED2-3FF4-4A49-9A08-84BFF70DCCC7}" type="slidenum">
              <a:rPr lang="en-US" smtClean="0">
                <a:ea typeface="ＭＳ Ｐゴシック"/>
                <a:cs typeface="ＭＳ Ｐゴシック"/>
              </a:rPr>
              <a:pPr/>
              <a:t>19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E1E043-DBF9-4570-A0BE-44B1548A5389}" type="slidenum">
              <a:rPr lang="en-US" smtClean="0">
                <a:ea typeface="ＭＳ Ｐゴシック"/>
                <a:cs typeface="ＭＳ Ｐゴシック"/>
              </a:rPr>
              <a:pPr/>
              <a:t>2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ABB09F-4A34-4AC7-8DB5-CC78D84D5B5D}" type="slidenum">
              <a:rPr lang="en-US" smtClean="0">
                <a:ea typeface="ＭＳ Ｐゴシック"/>
                <a:cs typeface="ＭＳ Ｐゴシック"/>
              </a:rPr>
              <a:pPr/>
              <a:t>21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CA88A7-E759-49C3-9DC3-F775F9F21B33}" type="slidenum">
              <a:rPr lang="en-US" smtClean="0">
                <a:ea typeface="ＭＳ Ｐゴシック"/>
                <a:cs typeface="ＭＳ Ｐゴシック"/>
              </a:rPr>
              <a:pPr/>
              <a:t>22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22D2B0-63BA-4BA8-96E5-D86ECC8AE1A9}" type="slidenum">
              <a:rPr lang="en-US" smtClean="0">
                <a:ea typeface="ＭＳ Ｐゴシック"/>
                <a:cs typeface="ＭＳ Ｐゴシック"/>
              </a:rPr>
              <a:pPr/>
              <a:t>23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C9CF6D-F3D5-4263-A11C-4412DC282E24}" type="slidenum">
              <a:rPr lang="en-US" smtClean="0">
                <a:ea typeface="ＭＳ Ｐゴシック"/>
                <a:cs typeface="ＭＳ Ｐゴシック"/>
              </a:rPr>
              <a:pPr/>
              <a:t>24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606BD5-2C61-476D-96EA-1D3DC8260E7A}" type="slidenum">
              <a:rPr lang="en-US" smtClean="0">
                <a:ea typeface="ＭＳ Ｐゴシック"/>
                <a:cs typeface="ＭＳ Ｐゴシック"/>
              </a:rPr>
              <a:pPr/>
              <a:t>25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2243BF-FB19-4024-93A1-D2B80582A9E7}" type="slidenum">
              <a:rPr lang="en-US" smtClean="0">
                <a:ea typeface="ＭＳ Ｐゴシック"/>
                <a:cs typeface="ＭＳ Ｐゴシック"/>
              </a:rPr>
              <a:pPr/>
              <a:t>26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284C19-385B-470C-AB71-343F1F8CE0C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36A794-7247-42D6-B4EC-B9C68306999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B565C3-D609-455E-A5C2-6F2D69A64C5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BFBB6A-5F3F-4D01-8218-97BCE8CFA76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931F1E-DB0B-416B-AA40-A3B43CCE814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2200D5-2D47-4641-BF29-FFB0282EFA46}" type="slidenum">
              <a:rPr lang="en-US" smtClean="0">
                <a:ea typeface="ＭＳ Ｐゴシック"/>
                <a:cs typeface="ＭＳ Ｐゴシック"/>
              </a:rPr>
              <a:pPr/>
              <a:t>31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C29265-C85E-430F-BF61-38354627134C}" type="slidenum">
              <a:rPr lang="en-US" smtClean="0">
                <a:ea typeface="ＭＳ Ｐゴシック"/>
                <a:cs typeface="ＭＳ Ｐゴシック"/>
              </a:rPr>
              <a:pPr/>
              <a:t>32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41F6C6-D067-4CDD-B59A-9EFDE6198098}" type="slidenum">
              <a:rPr lang="en-US" smtClean="0">
                <a:ea typeface="ＭＳ Ｐゴシック"/>
                <a:cs typeface="ＭＳ Ｐゴシック"/>
              </a:rPr>
              <a:pPr/>
              <a:t>33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5EB909-AA90-4BAE-BFF7-0B6E24A674E4}" type="slidenum">
              <a:rPr lang="en-US" smtClean="0">
                <a:ea typeface="ＭＳ Ｐゴシック"/>
                <a:cs typeface="ＭＳ Ｐゴシック"/>
              </a:rPr>
              <a:pPr/>
              <a:t>34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1DADE2-4BC8-4C02-A62A-CF4DA857E766}" type="slidenum">
              <a:rPr lang="en-US" smtClean="0">
                <a:ea typeface="ＭＳ Ｐゴシック"/>
                <a:cs typeface="ＭＳ Ｐゴシック"/>
              </a:rPr>
              <a:pPr/>
              <a:t>4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C8F0D2-3574-4B80-85F9-FD0E07BA8A01}" type="slidenum">
              <a:rPr lang="en-US" smtClean="0">
                <a:ea typeface="ＭＳ Ｐゴシック"/>
                <a:cs typeface="ＭＳ Ｐゴシック"/>
              </a:rPr>
              <a:pPr/>
              <a:t>5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3C0779-9EB4-44EE-9D93-6622C0008BB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83103C-1B4F-488E-97CA-B57C5CFB830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F09329-FDD0-41BC-8915-75E7AAA4831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379EFD-E276-467F-963A-CC821EE4A9C8}" type="slidenum">
              <a:rPr lang="en-US" smtClean="0">
                <a:ea typeface="ＭＳ Ｐゴシック"/>
                <a:cs typeface="ＭＳ Ｐゴシック"/>
              </a:rPr>
              <a:pPr/>
              <a:t>9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Orientation 2009-2010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Orientation 2009-2010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Orientation 2009-2010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Orientation 2009-2010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Orientation 2009-2010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Orientation 2009-2010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Orientation 2009-2010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Orientation 2009-2010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Orientation 2009-2010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Orientation 2009-2010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Orientation 2009-2010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Orientation 2009-2010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Orientation 2009-2010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39999">
              <a:srgbClr val="85C2FF"/>
            </a:gs>
            <a:gs pos="95410">
              <a:schemeClr val="tx1"/>
            </a:gs>
            <a:gs pos="70000">
              <a:schemeClr val="tx1">
                <a:lumMod val="50000"/>
              </a:schemeClr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pitchFamily="-16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Orientation 2009-2010</a:t>
            </a:r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pitchFamily="-1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ＭＳ Ｐゴシック" pitchFamily="-1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Line 16"/>
          <p:cNvSpPr>
            <a:spLocks noChangeShapeType="1"/>
          </p:cNvSpPr>
          <p:nvPr/>
        </p:nvSpPr>
        <p:spPr bwMode="auto">
          <a:xfrm>
            <a:off x="457200" y="6096000"/>
            <a:ext cx="8229600" cy="0"/>
          </a:xfrm>
          <a:prstGeom prst="line">
            <a:avLst/>
          </a:prstGeom>
          <a:noFill/>
          <a:ln w="57150" cmpd="thinThick">
            <a:solidFill>
              <a:srgbClr val="000066"/>
            </a:solidFill>
            <a:round/>
            <a:headEnd/>
            <a:tailEnd/>
          </a:ln>
          <a:extLst/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grpSp>
        <p:nvGrpSpPr>
          <p:cNvPr id="1032" name="Group 12"/>
          <p:cNvGrpSpPr>
            <a:grpSpLocks/>
          </p:cNvGrpSpPr>
          <p:nvPr/>
        </p:nvGrpSpPr>
        <p:grpSpPr bwMode="auto">
          <a:xfrm>
            <a:off x="6858000" y="6248400"/>
            <a:ext cx="1828800" cy="479425"/>
            <a:chOff x="1536" y="144"/>
            <a:chExt cx="3024" cy="734"/>
          </a:xfrm>
        </p:grpSpPr>
        <p:pic>
          <p:nvPicPr>
            <p:cNvPr id="1033" name="Picture 6" descr="IHCE-logo-1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880" y="153"/>
              <a:ext cx="1680" cy="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Picture 7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536" y="144"/>
              <a:ext cx="1152" cy="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5" name="Line 8"/>
            <p:cNvSpPr>
              <a:spLocks noChangeShapeType="1"/>
            </p:cNvSpPr>
            <p:nvPr/>
          </p:nvSpPr>
          <p:spPr bwMode="auto">
            <a:xfrm>
              <a:off x="2783" y="144"/>
              <a:ext cx="0" cy="719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a typeface="ＭＳ Ｐゴシック" pitchFamily="34" charset="-128"/>
                <a:cs typeface="+mn-cs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laska Extrabold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laska Extrabold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laska Extrabold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laska Extra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Wingdings" pitchFamily="2" charset="2"/>
        <a:buChar char="v"/>
        <a:defRPr sz="2800">
          <a:solidFill>
            <a:schemeClr val="tx1"/>
          </a:solidFill>
          <a:latin typeface="Trebuchet MS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Wingdings" pitchFamily="2" charset="2"/>
        <a:buChar char="v"/>
        <a:defRPr sz="2400">
          <a:solidFill>
            <a:schemeClr val="tx1"/>
          </a:solidFill>
          <a:latin typeface="Trebuchet MS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Wingdings" pitchFamily="2" charset="2"/>
        <a:buChar char="v"/>
        <a:defRPr sz="2000">
          <a:solidFill>
            <a:schemeClr val="tx1"/>
          </a:solidFill>
          <a:latin typeface="Trebuchet MS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Wingdings" pitchFamily="2" charset="2"/>
        <a:buChar char="v"/>
        <a:defRPr sz="2000">
          <a:solidFill>
            <a:schemeClr val="tx1"/>
          </a:solidFill>
          <a:latin typeface="Trebuchet MS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Wingdings" pitchFamily="2" charset="2"/>
        <a:buChar char="v"/>
        <a:defRPr sz="2000">
          <a:solidFill>
            <a:schemeClr val="tx1"/>
          </a:solidFill>
          <a:latin typeface="Trebuchet MS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Wingdings" pitchFamily="2" charset="2"/>
        <a:buChar char="v"/>
        <a:defRPr sz="2000">
          <a:solidFill>
            <a:schemeClr val="tx1"/>
          </a:solidFill>
          <a:latin typeface="Trebuchet MS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Wingdings" pitchFamily="2" charset="2"/>
        <a:buChar char="v"/>
        <a:defRPr sz="2000">
          <a:solidFill>
            <a:schemeClr val="tx1"/>
          </a:solidFill>
          <a:latin typeface="Trebuchet MS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Wingdings" pitchFamily="2" charset="2"/>
        <a:buChar char="v"/>
        <a:defRPr sz="2000">
          <a:solidFill>
            <a:schemeClr val="tx1"/>
          </a:solidFill>
          <a:latin typeface="Trebuchet MS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http://www.ccccd.edu/pr_images/culinaryweb/original/hotelman-2008-092-v1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tasb.org/policy/pol/private/043500/pol.cfm?DisplayPage=CR(LOCAL).pdf&amp;QueryText=TECHNOLOGY" TargetMode="Externa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1" descr="http://www.ccccd.edu/pr_images/culinaryweb/original/pastry_class-037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057400"/>
            <a:ext cx="25971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18" descr="http://www.ccccd.edu/pr_images/culinaryweb/original/pastry_class-1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2057400"/>
            <a:ext cx="25971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1" name="Group 13"/>
          <p:cNvGrpSpPr>
            <a:grpSpLocks/>
          </p:cNvGrpSpPr>
          <p:nvPr/>
        </p:nvGrpSpPr>
        <p:grpSpPr bwMode="auto">
          <a:xfrm>
            <a:off x="2438400" y="228600"/>
            <a:ext cx="4800600" cy="1165225"/>
            <a:chOff x="1536" y="144"/>
            <a:chExt cx="3024" cy="734"/>
          </a:xfrm>
        </p:grpSpPr>
        <p:pic>
          <p:nvPicPr>
            <p:cNvPr id="17416" name="Picture 6" descr="IHCE-logo-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80" y="153"/>
              <a:ext cx="1680" cy="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7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36" y="144"/>
              <a:ext cx="1152" cy="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8" name="Line 8"/>
            <p:cNvSpPr>
              <a:spLocks noChangeShapeType="1"/>
            </p:cNvSpPr>
            <p:nvPr/>
          </p:nvSpPr>
          <p:spPr bwMode="auto">
            <a:xfrm>
              <a:off x="2784" y="144"/>
              <a:ext cx="0" cy="72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7412" name="Picture 15" descr="http://www.ccccd.edu/pr_images/culinaryweb/original/pastry_class-0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4200" y="2057400"/>
            <a:ext cx="2819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905000"/>
            <a:ext cx="8305800" cy="4191000"/>
          </a:xfrm>
          <a:gradFill rotWithShape="1">
            <a:gsLst>
              <a:gs pos="0">
                <a:srgbClr val="6699FF">
                  <a:alpha val="64998"/>
                </a:srgbClr>
              </a:gs>
              <a:gs pos="100000">
                <a:srgbClr val="E2EBFF">
                  <a:alpha val="60001"/>
                </a:srgbClr>
              </a:gs>
            </a:gsLst>
            <a:lin ang="5400000" scaled="1"/>
          </a:gradFill>
          <a:ln w="57150" cmpd="thickThin">
            <a:solidFill>
              <a:srgbClr val="000099"/>
            </a:solidFill>
          </a:ln>
        </p:spPr>
        <p:txBody>
          <a:bodyPr/>
          <a:lstStyle/>
          <a:p>
            <a:pPr eaLnBrk="1" hangingPunct="1"/>
            <a:r>
              <a:rPr lang="en-US" sz="5400" dirty="0" smtClean="0">
                <a:latin typeface="Cooper Black" pitchFamily="18" charset="0"/>
              </a:rPr>
              <a:t>Welcome to </a:t>
            </a:r>
            <a:br>
              <a:rPr lang="en-US" sz="5400" dirty="0" smtClean="0">
                <a:latin typeface="Cooper Black" pitchFamily="18" charset="0"/>
              </a:rPr>
            </a:br>
            <a:r>
              <a:rPr lang="en-US" sz="5400" dirty="0" smtClean="0">
                <a:latin typeface="Cooper Black" pitchFamily="18" charset="0"/>
              </a:rPr>
              <a:t>Collin’s Culinary &amp; Pastry Arts </a:t>
            </a:r>
            <a:br>
              <a:rPr lang="en-US" sz="5400" dirty="0" smtClean="0">
                <a:latin typeface="Cooper Black" pitchFamily="18" charset="0"/>
              </a:rPr>
            </a:br>
            <a:r>
              <a:rPr lang="en-US" sz="5400" dirty="0" smtClean="0">
                <a:latin typeface="Cooper Black" pitchFamily="18" charset="0"/>
              </a:rPr>
              <a:t>Student Orientation</a:t>
            </a:r>
          </a:p>
        </p:txBody>
      </p:sp>
      <p:sp>
        <p:nvSpPr>
          <p:cNvPr id="17414" name="Rectangle 16"/>
          <p:cNvSpPr>
            <a:spLocks noChangeArrowheads="1"/>
          </p:cNvSpPr>
          <p:nvPr/>
        </p:nvSpPr>
        <p:spPr bwMode="auto">
          <a:xfrm>
            <a:off x="228600" y="1524000"/>
            <a:ext cx="8610600" cy="76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104" name="Rectangle 20"/>
          <p:cNvSpPr>
            <a:spLocks noChangeArrowheads="1"/>
          </p:cNvSpPr>
          <p:nvPr/>
        </p:nvSpPr>
        <p:spPr bwMode="auto">
          <a:xfrm>
            <a:off x="6781800" y="6172200"/>
            <a:ext cx="1981200" cy="6096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IHCE Faculty &amp; Staff</a:t>
            </a:r>
            <a:endParaRPr lang="en-US" smtClean="0"/>
          </a:p>
        </p:txBody>
      </p:sp>
      <p:sp>
        <p:nvSpPr>
          <p:cNvPr id="35844" name="Rectangle 5"/>
          <p:cNvSpPr>
            <a:spLocks noChangeArrowheads="1"/>
          </p:cNvSpPr>
          <p:nvPr/>
        </p:nvSpPr>
        <p:spPr bwMode="auto">
          <a:xfrm>
            <a:off x="4267200" y="1295400"/>
            <a:ext cx="3679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0099"/>
                </a:solidFill>
                <a:latin typeface="Century Gothic (Headings)"/>
              </a:rPr>
              <a:t>Chef Karen Martin</a:t>
            </a:r>
            <a:endParaRPr lang="en-US" sz="3200" b="1">
              <a:latin typeface="Century Gothic (Headings)"/>
            </a:endParaRPr>
          </a:p>
        </p:txBody>
      </p:sp>
      <p:pic>
        <p:nvPicPr>
          <p:cNvPr id="7" name="Picture 6" descr="kb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371600"/>
            <a:ext cx="2653296" cy="37633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3124200" y="1903141"/>
            <a:ext cx="5562600" cy="4038600"/>
          </a:xfrm>
          <a:prstGeom prst="foldedCorner">
            <a:avLst>
              <a:gd name="adj" fmla="val 12500"/>
            </a:avLst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3F8ACA"/>
              </a:buClr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124200" y="1931444"/>
            <a:ext cx="5105400" cy="5035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F8ACA"/>
              </a:buClr>
              <a:buFont typeface="Wingdings" pitchFamily="2" charset="2"/>
              <a:buNone/>
            </a:pPr>
            <a:r>
              <a:rPr lang="en-US" b="1" dirty="0">
                <a:solidFill>
                  <a:srgbClr val="FFFF66"/>
                </a:solidFill>
                <a:latin typeface="Century Gothic" pitchFamily="34" charset="0"/>
              </a:rPr>
              <a:t>Culinary Lab Assistant</a:t>
            </a:r>
          </a:p>
          <a:p>
            <a:pPr marL="342900" indent="-342900">
              <a:spcBef>
                <a:spcPct val="20000"/>
              </a:spcBef>
              <a:buClr>
                <a:srgbClr val="3F8ACA"/>
              </a:buClr>
              <a:buFont typeface="Wingdings" pitchFamily="2" charset="2"/>
              <a:buChar char="v"/>
            </a:pPr>
            <a:r>
              <a:rPr lang="en-US" b="1" dirty="0"/>
              <a:t>A.A.S. Culinary Arts </a:t>
            </a:r>
          </a:p>
          <a:p>
            <a:pPr marL="342900" indent="-342900">
              <a:buClr>
                <a:srgbClr val="3F8ACA"/>
              </a:buClr>
              <a:buFont typeface="Wingdings" pitchFamily="2" charset="2"/>
              <a:buNone/>
            </a:pPr>
            <a:r>
              <a:rPr lang="en-US" b="1" dirty="0"/>
              <a:t>    - Collin College</a:t>
            </a:r>
          </a:p>
          <a:p>
            <a:pPr marL="342900" indent="-342900">
              <a:buClr>
                <a:srgbClr val="3F8ACA"/>
              </a:buClr>
              <a:buFont typeface="Wingdings" pitchFamily="2" charset="2"/>
              <a:buChar char="v"/>
            </a:pPr>
            <a:r>
              <a:rPr lang="en-US" b="1" dirty="0"/>
              <a:t>B.S. Hotel, Restaurant and Related Institution Management, University of the </a:t>
            </a:r>
            <a:r>
              <a:rPr lang="en-US" b="1" dirty="0" smtClean="0"/>
              <a:t>Philippines</a:t>
            </a:r>
          </a:p>
          <a:p>
            <a:pPr>
              <a:buClr>
                <a:srgbClr val="3F8ACA"/>
              </a:buClr>
            </a:pPr>
            <a:endParaRPr lang="en-US" sz="1200" b="1" dirty="0">
              <a:latin typeface="Century Gothic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n-US" b="1" dirty="0">
                <a:latin typeface="Century Gothic" pitchFamily="34" charset="0"/>
              </a:rPr>
              <a:t>972 377-1084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n-US" b="1" dirty="0">
                <a:latin typeface="Century Gothic" pitchFamily="34" charset="0"/>
              </a:rPr>
              <a:t>kbmartin@collin.edu</a:t>
            </a:r>
          </a:p>
          <a:p>
            <a:pPr marL="342900" indent="-342900">
              <a:spcBef>
                <a:spcPct val="20000"/>
              </a:spcBef>
              <a:buClr>
                <a:srgbClr val="3F8ACA"/>
              </a:buClr>
              <a:buFont typeface="Wingdings" pitchFamily="2" charset="2"/>
              <a:buNone/>
            </a:pPr>
            <a:endParaRPr lang="en-US" b="1" dirty="0">
              <a:latin typeface="Century Gothic" pitchFamily="34" charset="0"/>
            </a:endParaRPr>
          </a:p>
          <a:p>
            <a:pPr marL="342900" indent="-342900">
              <a:buClr>
                <a:srgbClr val="3F8ACA"/>
              </a:buClr>
              <a:buFont typeface="Wingdings" pitchFamily="2" charset="2"/>
              <a:buChar char="v"/>
            </a:pPr>
            <a:endParaRPr lang="en-US" b="1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cheflewisclass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08575" y="1835150"/>
            <a:ext cx="1879600" cy="2466975"/>
          </a:xfrm>
          <a:ln>
            <a:noFill/>
          </a:ln>
          <a:effectLst>
            <a:softEdge rad="112500"/>
          </a:effectLst>
        </p:spPr>
      </p:pic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990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IHCE Program</a:t>
            </a:r>
          </a:p>
        </p:txBody>
      </p:sp>
      <p:sp>
        <p:nvSpPr>
          <p:cNvPr id="3789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219200"/>
            <a:ext cx="6324600" cy="2895600"/>
          </a:xfrm>
          <a:ln>
            <a:noFill/>
          </a:ln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b="1" u="sng" smtClean="0">
                <a:solidFill>
                  <a:srgbClr val="CECEEF"/>
                </a:solidFill>
              </a:rPr>
              <a:t>Degree Programs:</a:t>
            </a:r>
          </a:p>
          <a:p>
            <a:pPr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400" b="1" smtClean="0">
                <a:solidFill>
                  <a:srgbClr val="000099"/>
                </a:solidFill>
              </a:rPr>
              <a:t>Hotel &amp; Restaurant Management or</a:t>
            </a:r>
          </a:p>
          <a:p>
            <a:pPr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400" b="1" smtClean="0">
                <a:solidFill>
                  <a:srgbClr val="000099"/>
                </a:solidFill>
              </a:rPr>
              <a:t>Meetings &amp; Event Management</a:t>
            </a:r>
          </a:p>
          <a:p>
            <a:pPr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None/>
            </a:pPr>
            <a:r>
              <a:rPr lang="en-US" sz="2000" smtClean="0">
                <a:solidFill>
                  <a:srgbClr val="000099"/>
                </a:solidFill>
              </a:rPr>
              <a:t>		</a:t>
            </a:r>
            <a:r>
              <a:rPr lang="en-US" sz="2000" b="1" smtClean="0">
                <a:solidFill>
                  <a:srgbClr val="000099"/>
                </a:solidFill>
              </a:rPr>
              <a:t>AAS Degree</a:t>
            </a:r>
          </a:p>
          <a:p>
            <a:pPr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None/>
            </a:pPr>
            <a:r>
              <a:rPr lang="en-US" sz="2000" b="1" smtClean="0">
                <a:solidFill>
                  <a:srgbClr val="000099"/>
                </a:solidFill>
              </a:rPr>
              <a:t>		64 credit hours</a:t>
            </a:r>
          </a:p>
          <a:p>
            <a:pPr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400" b="1" smtClean="0">
                <a:solidFill>
                  <a:srgbClr val="000099"/>
                </a:solidFill>
              </a:rPr>
              <a:t>Culinary Arts or Pastry Arts </a:t>
            </a:r>
            <a:r>
              <a:rPr lang="en-US" sz="2800" b="1" smtClean="0">
                <a:solidFill>
                  <a:srgbClr val="000099"/>
                </a:solidFill>
              </a:rPr>
              <a:t> </a:t>
            </a:r>
          </a:p>
          <a:p>
            <a:pPr marL="457200" lvl="1" indent="0"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None/>
            </a:pPr>
            <a:r>
              <a:rPr lang="en-US" sz="2000" smtClean="0">
                <a:solidFill>
                  <a:srgbClr val="000099"/>
                </a:solidFill>
                <a:latin typeface="Century Gothic" pitchFamily="34" charset="0"/>
              </a:rPr>
              <a:t>	</a:t>
            </a:r>
            <a:r>
              <a:rPr lang="en-US" sz="2000" b="1" smtClean="0">
                <a:solidFill>
                  <a:srgbClr val="000099"/>
                </a:solidFill>
                <a:latin typeface="Century Gothic" pitchFamily="34" charset="0"/>
              </a:rPr>
              <a:t>AAS Degree </a:t>
            </a:r>
          </a:p>
          <a:p>
            <a:pPr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None/>
            </a:pPr>
            <a:r>
              <a:rPr lang="en-US" sz="2000" b="1" smtClean="0">
                <a:solidFill>
                  <a:srgbClr val="000099"/>
                </a:solidFill>
              </a:rPr>
              <a:t>		70 credit hours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4343400"/>
            <a:ext cx="7391400" cy="1676400"/>
          </a:xfrm>
          <a:solidFill>
            <a:schemeClr val="accent6">
              <a:lumMod val="50000"/>
            </a:schemeClr>
          </a:solidFill>
          <a:ln w="57150" cmpd="thinThick">
            <a:solidFill>
              <a:srgbClr val="000099"/>
            </a:solidFill>
          </a:ln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Clr>
                <a:schemeClr val="accent2"/>
              </a:buClr>
              <a:defRPr/>
            </a:pPr>
            <a:r>
              <a:rPr lang="en-US" sz="2400" b="1" smtClean="0">
                <a:latin typeface="Trebuchet MS" pitchFamily="34" charset="0"/>
              </a:rPr>
              <a:t>Articulation with: </a:t>
            </a:r>
          </a:p>
          <a:p>
            <a:pPr lvl="1" eaLnBrk="1" hangingPunct="1">
              <a:lnSpc>
                <a:spcPct val="80000"/>
              </a:lnSpc>
              <a:buClr>
                <a:schemeClr val="accent2"/>
              </a:buClr>
              <a:defRPr/>
            </a:pPr>
            <a:r>
              <a:rPr lang="en-US" sz="2000" smtClean="0"/>
              <a:t>Texas Woman’s  University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smtClean="0">
                <a:latin typeface="Trebuchet MS" pitchFamily="34" charset="0"/>
              </a:rPr>
              <a:t>	</a:t>
            </a:r>
            <a:r>
              <a:rPr lang="en-US" sz="1800" smtClean="0">
                <a:latin typeface="Trebuchet MS" pitchFamily="34" charset="0"/>
              </a:rPr>
              <a:t>	BAS -  Culinary Science &amp; Food Service Management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/>
              <a:t>Conrad N. Hilton – University of Houston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/>
              <a:t>University of North Texas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smtClean="0">
              <a:latin typeface="Trebuchet MS" pitchFamily="34" charset="0"/>
            </a:endParaRPr>
          </a:p>
        </p:txBody>
      </p:sp>
      <p:pic>
        <p:nvPicPr>
          <p:cNvPr id="3" name="Picture 7" descr="http://www.ccccd.edu/pr_images/culinaryweb/original/hotelman-2008-027-v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152399"/>
            <a:ext cx="2133601" cy="2850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ACF Accredited Program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763000" cy="4525963"/>
          </a:xfrm>
        </p:spPr>
        <p:txBody>
          <a:bodyPr/>
          <a:lstStyle/>
          <a:p>
            <a:r>
              <a:rPr lang="en-US" b="1" smtClean="0">
                <a:solidFill>
                  <a:srgbClr val="000066"/>
                </a:solidFill>
              </a:rPr>
              <a:t>AAS Culinary Arts = CC </a:t>
            </a:r>
            <a:r>
              <a:rPr lang="en-US" sz="2000" b="1" smtClean="0">
                <a:solidFill>
                  <a:srgbClr val="000066"/>
                </a:solidFill>
              </a:rPr>
              <a:t>(certified culinarian)</a:t>
            </a:r>
          </a:p>
          <a:p>
            <a:r>
              <a:rPr lang="en-US" b="1" smtClean="0">
                <a:solidFill>
                  <a:srgbClr val="000066"/>
                </a:solidFill>
              </a:rPr>
              <a:t>AAS Pastry Arts     = CPC </a:t>
            </a:r>
            <a:r>
              <a:rPr lang="en-US" sz="2000" b="1" smtClean="0">
                <a:solidFill>
                  <a:srgbClr val="000066"/>
                </a:solidFill>
              </a:rPr>
              <a:t>(certified pastry culinarian</a:t>
            </a:r>
          </a:p>
          <a:p>
            <a:pPr lvl="1"/>
            <a:r>
              <a:rPr lang="en-US" b="1" smtClean="0">
                <a:solidFill>
                  <a:srgbClr val="000066"/>
                </a:solidFill>
              </a:rPr>
              <a:t>ACF membership</a:t>
            </a:r>
          </a:p>
          <a:p>
            <a:pPr lvl="1"/>
            <a:r>
              <a:rPr lang="en-US" b="1" smtClean="0">
                <a:solidFill>
                  <a:srgbClr val="000066"/>
                </a:solidFill>
              </a:rPr>
              <a:t>Submit transcripts</a:t>
            </a:r>
          </a:p>
          <a:p>
            <a:endParaRPr lang="en-US" b="1" smtClean="0">
              <a:solidFill>
                <a:srgbClr val="000066"/>
              </a:solidFill>
            </a:endParaRPr>
          </a:p>
          <a:p>
            <a:endParaRPr lang="en-US" b="1" smtClean="0">
              <a:solidFill>
                <a:srgbClr val="000066"/>
              </a:solidFill>
            </a:endParaRPr>
          </a:p>
          <a:p>
            <a:endParaRPr lang="en-US" b="1" smtClean="0">
              <a:solidFill>
                <a:srgbClr val="000066"/>
              </a:solidFill>
            </a:endParaRPr>
          </a:p>
        </p:txBody>
      </p:sp>
      <p:pic>
        <p:nvPicPr>
          <p:cNvPr id="39941" name="Picture 5" descr="ACF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886200"/>
            <a:ext cx="4191000" cy="212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371600"/>
            <a:ext cx="5105400" cy="685800"/>
          </a:xfrm>
        </p:spPr>
        <p:txBody>
          <a:bodyPr/>
          <a:lstStyle/>
          <a:p>
            <a:pPr eaLnBrk="1" hangingPunct="1">
              <a:buClr>
                <a:srgbClr val="333399"/>
              </a:buClr>
            </a:pPr>
            <a:r>
              <a:rPr lang="en-US" sz="2800" u="sng" smtClean="0">
                <a:solidFill>
                  <a:srgbClr val="CECEEF"/>
                </a:solidFill>
                <a:latin typeface="Verdana" pitchFamily="34" charset="0"/>
              </a:rPr>
              <a:t>Certificate Programs: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981200"/>
            <a:ext cx="5029200" cy="1295400"/>
          </a:xfrm>
          <a:ln>
            <a:noFill/>
          </a:ln>
        </p:spPr>
        <p:txBody>
          <a:bodyPr/>
          <a:lstStyle/>
          <a:p>
            <a:pPr eaLnBrk="1" hangingPunct="1"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400" b="1" smtClean="0">
                <a:solidFill>
                  <a:srgbClr val="000099"/>
                </a:solidFill>
                <a:latin typeface="Verdana" pitchFamily="34" charset="0"/>
              </a:rPr>
              <a:t>Culinary Arts Certificate</a:t>
            </a:r>
            <a:r>
              <a:rPr lang="en-US" sz="2000" smtClean="0">
                <a:solidFill>
                  <a:srgbClr val="000099"/>
                </a:solidFill>
                <a:latin typeface="Verdana" pitchFamily="34" charset="0"/>
              </a:rPr>
              <a:t> </a:t>
            </a: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</a:pPr>
            <a:r>
              <a:rPr lang="en-US" sz="1800" smtClean="0">
                <a:solidFill>
                  <a:srgbClr val="000099"/>
                </a:solidFill>
                <a:latin typeface="Verdana" pitchFamily="34" charset="0"/>
              </a:rPr>
              <a:t>	</a:t>
            </a:r>
            <a:r>
              <a:rPr lang="en-US" sz="1800" b="1" smtClean="0">
                <a:solidFill>
                  <a:srgbClr val="000099"/>
                </a:solidFill>
                <a:latin typeface="Verdana" pitchFamily="34" charset="0"/>
              </a:rPr>
              <a:t>	</a:t>
            </a:r>
            <a:r>
              <a:rPr lang="en-US" sz="1600" b="1" smtClean="0">
                <a:solidFill>
                  <a:srgbClr val="000099"/>
                </a:solidFill>
                <a:latin typeface="Verdana" pitchFamily="34" charset="0"/>
              </a:rPr>
              <a:t>24 credit hours</a:t>
            </a:r>
          </a:p>
        </p:txBody>
      </p:sp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457200" y="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latin typeface="Alaska Extrabold"/>
              </a:rPr>
              <a:t>IHCE Program</a:t>
            </a:r>
          </a:p>
        </p:txBody>
      </p:sp>
      <p:sp>
        <p:nvSpPr>
          <p:cNvPr id="41988" name="Rectangle 3"/>
          <p:cNvSpPr>
            <a:spLocks noChangeArrowheads="1"/>
          </p:cNvSpPr>
          <p:nvPr/>
        </p:nvSpPr>
        <p:spPr bwMode="auto">
          <a:xfrm>
            <a:off x="381000" y="2667000"/>
            <a:ext cx="502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3F8ACA"/>
              </a:buClr>
              <a:buFont typeface="Wingdings" pitchFamily="2" charset="2"/>
              <a:buChar char="§"/>
            </a:pPr>
            <a:r>
              <a:rPr lang="en-US" b="1">
                <a:solidFill>
                  <a:srgbClr val="000099"/>
                </a:solidFill>
                <a:latin typeface="Verdana" pitchFamily="34" charset="0"/>
              </a:rPr>
              <a:t>Pastry Arts Certificate</a:t>
            </a:r>
          </a:p>
          <a:p>
            <a:pPr marL="342900" indent="-342900">
              <a:spcBef>
                <a:spcPct val="20000"/>
              </a:spcBef>
              <a:buClr>
                <a:srgbClr val="3F8ACA"/>
              </a:buClr>
              <a:buFont typeface="Wingdings" pitchFamily="2" charset="2"/>
              <a:buNone/>
            </a:pPr>
            <a:r>
              <a:rPr lang="en-US" sz="1800">
                <a:solidFill>
                  <a:srgbClr val="000099"/>
                </a:solidFill>
                <a:latin typeface="Verdana" pitchFamily="34" charset="0"/>
              </a:rPr>
              <a:t>		</a:t>
            </a:r>
            <a:r>
              <a:rPr lang="en-US" sz="1600" b="1">
                <a:solidFill>
                  <a:srgbClr val="000099"/>
                </a:solidFill>
                <a:latin typeface="Verdana" pitchFamily="34" charset="0"/>
              </a:rPr>
              <a:t>24 credit hours</a:t>
            </a:r>
          </a:p>
          <a:p>
            <a:pPr marL="342900" indent="-342900">
              <a:spcBef>
                <a:spcPct val="20000"/>
              </a:spcBef>
              <a:buClr>
                <a:srgbClr val="6699FF"/>
              </a:buClr>
              <a:buFont typeface="Times" pitchFamily="18" charset="0"/>
              <a:buNone/>
            </a:pPr>
            <a:endParaRPr lang="en-US" sz="1800">
              <a:solidFill>
                <a:srgbClr val="000099"/>
              </a:solidFill>
              <a:latin typeface="Verdana" pitchFamily="34" charset="0"/>
            </a:endParaRPr>
          </a:p>
        </p:txBody>
      </p:sp>
      <p:sp>
        <p:nvSpPr>
          <p:cNvPr id="41989" name="Rectangle 4"/>
          <p:cNvSpPr>
            <a:spLocks noChangeArrowheads="1"/>
          </p:cNvSpPr>
          <p:nvPr/>
        </p:nvSpPr>
        <p:spPr bwMode="auto">
          <a:xfrm>
            <a:off x="381000" y="2743200"/>
            <a:ext cx="7391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3F8ACA"/>
              </a:buClr>
              <a:buFont typeface="Wingdings" pitchFamily="2" charset="2"/>
              <a:buChar char="§"/>
            </a:pPr>
            <a:endParaRPr lang="en-US" sz="1600">
              <a:solidFill>
                <a:srgbClr val="000099"/>
              </a:solidFill>
              <a:latin typeface="Verdana" pitchFamily="34" charset="0"/>
            </a:endParaRPr>
          </a:p>
        </p:txBody>
      </p:sp>
      <p:sp>
        <p:nvSpPr>
          <p:cNvPr id="41990" name="Rectangle 4"/>
          <p:cNvSpPr>
            <a:spLocks noChangeArrowheads="1"/>
          </p:cNvSpPr>
          <p:nvPr/>
        </p:nvSpPr>
        <p:spPr bwMode="auto">
          <a:xfrm>
            <a:off x="381000" y="3657600"/>
            <a:ext cx="8229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6699FF"/>
              </a:buClr>
              <a:buFont typeface="Arial" charset="0"/>
              <a:buChar char="•"/>
            </a:pPr>
            <a:r>
              <a:rPr lang="en-US" b="1">
                <a:solidFill>
                  <a:srgbClr val="000099"/>
                </a:solidFill>
                <a:latin typeface="Verdana" pitchFamily="34" charset="0"/>
              </a:rPr>
              <a:t>Hotel</a:t>
            </a:r>
            <a:r>
              <a:rPr lang="en-US" sz="2800" b="1">
                <a:solidFill>
                  <a:srgbClr val="000099"/>
                </a:solidFill>
                <a:latin typeface="Verdana" pitchFamily="34" charset="0"/>
              </a:rPr>
              <a:t>/</a:t>
            </a:r>
            <a:r>
              <a:rPr lang="en-US" b="1">
                <a:solidFill>
                  <a:srgbClr val="000099"/>
                </a:solidFill>
                <a:latin typeface="Verdana" pitchFamily="34" charset="0"/>
              </a:rPr>
              <a:t>Restaurant Management Certificate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6699FF"/>
              </a:buClr>
              <a:buFont typeface="Wingdings" pitchFamily="2" charset="2"/>
              <a:buNone/>
            </a:pPr>
            <a:r>
              <a:rPr lang="en-US" sz="2000">
                <a:solidFill>
                  <a:srgbClr val="000099"/>
                </a:solidFill>
                <a:latin typeface="Verdana" pitchFamily="34" charset="0"/>
              </a:rPr>
              <a:t>	       </a:t>
            </a:r>
            <a:r>
              <a:rPr lang="en-US" sz="1600" b="1">
                <a:solidFill>
                  <a:srgbClr val="000099"/>
                </a:solidFill>
                <a:latin typeface="Verdana" pitchFamily="34" charset="0"/>
              </a:rPr>
              <a:t>27 credit hours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6699FF"/>
              </a:buClr>
              <a:buFont typeface="Wingdings" pitchFamily="2" charset="2"/>
              <a:buNone/>
            </a:pPr>
            <a:endParaRPr lang="en-US" sz="1800" b="1">
              <a:solidFill>
                <a:srgbClr val="000099"/>
              </a:solidFill>
              <a:latin typeface="Verdana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6699FF"/>
              </a:buClr>
              <a:buFont typeface="Wingdings" pitchFamily="2" charset="2"/>
              <a:buNone/>
            </a:pPr>
            <a:endParaRPr lang="en-US" sz="1800">
              <a:solidFill>
                <a:srgbClr val="000099"/>
              </a:solidFill>
              <a:latin typeface="Verdana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6699FF"/>
              </a:buClr>
              <a:buFont typeface="Wingdings" pitchFamily="2" charset="2"/>
              <a:buNone/>
            </a:pPr>
            <a:endParaRPr lang="en-US" sz="1800">
              <a:solidFill>
                <a:srgbClr val="000099"/>
              </a:solidFill>
              <a:latin typeface="Verdana" pitchFamily="34" charset="0"/>
            </a:endParaRPr>
          </a:p>
        </p:txBody>
      </p:sp>
      <p:sp>
        <p:nvSpPr>
          <p:cNvPr id="41991" name="Rectangle 4"/>
          <p:cNvSpPr>
            <a:spLocks noChangeArrowheads="1"/>
          </p:cNvSpPr>
          <p:nvPr/>
        </p:nvSpPr>
        <p:spPr bwMode="auto">
          <a:xfrm>
            <a:off x="381000" y="4800600"/>
            <a:ext cx="7848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3F8ACA"/>
              </a:buClr>
              <a:buFont typeface="Wingdings" pitchFamily="2" charset="2"/>
              <a:buNone/>
            </a:pPr>
            <a:endParaRPr lang="en-US" sz="2000">
              <a:solidFill>
                <a:srgbClr val="000099"/>
              </a:solidFill>
              <a:latin typeface="Verdana" pitchFamily="34" charset="0"/>
            </a:endParaRPr>
          </a:p>
        </p:txBody>
      </p:sp>
      <p:sp>
        <p:nvSpPr>
          <p:cNvPr id="41992" name="Rectangle 4"/>
          <p:cNvSpPr>
            <a:spLocks noChangeArrowheads="1"/>
          </p:cNvSpPr>
          <p:nvPr/>
        </p:nvSpPr>
        <p:spPr bwMode="auto">
          <a:xfrm>
            <a:off x="381000" y="4343400"/>
            <a:ext cx="8610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3F8ACA"/>
              </a:buClr>
              <a:buFont typeface="Wingdings" pitchFamily="2" charset="2"/>
              <a:buChar char="§"/>
            </a:pPr>
            <a:r>
              <a:rPr lang="en-US" b="1">
                <a:solidFill>
                  <a:srgbClr val="000099"/>
                </a:solidFill>
                <a:latin typeface="Verdana" pitchFamily="34" charset="0"/>
              </a:rPr>
              <a:t>Meetings and Event Management Certificate</a:t>
            </a:r>
          </a:p>
          <a:p>
            <a:pPr marL="342900" indent="-342900">
              <a:spcBef>
                <a:spcPct val="20000"/>
              </a:spcBef>
              <a:buClr>
                <a:srgbClr val="3F8ACA"/>
              </a:buClr>
              <a:buFont typeface="Wingdings" pitchFamily="2" charset="2"/>
              <a:buNone/>
            </a:pPr>
            <a:r>
              <a:rPr lang="en-US" sz="1800">
                <a:solidFill>
                  <a:srgbClr val="000099"/>
                </a:solidFill>
                <a:latin typeface="Verdana" pitchFamily="34" charset="0"/>
              </a:rPr>
              <a:t>		</a:t>
            </a:r>
            <a:r>
              <a:rPr lang="en-US" sz="1600" b="1">
                <a:solidFill>
                  <a:srgbClr val="000099"/>
                </a:solidFill>
                <a:latin typeface="Verdana" pitchFamily="34" charset="0"/>
              </a:rPr>
              <a:t>24 credit hours</a:t>
            </a:r>
          </a:p>
          <a:p>
            <a:pPr marL="342900" indent="-342900">
              <a:spcBef>
                <a:spcPct val="20000"/>
              </a:spcBef>
              <a:buClr>
                <a:srgbClr val="3F8ACA"/>
              </a:buClr>
              <a:buFont typeface="Wingdings" pitchFamily="2" charset="2"/>
              <a:buNone/>
            </a:pPr>
            <a:endParaRPr lang="en-US" sz="2000" b="1">
              <a:solidFill>
                <a:srgbClr val="000099"/>
              </a:solidFill>
              <a:latin typeface="Verdana" pitchFamily="34" charset="0"/>
            </a:endParaRPr>
          </a:p>
        </p:txBody>
      </p:sp>
      <p:pic>
        <p:nvPicPr>
          <p:cNvPr id="11275" name="Picture 12" descr="http://www.ccccd.edu/pr_images/culinaryweb/original/hotelman-2008-092-v1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5416925" y="1016186"/>
            <a:ext cx="3494066" cy="2339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33400" y="4906963"/>
            <a:ext cx="502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3F8ACA"/>
              </a:buClr>
              <a:buFont typeface="Wingdings" pitchFamily="2" charset="2"/>
              <a:buChar char="§"/>
              <a:defRPr/>
            </a:pPr>
            <a:endParaRPr lang="en-US" sz="1600" kern="0" dirty="0">
              <a:solidFill>
                <a:srgbClr val="000099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295400"/>
            <a:ext cx="3276600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0"/>
            <a:ext cx="8229600" cy="1417638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What does it take to be a chef?</a:t>
            </a:r>
          </a:p>
        </p:txBody>
      </p:sp>
      <p:sp>
        <p:nvSpPr>
          <p:cNvPr id="44035" name="Rectangle 1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581400" y="1679575"/>
            <a:ext cx="5562600" cy="2133600"/>
          </a:xfrm>
          <a:ln>
            <a:noFill/>
          </a:ln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2400" b="1" smtClean="0">
                <a:solidFill>
                  <a:srgbClr val="000099"/>
                </a:solidFill>
                <a:latin typeface="Trebuchet MS" pitchFamily="34" charset="0"/>
              </a:rPr>
              <a:t>Well rounded education in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b="1" smtClean="0">
                <a:solidFill>
                  <a:srgbClr val="FF0000"/>
                </a:solidFill>
                <a:latin typeface="Trebuchet MS" pitchFamily="34" charset="0"/>
              </a:rPr>
              <a:t>techniques</a:t>
            </a:r>
            <a:r>
              <a:rPr lang="en-US" sz="2400" b="1" smtClean="0">
                <a:solidFill>
                  <a:srgbClr val="000099"/>
                </a:solidFill>
                <a:latin typeface="Trebuchet MS" pitchFamily="34" charset="0"/>
              </a:rPr>
              <a:t>,</a:t>
            </a:r>
            <a:r>
              <a:rPr lang="en-US" sz="2400" b="1" smtClean="0">
                <a:latin typeface="Trebuchet MS" pitchFamily="34" charset="0"/>
              </a:rPr>
              <a:t>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b="1" smtClean="0">
                <a:solidFill>
                  <a:srgbClr val="FF0000"/>
                </a:solidFill>
                <a:latin typeface="Trebuchet MS" pitchFamily="34" charset="0"/>
              </a:rPr>
              <a:t>curiosity</a:t>
            </a:r>
            <a:r>
              <a:rPr lang="en-US" sz="2400" b="1" smtClean="0">
                <a:latin typeface="Trebuchet MS" pitchFamily="34" charset="0"/>
              </a:rPr>
              <a:t>  </a:t>
            </a:r>
            <a:r>
              <a:rPr lang="en-US" sz="2400" b="1" smtClean="0">
                <a:solidFill>
                  <a:srgbClr val="000099"/>
                </a:solidFill>
                <a:latin typeface="Trebuchet MS" pitchFamily="34" charset="0"/>
              </a:rPr>
              <a:t>and</a:t>
            </a:r>
            <a:r>
              <a:rPr lang="en-US" sz="2400" b="1" smtClean="0">
                <a:latin typeface="Trebuchet MS" pitchFamily="34" charset="0"/>
              </a:rPr>
              <a:t> </a:t>
            </a:r>
            <a:r>
              <a:rPr lang="en-US" b="1" smtClean="0">
                <a:solidFill>
                  <a:srgbClr val="FF0000"/>
                </a:solidFill>
                <a:latin typeface="Trebuchet MS" pitchFamily="34" charset="0"/>
              </a:rPr>
              <a:t>dedication</a:t>
            </a:r>
            <a:r>
              <a:rPr lang="en-US" sz="2400" b="1" smtClean="0">
                <a:latin typeface="Trebuchet MS" pitchFamily="34" charset="0"/>
              </a:rPr>
              <a:t> </a:t>
            </a:r>
            <a:r>
              <a:rPr lang="en-US" sz="2400" b="1" smtClean="0">
                <a:solidFill>
                  <a:srgbClr val="000099"/>
                </a:solidFill>
                <a:latin typeface="Trebuchet MS" pitchFamily="34" charset="0"/>
              </a:rPr>
              <a:t>to</a:t>
            </a:r>
            <a:r>
              <a:rPr lang="en-US" sz="2400" b="1" smtClean="0">
                <a:latin typeface="Trebuchet MS" pitchFamily="34" charset="0"/>
              </a:rPr>
              <a:t> </a:t>
            </a:r>
            <a:r>
              <a:rPr lang="en-US" sz="2400" b="1" smtClean="0">
                <a:solidFill>
                  <a:srgbClr val="000099"/>
                </a:solidFill>
                <a:latin typeface="Trebuchet MS" pitchFamily="34" charset="0"/>
              </a:rPr>
              <a:t>craft!</a:t>
            </a:r>
          </a:p>
          <a:p>
            <a:pPr eaLnBrk="1" hangingPunct="1">
              <a:buFont typeface="Wingdings" pitchFamily="2" charset="2"/>
              <a:buNone/>
            </a:pPr>
            <a:endParaRPr lang="en-US" sz="2400" smtClean="0"/>
          </a:p>
          <a:p>
            <a:pPr eaLnBrk="1" hangingPunct="1">
              <a:buFont typeface="Wingdings" pitchFamily="2" charset="2"/>
              <a:buNone/>
            </a:pPr>
            <a:endParaRPr lang="en-US" sz="2400" smtClean="0"/>
          </a:p>
          <a:p>
            <a:pPr eaLnBrk="1" hangingPunct="1">
              <a:buFont typeface="Wingdings" pitchFamily="2" charset="2"/>
              <a:buNone/>
            </a:pPr>
            <a:endParaRPr lang="en-US" sz="2400" smtClean="0"/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867400" y="3823335"/>
            <a:ext cx="2717800" cy="2038350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8" descr="C:\Documents and Settings\Administrator\Local Settings\Temporary Internet Files\Content.IE5\UY29SPXH\MP900430595[2]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253616" y="4041231"/>
            <a:ext cx="2737494" cy="182880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What does it require from you?</a:t>
            </a:r>
          </a:p>
        </p:txBody>
      </p:sp>
      <p:pic>
        <p:nvPicPr>
          <p:cNvPr id="14340" name="Picture 7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374468" y="966788"/>
            <a:ext cx="1752741" cy="13954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pic>
        <p:nvPicPr>
          <p:cNvPr id="14341" name="Picture 8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6556375" y="998855"/>
            <a:ext cx="2255520" cy="177555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4343" name="Picture 10" descr="C:\Documents and Settings\Administrator\Local Settings\Temporary Internet Files\Content.IE5\UY29SPXH\MP900399533[2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4650" y="2647950"/>
            <a:ext cx="1989138" cy="1466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4344" name="Picture 11" descr="C:\Documents and Settings\Administrator\Local Settings\Temporary Internet Files\Content.IE5\UY29SPXH\MC910216358[2].png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-1" y="4266003"/>
            <a:ext cx="2363939" cy="205859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6087" name="Text Box 9"/>
          <p:cNvSpPr txBox="1">
            <a:spLocks noChangeArrowheads="1"/>
          </p:cNvSpPr>
          <p:nvPr/>
        </p:nvSpPr>
        <p:spPr bwMode="auto">
          <a:xfrm>
            <a:off x="2379663" y="1676400"/>
            <a:ext cx="4325937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3600" b="1"/>
              <a:t>Commitment</a:t>
            </a:r>
          </a:p>
          <a:p>
            <a:pPr marL="457200" indent="-457200">
              <a:buFontTx/>
              <a:buAutoNum type="arabicPeriod"/>
            </a:pPr>
            <a:r>
              <a:rPr lang="en-US" sz="3600" b="1"/>
              <a:t>Determination &amp; Perseverance</a:t>
            </a:r>
          </a:p>
          <a:p>
            <a:pPr marL="457200" indent="-457200">
              <a:buFontTx/>
              <a:buAutoNum type="arabicPeriod"/>
            </a:pPr>
            <a:r>
              <a:rPr lang="en-US" sz="3600" b="1"/>
              <a:t>Professionalism</a:t>
            </a:r>
          </a:p>
          <a:p>
            <a:pPr marL="457200" indent="-457200">
              <a:buFontTx/>
              <a:buAutoNum type="arabicPeriod"/>
            </a:pPr>
            <a:r>
              <a:rPr lang="en-US" sz="3600" b="1"/>
              <a:t>Willingness to work in a team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066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Required Supplies for Class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52600" y="1981200"/>
            <a:ext cx="5791200" cy="3276600"/>
          </a:xfrm>
          <a:solidFill>
            <a:schemeClr val="accent6">
              <a:lumMod val="20000"/>
              <a:lumOff val="80000"/>
            </a:schemeClr>
          </a:solidFill>
          <a:ln w="76200" cmpd="tri"/>
        </p:spPr>
        <p:txBody>
          <a:bodyPr>
            <a:normAutofit/>
          </a:bodyPr>
          <a:lstStyle/>
          <a:p>
            <a:pPr eaLnBrk="1" hangingPunct="1">
              <a:buClr>
                <a:srgbClr val="3F8ACA"/>
              </a:buClr>
              <a:buFont typeface="Wingdings" pitchFamily="2" charset="2"/>
              <a:buNone/>
              <a:defRPr/>
            </a:pPr>
            <a:r>
              <a:rPr lang="en-US" sz="3400" b="1" smtClean="0">
                <a:solidFill>
                  <a:srgbClr val="000066"/>
                </a:solidFill>
              </a:rPr>
              <a:t>1. Uniform</a:t>
            </a: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  <a:defRPr/>
            </a:pPr>
            <a:endParaRPr lang="en-US" sz="3400" b="1" smtClean="0">
              <a:solidFill>
                <a:srgbClr val="000066"/>
              </a:solidFill>
            </a:endParaRP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  <a:defRPr/>
            </a:pPr>
            <a:r>
              <a:rPr lang="en-US" sz="3400" b="1" smtClean="0">
                <a:solidFill>
                  <a:srgbClr val="000066"/>
                </a:solidFill>
              </a:rPr>
              <a:t>2. Tool Kits and supplies</a:t>
            </a: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  <a:defRPr/>
            </a:pPr>
            <a:endParaRPr lang="en-US" sz="3400" b="1" smtClean="0">
              <a:solidFill>
                <a:srgbClr val="000066"/>
              </a:solidFill>
            </a:endParaRP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  <a:defRPr/>
            </a:pPr>
            <a:r>
              <a:rPr lang="en-US" sz="3400" b="1" smtClean="0">
                <a:solidFill>
                  <a:srgbClr val="000066"/>
                </a:solidFill>
              </a:rPr>
              <a:t>3. Books</a:t>
            </a:r>
            <a:endParaRPr lang="en-US" sz="2000" b="1" smtClean="0">
              <a:solidFill>
                <a:srgbClr val="000066"/>
              </a:solidFill>
            </a:endParaRPr>
          </a:p>
          <a:p>
            <a:pPr eaLnBrk="1" hangingPunct="1">
              <a:defRPr/>
            </a:pPr>
            <a:endParaRPr lang="en-US" sz="2000" b="1" smtClean="0">
              <a:solidFill>
                <a:srgbClr val="000066"/>
              </a:solidFill>
            </a:endParaRPr>
          </a:p>
        </p:txBody>
      </p:sp>
      <p:sp>
        <p:nvSpPr>
          <p:cNvPr id="48131" name="Text Box 6"/>
          <p:cNvSpPr txBox="1">
            <a:spLocks noChangeArrowheads="1"/>
          </p:cNvSpPr>
          <p:nvPr/>
        </p:nvSpPr>
        <p:spPr bwMode="auto">
          <a:xfrm>
            <a:off x="152400" y="1143000"/>
            <a:ext cx="899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u="sng">
                <a:solidFill>
                  <a:srgbClr val="FFFF66"/>
                </a:solidFill>
              </a:rPr>
              <a:t>For Culinary, Pastry, &amp; Hotel/Restaurant Students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990600"/>
          </a:xfrm>
        </p:spPr>
        <p:txBody>
          <a:bodyPr/>
          <a:lstStyle/>
          <a:p>
            <a:pPr algn="l" eaLnBrk="1" hangingPunct="1"/>
            <a:r>
              <a:rPr lang="en-US" smtClean="0">
                <a:solidFill>
                  <a:schemeClr val="tx1"/>
                </a:solidFill>
              </a:rPr>
              <a:t>1. Full Uniform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81200"/>
            <a:ext cx="6248400" cy="4343400"/>
          </a:xfrm>
          <a:ln>
            <a:noFill/>
          </a:ln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300" b="1" smtClean="0">
                <a:solidFill>
                  <a:srgbClr val="000099"/>
                </a:solidFill>
              </a:rPr>
              <a:t>Chef’s beanie hat</a:t>
            </a:r>
            <a:r>
              <a:rPr lang="en-US" sz="2300" smtClean="0">
                <a:solidFill>
                  <a:srgbClr val="000099"/>
                </a:solidFill>
              </a:rPr>
              <a:t> -  $7.30 </a:t>
            </a:r>
          </a:p>
          <a:p>
            <a:pPr eaLnBrk="1" hangingPunct="1">
              <a:lnSpc>
                <a:spcPct val="90000"/>
              </a:lnSpc>
              <a:buClr>
                <a:srgbClr val="3F8ACA"/>
              </a:buClr>
              <a:buFont typeface="Wingdings" pitchFamily="2" charset="2"/>
              <a:buNone/>
            </a:pPr>
            <a:endParaRPr lang="en-US" sz="2300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300" b="1" smtClean="0">
                <a:solidFill>
                  <a:srgbClr val="000099"/>
                </a:solidFill>
              </a:rPr>
              <a:t>Neckerchief</a:t>
            </a:r>
            <a:r>
              <a:rPr lang="en-US" sz="2300" smtClean="0">
                <a:solidFill>
                  <a:srgbClr val="000099"/>
                </a:solidFill>
              </a:rPr>
              <a:t> - $2.90</a:t>
            </a:r>
          </a:p>
          <a:p>
            <a:pPr marL="457200" lvl="1" indent="0" eaLnBrk="1" hangingPunct="1">
              <a:lnSpc>
                <a:spcPct val="80000"/>
              </a:lnSpc>
              <a:buClr>
                <a:schemeClr val="accent2"/>
              </a:buClr>
            </a:pPr>
            <a:r>
              <a:rPr lang="en-US" sz="2300" smtClean="0">
                <a:solidFill>
                  <a:srgbClr val="000099"/>
                </a:solidFill>
              </a:rPr>
              <a:t> </a:t>
            </a:r>
            <a:r>
              <a:rPr lang="en-US" sz="2300" b="1" smtClean="0">
                <a:solidFill>
                  <a:srgbClr val="000099"/>
                </a:solidFill>
              </a:rPr>
              <a:t>blue </a:t>
            </a:r>
            <a:r>
              <a:rPr lang="en-US" sz="2300" smtClean="0">
                <a:solidFill>
                  <a:srgbClr val="000099"/>
                </a:solidFill>
              </a:rPr>
              <a:t>for culinary </a:t>
            </a:r>
          </a:p>
          <a:p>
            <a:pPr marL="457200" lvl="1" indent="0" eaLnBrk="1" hangingPunct="1">
              <a:lnSpc>
                <a:spcPct val="80000"/>
              </a:lnSpc>
              <a:buClr>
                <a:schemeClr val="accent2"/>
              </a:buClr>
            </a:pPr>
            <a:r>
              <a:rPr lang="en-US" sz="2300" smtClean="0">
                <a:solidFill>
                  <a:srgbClr val="000099"/>
                </a:solidFill>
              </a:rPr>
              <a:t> </a:t>
            </a:r>
            <a:r>
              <a:rPr lang="en-US" sz="2300" b="1" smtClean="0">
                <a:solidFill>
                  <a:srgbClr val="000099"/>
                </a:solidFill>
              </a:rPr>
              <a:t>black</a:t>
            </a:r>
            <a:r>
              <a:rPr lang="en-US" sz="2300" smtClean="0">
                <a:solidFill>
                  <a:srgbClr val="000099"/>
                </a:solidFill>
              </a:rPr>
              <a:t> for pastry</a:t>
            </a:r>
          </a:p>
          <a:p>
            <a:pPr marL="457200" lvl="1" indent="0" eaLnBrk="1" hangingPunct="1">
              <a:lnSpc>
                <a:spcPct val="80000"/>
              </a:lnSpc>
              <a:buClr>
                <a:schemeClr val="accent2"/>
              </a:buClr>
            </a:pPr>
            <a:r>
              <a:rPr lang="en-US" sz="2300" smtClean="0">
                <a:solidFill>
                  <a:srgbClr val="000099"/>
                </a:solidFill>
              </a:rPr>
              <a:t> </a:t>
            </a:r>
            <a:r>
              <a:rPr lang="en-US" sz="2300" b="1" smtClean="0">
                <a:solidFill>
                  <a:srgbClr val="000099"/>
                </a:solidFill>
              </a:rPr>
              <a:t>white</a:t>
            </a:r>
            <a:r>
              <a:rPr lang="en-US" sz="2300" smtClean="0">
                <a:solidFill>
                  <a:srgbClr val="000099"/>
                </a:solidFill>
              </a:rPr>
              <a:t> w/blue stripe for </a:t>
            </a:r>
          </a:p>
          <a:p>
            <a:pPr marL="457200" lvl="1" indent="0" eaLnBrk="1" hangingPunct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sz="2300" smtClean="0">
                <a:solidFill>
                  <a:srgbClr val="000099"/>
                </a:solidFill>
              </a:rPr>
              <a:t>   hotel/restaurant - $5.10</a:t>
            </a:r>
          </a:p>
          <a:p>
            <a:pPr marL="457200" lvl="1" indent="0" eaLnBrk="1" hangingPunct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en-US" sz="2300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300" b="1" smtClean="0">
                <a:solidFill>
                  <a:srgbClr val="000099"/>
                </a:solidFill>
              </a:rPr>
              <a:t>White double-breasted chef’s jacket</a:t>
            </a:r>
            <a:r>
              <a:rPr lang="en-US" sz="2300" smtClean="0">
                <a:solidFill>
                  <a:srgbClr val="000099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Clr>
                <a:srgbClr val="3F8ACA"/>
              </a:buClr>
              <a:buFont typeface="Wingdings" pitchFamily="2" charset="2"/>
              <a:buNone/>
            </a:pPr>
            <a:r>
              <a:rPr lang="en-US" sz="2300" smtClean="0">
                <a:solidFill>
                  <a:srgbClr val="000099"/>
                </a:solidFill>
              </a:rPr>
              <a:t>	$27.75 - $29.75 </a:t>
            </a:r>
            <a:r>
              <a:rPr lang="en-US" sz="1800" smtClean="0">
                <a:solidFill>
                  <a:srgbClr val="000099"/>
                </a:solidFill>
              </a:rPr>
              <a:t>(depends on size) ~</a:t>
            </a:r>
            <a:r>
              <a:rPr lang="en-US" sz="1800" b="1" i="1" smtClean="0">
                <a:solidFill>
                  <a:srgbClr val="000099"/>
                </a:solidFill>
              </a:rPr>
              <a:t>with Collin logo</a:t>
            </a:r>
            <a:endParaRPr lang="en-US" sz="1800" b="1" i="1" smtClean="0"/>
          </a:p>
        </p:txBody>
      </p:sp>
      <p:pic>
        <p:nvPicPr>
          <p:cNvPr id="15364" name="Picture 18" descr="margaret in full uniform bi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lum bright="12000"/>
          </a:blip>
          <a:srcRect l="28206" t="1588" b="6349"/>
          <a:stretch>
            <a:fillRect/>
          </a:stretch>
        </p:blipFill>
        <p:spPr>
          <a:xfrm>
            <a:off x="6255341" y="1682057"/>
            <a:ext cx="2262369" cy="4339050"/>
          </a:xfrm>
          <a:ln>
            <a:noFill/>
          </a:ln>
          <a:effectLst>
            <a:softEdge rad="112500"/>
          </a:effectLst>
        </p:spPr>
      </p:pic>
      <p:sp>
        <p:nvSpPr>
          <p:cNvPr id="50180" name="Rectangle 6"/>
          <p:cNvSpPr>
            <a:spLocks noChangeArrowheads="1"/>
          </p:cNvSpPr>
          <p:nvPr/>
        </p:nvSpPr>
        <p:spPr bwMode="auto">
          <a:xfrm>
            <a:off x="381000" y="304800"/>
            <a:ext cx="80772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n-US" sz="3600"/>
          </a:p>
          <a:p>
            <a:pPr algn="ctr" eaLnBrk="0" hangingPunct="0"/>
            <a:r>
              <a:rPr lang="en-US" sz="2000" b="1" i="1"/>
              <a:t>"A Chef's professional pride can be extended to personal appearance and behavior in and around the kitchen"</a:t>
            </a:r>
            <a:r>
              <a:rPr lang="en-US" sz="3600" i="1"/>
              <a:t> </a:t>
            </a:r>
          </a:p>
        </p:txBody>
      </p:sp>
      <p:sp>
        <p:nvSpPr>
          <p:cNvPr id="50181" name="Text Box 6"/>
          <p:cNvSpPr txBox="1">
            <a:spLocks noChangeArrowheads="1"/>
          </p:cNvSpPr>
          <p:nvPr/>
        </p:nvSpPr>
        <p:spPr bwMode="auto">
          <a:xfrm>
            <a:off x="457200" y="6248400"/>
            <a:ext cx="5022850" cy="3667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en-US" sz="1800"/>
              <a:t>…all prices are subject to change without notice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066800"/>
          </a:xfrm>
        </p:spPr>
        <p:txBody>
          <a:bodyPr/>
          <a:lstStyle/>
          <a:p>
            <a:pPr algn="l" eaLnBrk="1" hangingPunct="1"/>
            <a:r>
              <a:rPr lang="en-US" smtClean="0">
                <a:solidFill>
                  <a:schemeClr val="tx1"/>
                </a:solidFill>
              </a:rPr>
              <a:t>1. Full Uniform continued…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371600"/>
            <a:ext cx="4267200" cy="2743200"/>
          </a:xfrm>
          <a:ln>
            <a:noFill/>
          </a:ln>
        </p:spPr>
        <p:txBody>
          <a:bodyPr/>
          <a:lstStyle/>
          <a:p>
            <a:pPr eaLnBrk="1" hangingPunct="1"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400" b="1" smtClean="0">
                <a:solidFill>
                  <a:srgbClr val="000099"/>
                </a:solidFill>
              </a:rPr>
              <a:t>Black chef pants</a:t>
            </a:r>
            <a:r>
              <a:rPr lang="en-US" sz="2400" smtClean="0">
                <a:solidFill>
                  <a:srgbClr val="000099"/>
                </a:solidFill>
              </a:rPr>
              <a:t> $22.60 - $26.60 </a:t>
            </a:r>
            <a:r>
              <a:rPr lang="en-US" sz="1800" smtClean="0">
                <a:solidFill>
                  <a:srgbClr val="000099"/>
                </a:solidFill>
              </a:rPr>
              <a:t>(depends on size)</a:t>
            </a:r>
            <a:endParaRPr lang="en-US" sz="2400" smtClean="0">
              <a:solidFill>
                <a:srgbClr val="000099"/>
              </a:solidFill>
            </a:endParaRPr>
          </a:p>
          <a:p>
            <a:pPr eaLnBrk="1" hangingPunct="1"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400" b="1" smtClean="0">
                <a:solidFill>
                  <a:srgbClr val="000099"/>
                </a:solidFill>
              </a:rPr>
              <a:t>White Utility apron</a:t>
            </a:r>
            <a:r>
              <a:rPr lang="en-US" sz="2400" smtClean="0">
                <a:solidFill>
                  <a:srgbClr val="000099"/>
                </a:solidFill>
              </a:rPr>
              <a:t> $4.60</a:t>
            </a:r>
          </a:p>
          <a:p>
            <a:pPr eaLnBrk="1" hangingPunct="1"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400" b="1" smtClean="0">
                <a:solidFill>
                  <a:srgbClr val="000099"/>
                </a:solidFill>
              </a:rPr>
              <a:t>Side towels</a:t>
            </a:r>
            <a:r>
              <a:rPr lang="en-US" sz="2400" smtClean="0">
                <a:solidFill>
                  <a:srgbClr val="000099"/>
                </a:solidFill>
              </a:rPr>
              <a:t> - $.90</a:t>
            </a:r>
          </a:p>
          <a:p>
            <a:pPr eaLnBrk="1" hangingPunct="1">
              <a:buClr>
                <a:srgbClr val="3F8ACA"/>
              </a:buClr>
              <a:buFont typeface="Wingdings" pitchFamily="2" charset="2"/>
              <a:buChar char="§"/>
            </a:pPr>
            <a:endParaRPr lang="en-US" sz="2400" smtClean="0">
              <a:solidFill>
                <a:srgbClr val="000099"/>
              </a:solidFill>
            </a:endParaRP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</a:pPr>
            <a:endParaRPr lang="en-US" sz="2400" smtClean="0">
              <a:solidFill>
                <a:srgbClr val="000099"/>
              </a:solidFill>
            </a:endParaRPr>
          </a:p>
        </p:txBody>
      </p:sp>
      <p:sp>
        <p:nvSpPr>
          <p:cNvPr id="52227" name="Rectangle 1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295400"/>
            <a:ext cx="4184650" cy="3276600"/>
          </a:xfrm>
          <a:ln>
            <a:noFill/>
          </a:ln>
        </p:spPr>
        <p:txBody>
          <a:bodyPr/>
          <a:lstStyle/>
          <a:p>
            <a:pPr marL="635000" indent="-635000" eaLnBrk="1" hangingPunct="1"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400" b="1" smtClean="0">
                <a:solidFill>
                  <a:srgbClr val="000099"/>
                </a:solidFill>
              </a:rPr>
              <a:t>Black leather non-slip shoes</a:t>
            </a:r>
            <a:r>
              <a:rPr lang="en-US" sz="2400" smtClean="0">
                <a:solidFill>
                  <a:srgbClr val="000099"/>
                </a:solidFill>
              </a:rPr>
              <a:t> –</a:t>
            </a:r>
            <a:r>
              <a:rPr lang="en-US" sz="2000" smtClean="0">
                <a:solidFill>
                  <a:srgbClr val="000099"/>
                </a:solidFill>
              </a:rPr>
              <a:t>must have a back; kitchen only</a:t>
            </a:r>
          </a:p>
          <a:p>
            <a:pPr marL="635000" indent="-635000" eaLnBrk="1" hangingPunct="1"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400" b="1" smtClean="0">
                <a:solidFill>
                  <a:srgbClr val="000099"/>
                </a:solidFill>
              </a:rPr>
              <a:t>White tee shirt only</a:t>
            </a:r>
          </a:p>
          <a:p>
            <a:pPr marL="635000" indent="-635000" eaLnBrk="1" hangingPunct="1"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400" b="1" smtClean="0">
                <a:solidFill>
                  <a:srgbClr val="000099"/>
                </a:solidFill>
              </a:rPr>
              <a:t>White/Black cotton socks – tube sock</a:t>
            </a:r>
          </a:p>
          <a:p>
            <a:pPr marL="635000" indent="-635000" eaLnBrk="1" hangingPunct="1">
              <a:buClr>
                <a:srgbClr val="3F8ACA"/>
              </a:buClr>
              <a:buFont typeface="Wingdings" pitchFamily="2" charset="2"/>
              <a:buChar char="§"/>
            </a:pPr>
            <a:endParaRPr lang="en-US" sz="2800" smtClean="0">
              <a:solidFill>
                <a:srgbClr val="000099"/>
              </a:solidFill>
            </a:endParaRPr>
          </a:p>
        </p:txBody>
      </p:sp>
      <p:sp>
        <p:nvSpPr>
          <p:cNvPr id="52228" name="Text Box 6"/>
          <p:cNvSpPr txBox="1">
            <a:spLocks noChangeArrowheads="1"/>
          </p:cNvSpPr>
          <p:nvPr/>
        </p:nvSpPr>
        <p:spPr bwMode="auto">
          <a:xfrm>
            <a:off x="5410200" y="48768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609600" y="4800600"/>
            <a:ext cx="8077200" cy="95408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buSzPct val="100000"/>
              <a:buFont typeface="Wingdings" pitchFamily="2" charset="2"/>
              <a:buNone/>
              <a:defRPr/>
            </a:pPr>
            <a:r>
              <a:rPr kumimoji="1" lang="en-US" sz="2800" i="1" dirty="0">
                <a:latin typeface="Helvetica" pitchFamily="-16" charset="0"/>
                <a:ea typeface="Osaka" pitchFamily="-16" charset="-128"/>
                <a:cs typeface="+mn-cs"/>
              </a:rPr>
              <a:t>“It takes years to become a chef. It only takes minutes to look like one!”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229600" cy="1066800"/>
          </a:xfrm>
        </p:spPr>
        <p:txBody>
          <a:bodyPr/>
          <a:lstStyle/>
          <a:p>
            <a:pPr algn="l" eaLnBrk="1" hangingPunct="1"/>
            <a:r>
              <a:rPr lang="en-US" smtClean="0">
                <a:solidFill>
                  <a:schemeClr val="tx1"/>
                </a:solidFill>
              </a:rPr>
              <a:t>2. Tool Kits and Supplies for both culinary </a:t>
            </a:r>
            <a:r>
              <a:rPr lang="en-US" u="sng" smtClean="0">
                <a:solidFill>
                  <a:schemeClr val="tx1"/>
                </a:solidFill>
              </a:rPr>
              <a:t>and</a:t>
            </a:r>
            <a:r>
              <a:rPr lang="en-US" smtClean="0">
                <a:solidFill>
                  <a:schemeClr val="tx1"/>
                </a:solidFill>
              </a:rPr>
              <a:t> pastry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371600"/>
            <a:ext cx="5638800" cy="4648200"/>
          </a:xfrm>
          <a:ln>
            <a:noFill/>
          </a:ln>
        </p:spPr>
        <p:txBody>
          <a:bodyPr/>
          <a:lstStyle/>
          <a:p>
            <a:pPr eaLnBrk="1" hangingPunct="1">
              <a:buClr>
                <a:srgbClr val="3F8ACA"/>
              </a:buClr>
              <a:buFont typeface="Wingdings" pitchFamily="2" charset="2"/>
              <a:buNone/>
            </a:pPr>
            <a:r>
              <a:rPr lang="en-US" sz="2400" b="1" smtClean="0">
                <a:solidFill>
                  <a:srgbClr val="000099"/>
                </a:solidFill>
              </a:rPr>
              <a:t>Knife Kit</a:t>
            </a:r>
          </a:p>
          <a:p>
            <a:pPr lvl="1" eaLnBrk="1" hangingPunct="1"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000" smtClean="0">
                <a:solidFill>
                  <a:srgbClr val="000099"/>
                </a:solidFill>
              </a:rPr>
              <a:t>8” Chef’s Knife</a:t>
            </a:r>
          </a:p>
          <a:p>
            <a:pPr lvl="1" eaLnBrk="1" hangingPunct="1"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000" smtClean="0">
                <a:solidFill>
                  <a:srgbClr val="000099"/>
                </a:solidFill>
              </a:rPr>
              <a:t>3.5” Paring Knife</a:t>
            </a:r>
          </a:p>
          <a:p>
            <a:pPr lvl="1" eaLnBrk="1" hangingPunct="1"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000" smtClean="0">
                <a:solidFill>
                  <a:srgbClr val="000099"/>
                </a:solidFill>
              </a:rPr>
              <a:t>9” Serrated</a:t>
            </a:r>
            <a:r>
              <a:rPr lang="en-US" sz="2400" smtClean="0">
                <a:solidFill>
                  <a:srgbClr val="000099"/>
                </a:solidFill>
              </a:rPr>
              <a:t> </a:t>
            </a:r>
            <a:r>
              <a:rPr lang="en-US" sz="2000" smtClean="0">
                <a:solidFill>
                  <a:srgbClr val="000099"/>
                </a:solidFill>
              </a:rPr>
              <a:t>Knife</a:t>
            </a:r>
          </a:p>
          <a:p>
            <a:pPr lvl="1" eaLnBrk="1" hangingPunct="1"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000" smtClean="0">
                <a:solidFill>
                  <a:srgbClr val="000099"/>
                </a:solidFill>
              </a:rPr>
              <a:t>5” Boning Knife</a:t>
            </a:r>
          </a:p>
          <a:p>
            <a:pPr lvl="1" eaLnBrk="1" hangingPunct="1"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000" smtClean="0">
                <a:solidFill>
                  <a:srgbClr val="000099"/>
                </a:solidFill>
              </a:rPr>
              <a:t>10” Steel Blade</a:t>
            </a:r>
          </a:p>
          <a:p>
            <a:pPr lvl="1" eaLnBrk="1" hangingPunct="1"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000" smtClean="0">
                <a:solidFill>
                  <a:srgbClr val="000099"/>
                </a:solidFill>
              </a:rPr>
              <a:t>8 Pocket roll bag turning</a:t>
            </a:r>
            <a:endParaRPr lang="en-US" sz="2000" u="sng" smtClean="0">
              <a:solidFill>
                <a:srgbClr val="000099"/>
              </a:solidFill>
            </a:endParaRP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</a:pPr>
            <a:r>
              <a:rPr lang="en-US" sz="2400" b="1" smtClean="0">
                <a:solidFill>
                  <a:srgbClr val="000099"/>
                </a:solidFill>
              </a:rPr>
              <a:t>			</a:t>
            </a: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</a:pPr>
            <a:r>
              <a:rPr lang="en-US" sz="2400" b="1" smtClean="0">
                <a:solidFill>
                  <a:srgbClr val="000099"/>
                </a:solidFill>
              </a:rPr>
              <a:t>Grand Total  = $142.35</a:t>
            </a: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</a:pPr>
            <a:r>
              <a:rPr lang="en-US" sz="2400" b="1" smtClean="0">
                <a:solidFill>
                  <a:srgbClr val="000099"/>
                </a:solidFill>
              </a:rPr>
              <a:t> </a:t>
            </a:r>
            <a:r>
              <a:rPr lang="en-US" sz="2400" smtClean="0">
                <a:solidFill>
                  <a:srgbClr val="000099"/>
                </a:solidFill>
              </a:rPr>
              <a:t>1 Fish Spatula- </a:t>
            </a:r>
            <a:r>
              <a:rPr lang="en-US" sz="2000" smtClean="0">
                <a:solidFill>
                  <a:srgbClr val="000099"/>
                </a:solidFill>
              </a:rPr>
              <a:t>($10.75) optional </a:t>
            </a:r>
            <a:endParaRPr lang="en-US" sz="2400" b="1" smtClean="0">
              <a:solidFill>
                <a:srgbClr val="000099"/>
              </a:solidFill>
            </a:endParaRPr>
          </a:p>
        </p:txBody>
      </p:sp>
      <p:sp>
        <p:nvSpPr>
          <p:cNvPr id="54275" name="Text Box 7"/>
          <p:cNvSpPr txBox="1">
            <a:spLocks noChangeArrowheads="1"/>
          </p:cNvSpPr>
          <p:nvPr/>
        </p:nvSpPr>
        <p:spPr bwMode="auto">
          <a:xfrm>
            <a:off x="569913" y="5562600"/>
            <a:ext cx="5678487" cy="406400"/>
          </a:xfrm>
          <a:prstGeom prst="rect">
            <a:avLst/>
          </a:prstGeom>
          <a:solidFill>
            <a:srgbClr val="99FF6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FF0000"/>
                </a:solidFill>
              </a:rPr>
              <a:t>Note: Not required for Hotel/Restaurant Students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Program History</a:t>
            </a:r>
          </a:p>
        </p:txBody>
      </p:sp>
      <p:pic>
        <p:nvPicPr>
          <p:cNvPr id="5123" name="Picture 19" descr="group in kitche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6829" y="838200"/>
            <a:ext cx="2438400" cy="167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9459" name="Rectangle 16"/>
          <p:cNvGrpSpPr>
            <a:grpSpLocks noGrp="1"/>
          </p:cNvGrpSpPr>
          <p:nvPr/>
        </p:nvGrpSpPr>
        <p:grpSpPr bwMode="auto">
          <a:xfrm>
            <a:off x="5016500" y="1163638"/>
            <a:ext cx="3987800" cy="4206875"/>
            <a:chOff x="3160" y="733"/>
            <a:chExt cx="2512" cy="2650"/>
          </a:xfrm>
        </p:grpSpPr>
        <p:pic>
          <p:nvPicPr>
            <p:cNvPr id="19462" name="Rectangle 16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60" y="733"/>
              <a:ext cx="2512" cy="2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3" name="Text Box 4"/>
            <p:cNvSpPr txBox="1">
              <a:spLocks noChangeArrowheads="1"/>
            </p:cNvSpPr>
            <p:nvPr/>
          </p:nvSpPr>
          <p:spPr bwMode="auto">
            <a:xfrm>
              <a:off x="3168" y="739"/>
              <a:ext cx="2496" cy="2636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rgbClr val="6699FF"/>
                </a:buClr>
                <a:buFont typeface="Wingdings" pitchFamily="2" charset="2"/>
                <a:buChar char="v"/>
              </a:pPr>
              <a:r>
                <a:rPr lang="en-US" sz="2800" b="1">
                  <a:latin typeface="Century Gothic" pitchFamily="34" charset="0"/>
                </a:rPr>
                <a:t>Lodging Management- </a:t>
              </a:r>
              <a:r>
                <a:rPr lang="en-US" b="1">
                  <a:solidFill>
                    <a:srgbClr val="FFFF66"/>
                  </a:solidFill>
                  <a:latin typeface="Century Gothic" pitchFamily="34" charset="0"/>
                </a:rPr>
                <a:t>1997</a:t>
              </a:r>
              <a:endParaRPr lang="en-US" sz="2800" b="1">
                <a:solidFill>
                  <a:srgbClr val="FFFF66"/>
                </a:solidFill>
                <a:latin typeface="Century Gothic" pitchFamily="34" charset="0"/>
              </a:endParaRPr>
            </a:p>
            <a:p>
              <a:pPr marL="342900" indent="-342900" eaLnBrk="0" hangingPunct="0">
                <a:spcBef>
                  <a:spcPct val="20000"/>
                </a:spcBef>
                <a:buClr>
                  <a:srgbClr val="6699FF"/>
                </a:buClr>
                <a:buFont typeface="Wingdings" pitchFamily="2" charset="2"/>
                <a:buChar char="v"/>
              </a:pPr>
              <a:r>
                <a:rPr lang="en-US" sz="2800" b="1">
                  <a:latin typeface="Century Gothic" pitchFamily="34" charset="0"/>
                </a:rPr>
                <a:t>Culinary Arts AAS- </a:t>
              </a:r>
              <a:r>
                <a:rPr lang="en-US" b="1">
                  <a:solidFill>
                    <a:srgbClr val="FFFF66"/>
                  </a:solidFill>
                  <a:latin typeface="Century Gothic" pitchFamily="34" charset="0"/>
                </a:rPr>
                <a:t>1999</a:t>
              </a:r>
              <a:endParaRPr lang="en-US" sz="2800" b="1">
                <a:solidFill>
                  <a:srgbClr val="FFFF66"/>
                </a:solidFill>
                <a:latin typeface="Century Gothic" pitchFamily="34" charset="0"/>
              </a:endParaRPr>
            </a:p>
            <a:p>
              <a:pPr marL="342900" indent="-342900" eaLnBrk="0" hangingPunct="0">
                <a:spcBef>
                  <a:spcPct val="20000"/>
                </a:spcBef>
                <a:buClr>
                  <a:srgbClr val="6699FF"/>
                </a:buClr>
                <a:buFont typeface="Wingdings" pitchFamily="2" charset="2"/>
                <a:buChar char="v"/>
              </a:pPr>
              <a:r>
                <a:rPr lang="en-US" sz="2800" b="1">
                  <a:latin typeface="Century Gothic" pitchFamily="34" charset="0"/>
                </a:rPr>
                <a:t>Pastry Arts AAS- </a:t>
              </a:r>
              <a:r>
                <a:rPr lang="en-US" b="1">
                  <a:solidFill>
                    <a:srgbClr val="FFFF66"/>
                  </a:solidFill>
                  <a:latin typeface="Century Gothic" pitchFamily="34" charset="0"/>
                </a:rPr>
                <a:t>2009</a:t>
              </a:r>
            </a:p>
            <a:p>
              <a:pPr marL="342900" indent="-342900" eaLnBrk="0" hangingPunct="0">
                <a:spcBef>
                  <a:spcPct val="20000"/>
                </a:spcBef>
                <a:buClr>
                  <a:srgbClr val="6699FF"/>
                </a:buClr>
                <a:buFont typeface="Wingdings" pitchFamily="2" charset="2"/>
                <a:buChar char="v"/>
              </a:pPr>
              <a:r>
                <a:rPr lang="en-US" sz="2800" b="1">
                  <a:latin typeface="Century Gothic" pitchFamily="34" charset="0"/>
                </a:rPr>
                <a:t>Meetings &amp; Event Management AAS </a:t>
              </a:r>
              <a:r>
                <a:rPr lang="en-US" b="1">
                  <a:latin typeface="Century Gothic" pitchFamily="34" charset="0"/>
                </a:rPr>
                <a:t>- </a:t>
              </a:r>
              <a:r>
                <a:rPr lang="en-US" b="1">
                  <a:solidFill>
                    <a:srgbClr val="FFFF66"/>
                  </a:solidFill>
                  <a:latin typeface="Century Gothic" pitchFamily="34" charset="0"/>
                </a:rPr>
                <a:t>2012</a:t>
              </a:r>
              <a:endParaRPr lang="en-US" sz="2800" b="1">
                <a:solidFill>
                  <a:srgbClr val="FFFF66"/>
                </a:solidFill>
                <a:latin typeface="Century Gothic" pitchFamily="34" charset="0"/>
              </a:endParaRPr>
            </a:p>
          </p:txBody>
        </p:sp>
      </p:grpSp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90650" y="2354103"/>
            <a:ext cx="2438401" cy="18240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461" name="Picture 16" descr="pipi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191000"/>
            <a:ext cx="2584450" cy="1758950"/>
          </a:xfrm>
          <a:prstGeom prst="rect">
            <a:avLst/>
          </a:prstGeom>
          <a:ln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For both Culinary </a:t>
            </a:r>
            <a:r>
              <a:rPr lang="en-US" u="sng" smtClean="0">
                <a:solidFill>
                  <a:schemeClr val="tx1"/>
                </a:solidFill>
              </a:rPr>
              <a:t>and</a:t>
            </a:r>
            <a:r>
              <a:rPr lang="en-US" smtClean="0">
                <a:solidFill>
                  <a:schemeClr val="tx1"/>
                </a:solidFill>
              </a:rPr>
              <a:t> Pastry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6934200" cy="4038600"/>
          </a:xfrm>
          <a:ln>
            <a:noFill/>
          </a:ln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800" smtClean="0">
                <a:solidFill>
                  <a:srgbClr val="000099"/>
                </a:solidFill>
                <a:latin typeface="Trebuchet MS" pitchFamily="34" charset="0"/>
              </a:rPr>
              <a:t>1 each Digital Thermometer- </a:t>
            </a:r>
            <a:r>
              <a:rPr lang="en-US" sz="2400" smtClean="0">
                <a:solidFill>
                  <a:srgbClr val="000099"/>
                </a:solidFill>
                <a:latin typeface="Trebuchet MS" pitchFamily="34" charset="0"/>
              </a:rPr>
              <a:t>$17.50</a:t>
            </a:r>
          </a:p>
          <a:p>
            <a:pPr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800" smtClean="0">
                <a:solidFill>
                  <a:srgbClr val="000099"/>
                </a:solidFill>
                <a:latin typeface="Trebuchet MS" pitchFamily="34" charset="0"/>
              </a:rPr>
              <a:t>6 each White Side Towels</a:t>
            </a:r>
          </a:p>
          <a:p>
            <a:pPr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800" smtClean="0">
                <a:solidFill>
                  <a:srgbClr val="000099"/>
                </a:solidFill>
                <a:latin typeface="Trebuchet MS" pitchFamily="34" charset="0"/>
              </a:rPr>
              <a:t>1 set Measuring Spoons -</a:t>
            </a:r>
            <a:r>
              <a:rPr lang="en-US" sz="2400" smtClean="0">
                <a:solidFill>
                  <a:srgbClr val="000099"/>
                </a:solidFill>
                <a:latin typeface="Trebuchet MS" pitchFamily="34" charset="0"/>
              </a:rPr>
              <a:t>$8.20</a:t>
            </a:r>
          </a:p>
          <a:p>
            <a:pPr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800" smtClean="0">
                <a:solidFill>
                  <a:srgbClr val="000099"/>
                </a:solidFill>
                <a:latin typeface="Trebuchet MS" pitchFamily="34" charset="0"/>
              </a:rPr>
              <a:t>1 each Peeler-</a:t>
            </a:r>
            <a:r>
              <a:rPr lang="en-US" sz="2400" smtClean="0">
                <a:solidFill>
                  <a:srgbClr val="000099"/>
                </a:solidFill>
                <a:latin typeface="Trebuchet MS" pitchFamily="34" charset="0"/>
              </a:rPr>
              <a:t>$3.70</a:t>
            </a:r>
          </a:p>
          <a:p>
            <a:pPr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800" smtClean="0">
                <a:solidFill>
                  <a:srgbClr val="000099"/>
                </a:solidFill>
                <a:latin typeface="Trebuchet MS" pitchFamily="34" charset="0"/>
              </a:rPr>
              <a:t>Heat resistant Spatula- </a:t>
            </a:r>
            <a:r>
              <a:rPr lang="en-US" sz="2400" smtClean="0">
                <a:solidFill>
                  <a:srgbClr val="000099"/>
                </a:solidFill>
                <a:latin typeface="Trebuchet MS" pitchFamily="34" charset="0"/>
              </a:rPr>
              <a:t>$16.60</a:t>
            </a:r>
          </a:p>
          <a:p>
            <a:pPr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800" smtClean="0">
                <a:solidFill>
                  <a:srgbClr val="000099"/>
                </a:solidFill>
                <a:latin typeface="Trebuchet MS" pitchFamily="34" charset="0"/>
              </a:rPr>
              <a:t>Whisk- </a:t>
            </a:r>
            <a:r>
              <a:rPr lang="en-US" sz="2400" smtClean="0">
                <a:solidFill>
                  <a:srgbClr val="000099"/>
                </a:solidFill>
                <a:latin typeface="Trebuchet MS" pitchFamily="34" charset="0"/>
              </a:rPr>
              <a:t>$7.60</a:t>
            </a:r>
          </a:p>
          <a:p>
            <a:pPr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800" smtClean="0">
                <a:solidFill>
                  <a:srgbClr val="000099"/>
                </a:solidFill>
                <a:latin typeface="Trebuchet MS" pitchFamily="34" charset="0"/>
              </a:rPr>
              <a:t>Tongs- </a:t>
            </a:r>
            <a:r>
              <a:rPr lang="en-US" sz="2400" smtClean="0">
                <a:solidFill>
                  <a:srgbClr val="000099"/>
                </a:solidFill>
                <a:latin typeface="Trebuchet MS" pitchFamily="34" charset="0"/>
              </a:rPr>
              <a:t>$7.10</a:t>
            </a:r>
          </a:p>
          <a:p>
            <a:pPr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800" smtClean="0">
                <a:solidFill>
                  <a:srgbClr val="000099"/>
                </a:solidFill>
                <a:latin typeface="Trebuchet MS" pitchFamily="34" charset="0"/>
              </a:rPr>
              <a:t>Hair nets</a:t>
            </a:r>
          </a:p>
          <a:p>
            <a:pPr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800" smtClean="0">
                <a:solidFill>
                  <a:srgbClr val="000099"/>
                </a:solidFill>
                <a:latin typeface="Trebuchet MS" pitchFamily="34" charset="0"/>
              </a:rPr>
              <a:t>Beard Guards</a:t>
            </a:r>
          </a:p>
          <a:p>
            <a:pPr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None/>
            </a:pPr>
            <a:endParaRPr lang="en-US" sz="2000" smtClean="0">
              <a:solidFill>
                <a:srgbClr val="000099"/>
              </a:solidFill>
              <a:latin typeface="Trebuchet MS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Char char="§"/>
            </a:pPr>
            <a:endParaRPr lang="en-US" sz="2400" smtClean="0">
              <a:solidFill>
                <a:srgbClr val="000099"/>
              </a:solidFill>
              <a:latin typeface="Trebuchet MS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3F8ACA"/>
              </a:buClr>
              <a:buFont typeface="Wingdings" pitchFamily="2" charset="2"/>
              <a:buChar char="§"/>
            </a:pPr>
            <a:endParaRPr lang="en-US" sz="2400" smtClean="0">
              <a:solidFill>
                <a:srgbClr val="000099"/>
              </a:solidFill>
              <a:latin typeface="Trebuchet MS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mtClean="0">
              <a:solidFill>
                <a:srgbClr val="000099"/>
              </a:solidFill>
              <a:latin typeface="Trebuchet MS" pitchFamily="34" charset="0"/>
            </a:endParaRPr>
          </a:p>
        </p:txBody>
      </p:sp>
      <p:pic>
        <p:nvPicPr>
          <p:cNvPr id="18436" name="Picture 19" descr="sw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810000"/>
            <a:ext cx="3002164" cy="2376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7" name="Picture 18" descr="lemon chibous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810000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6325" name="Rectangle 7"/>
          <p:cNvSpPr>
            <a:spLocks noChangeArrowheads="1"/>
          </p:cNvSpPr>
          <p:nvPr/>
        </p:nvSpPr>
        <p:spPr bwMode="auto">
          <a:xfrm>
            <a:off x="381000" y="6248400"/>
            <a:ext cx="5867400" cy="406400"/>
          </a:xfrm>
          <a:prstGeom prst="rect">
            <a:avLst/>
          </a:prstGeom>
          <a:solidFill>
            <a:srgbClr val="99FF6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i="1">
                <a:solidFill>
                  <a:srgbClr val="FF0000"/>
                </a:solidFill>
              </a:rPr>
              <a:t>Note: Not required for Hotel/Restaurant Students</a:t>
            </a:r>
          </a:p>
        </p:txBody>
      </p:sp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6836228" y="914400"/>
            <a:ext cx="2307772" cy="3077029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2275" y="119063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mtClean="0">
                <a:solidFill>
                  <a:schemeClr val="tx1"/>
                </a:solidFill>
              </a:rPr>
              <a:t>Additional Pastry Tools :</a:t>
            </a:r>
          </a:p>
        </p:txBody>
      </p:sp>
      <p:pic>
        <p:nvPicPr>
          <p:cNvPr id="1945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1700" y="1687512"/>
            <a:ext cx="1143000" cy="11318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8371" name="Rectangle 23"/>
          <p:cNvSpPr>
            <a:spLocks noChangeArrowheads="1"/>
          </p:cNvSpPr>
          <p:nvPr/>
        </p:nvSpPr>
        <p:spPr bwMode="auto">
          <a:xfrm>
            <a:off x="666750" y="2295525"/>
            <a:ext cx="5562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6699FF"/>
              </a:buClr>
              <a:buFont typeface="Wingdings" pitchFamily="2" charset="2"/>
              <a:buNone/>
            </a:pPr>
            <a:r>
              <a:rPr lang="en-US" b="1">
                <a:solidFill>
                  <a:srgbClr val="000099"/>
                </a:solidFill>
                <a:latin typeface="Trebuchet MS" pitchFamily="34" charset="0"/>
              </a:rPr>
              <a:t>2.  Digital Scale (oz/grams)- $57.75</a:t>
            </a:r>
          </a:p>
        </p:txBody>
      </p:sp>
      <p:sp>
        <p:nvSpPr>
          <p:cNvPr id="58372" name="Rectangle 32"/>
          <p:cNvSpPr>
            <a:spLocks noChangeArrowheads="1"/>
          </p:cNvSpPr>
          <p:nvPr/>
        </p:nvSpPr>
        <p:spPr bwMode="auto">
          <a:xfrm>
            <a:off x="609600" y="3124200"/>
            <a:ext cx="3803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6699FF"/>
              </a:buClr>
              <a:buFont typeface="Wingdings" pitchFamily="2" charset="2"/>
              <a:buNone/>
            </a:pPr>
            <a:r>
              <a:rPr lang="en-US" b="1">
                <a:solidFill>
                  <a:srgbClr val="000099"/>
                </a:solidFill>
                <a:latin typeface="Trebuchet MS" pitchFamily="34" charset="0"/>
              </a:rPr>
              <a:t>3.  Plastic Scraper- $1.25</a:t>
            </a:r>
          </a:p>
        </p:txBody>
      </p:sp>
      <p:sp>
        <p:nvSpPr>
          <p:cNvPr id="58373" name="Rectangle 14"/>
          <p:cNvSpPr>
            <a:spLocks noChangeArrowheads="1"/>
          </p:cNvSpPr>
          <p:nvPr/>
        </p:nvSpPr>
        <p:spPr bwMode="auto">
          <a:xfrm>
            <a:off x="457200" y="6248400"/>
            <a:ext cx="5867400" cy="406400"/>
          </a:xfrm>
          <a:prstGeom prst="rect">
            <a:avLst/>
          </a:prstGeom>
          <a:solidFill>
            <a:srgbClr val="99FF6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i="1">
                <a:solidFill>
                  <a:srgbClr val="FF0000"/>
                </a:solidFill>
              </a:rPr>
              <a:t>Note: Not required for Hotel/Restaurant Students</a:t>
            </a:r>
          </a:p>
        </p:txBody>
      </p:sp>
      <p:sp>
        <p:nvSpPr>
          <p:cNvPr id="58374" name="Rectangle 13"/>
          <p:cNvSpPr>
            <a:spLocks noChangeArrowheads="1"/>
          </p:cNvSpPr>
          <p:nvPr/>
        </p:nvSpPr>
        <p:spPr bwMode="auto">
          <a:xfrm>
            <a:off x="666750" y="1463675"/>
            <a:ext cx="363537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buClr>
                <a:srgbClr val="3F8ACA"/>
              </a:buClr>
            </a:pPr>
            <a:r>
              <a:rPr lang="en-US" b="1">
                <a:solidFill>
                  <a:srgbClr val="000099"/>
                </a:solidFill>
                <a:latin typeface="Trebuchet MS" pitchFamily="34" charset="0"/>
              </a:rPr>
              <a:t>1.  Pizza Cutter- $4.40  </a:t>
            </a:r>
          </a:p>
        </p:txBody>
      </p:sp>
      <p:sp>
        <p:nvSpPr>
          <p:cNvPr id="58375" name="Rectangle 6"/>
          <p:cNvSpPr>
            <a:spLocks noChangeArrowheads="1"/>
          </p:cNvSpPr>
          <p:nvPr/>
        </p:nvSpPr>
        <p:spPr bwMode="auto">
          <a:xfrm>
            <a:off x="608013" y="3970338"/>
            <a:ext cx="6326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buFontTx/>
              <a:buAutoNum type="arabicPeriod" startAt="4"/>
            </a:pPr>
            <a:r>
              <a:rPr lang="en-US" b="1">
                <a:solidFill>
                  <a:srgbClr val="000099"/>
                </a:solidFill>
                <a:latin typeface="Trebuchet MS" pitchFamily="34" charset="0"/>
              </a:rPr>
              <a:t>Pallete Knife – 4 and 8 inches- $ 11.00 </a:t>
            </a:r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26237" y="3505200"/>
            <a:ext cx="1143000" cy="114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8377" name="Rectangle 21"/>
          <p:cNvSpPr>
            <a:spLocks noChangeArrowheads="1"/>
          </p:cNvSpPr>
          <p:nvPr/>
        </p:nvSpPr>
        <p:spPr bwMode="auto">
          <a:xfrm>
            <a:off x="609600" y="4800600"/>
            <a:ext cx="343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rgbClr val="000099"/>
                </a:solidFill>
                <a:latin typeface="Trebuchet MS" pitchFamily="34" charset="0"/>
              </a:rPr>
              <a:t>5. Micro plane- $17.00</a:t>
            </a:r>
          </a:p>
        </p:txBody>
      </p:sp>
      <p:pic>
        <p:nvPicPr>
          <p:cNvPr id="20495" name="Picture 15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4419600" y="3048000"/>
            <a:ext cx="1123950" cy="9088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pic>
        <p:nvPicPr>
          <p:cNvPr id="17" name="Picture 14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4038600" y="990600"/>
            <a:ext cx="1274755" cy="9462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8229600" cy="1066800"/>
          </a:xfrm>
        </p:spPr>
        <p:txBody>
          <a:bodyPr/>
          <a:lstStyle/>
          <a:p>
            <a:pPr algn="l" eaLnBrk="1" hangingPunct="1"/>
            <a:r>
              <a:rPr lang="en-US" smtClean="0">
                <a:solidFill>
                  <a:schemeClr val="tx1"/>
                </a:solidFill>
              </a:rPr>
              <a:t>3.  Text Books for Class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828800"/>
            <a:ext cx="2895600" cy="2209800"/>
          </a:xfrm>
          <a:ln>
            <a:noFill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 smtClean="0">
                <a:solidFill>
                  <a:srgbClr val="003399"/>
                </a:solidFill>
                <a:latin typeface="Arial" charset="0"/>
                <a:cs typeface="Arial" charset="0"/>
              </a:rPr>
              <a:t>Fundamentals of Baking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u="sng" smtClean="0">
                <a:solidFill>
                  <a:srgbClr val="003399"/>
                </a:solidFill>
                <a:latin typeface="Arial" charset="0"/>
                <a:cs typeface="Arial" charset="0"/>
              </a:rPr>
              <a:t>Professional Baking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solidFill>
                  <a:srgbClr val="003399"/>
                </a:solidFill>
                <a:latin typeface="Arial" charset="0"/>
                <a:cs typeface="Arial" charset="0"/>
              </a:rPr>
              <a:t>Wayne Gisslen:, 2012,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solidFill>
                  <a:srgbClr val="003399"/>
                </a:solidFill>
                <a:latin typeface="Arial" charset="0"/>
                <a:cs typeface="Arial" charset="0"/>
              </a:rPr>
              <a:t>6</a:t>
            </a:r>
            <a:r>
              <a:rPr lang="en-US" sz="2000" baseline="30000" smtClean="0">
                <a:solidFill>
                  <a:srgbClr val="003399"/>
                </a:solidFill>
                <a:latin typeface="Arial" charset="0"/>
                <a:cs typeface="Arial" charset="0"/>
              </a:rPr>
              <a:t>th</a:t>
            </a:r>
            <a:r>
              <a:rPr lang="en-US" sz="2000" smtClean="0">
                <a:solidFill>
                  <a:srgbClr val="003399"/>
                </a:solidFill>
                <a:latin typeface="Arial" charset="0"/>
                <a:cs typeface="Arial" charset="0"/>
              </a:rPr>
              <a:t> Ed.</a:t>
            </a:r>
          </a:p>
        </p:txBody>
      </p:sp>
      <p:sp>
        <p:nvSpPr>
          <p:cNvPr id="60419" name="Text Box 6"/>
          <p:cNvSpPr txBox="1">
            <a:spLocks noChangeArrowheads="1"/>
          </p:cNvSpPr>
          <p:nvPr/>
        </p:nvSpPr>
        <p:spPr bwMode="auto">
          <a:xfrm>
            <a:off x="2895600" y="1752600"/>
            <a:ext cx="3657600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3F8ACA"/>
              </a:buClr>
            </a:pPr>
            <a:r>
              <a:rPr lang="en-US" sz="1800" b="1">
                <a:solidFill>
                  <a:srgbClr val="003399"/>
                </a:solidFill>
              </a:rPr>
              <a:t>Basic Food Preparation </a:t>
            </a:r>
          </a:p>
          <a:p>
            <a:pPr>
              <a:spcBef>
                <a:spcPct val="20000"/>
              </a:spcBef>
              <a:buClr>
                <a:srgbClr val="3F8ACA"/>
              </a:buClr>
              <a:buFont typeface="Wingdings" pitchFamily="2" charset="2"/>
              <a:buNone/>
            </a:pPr>
            <a:r>
              <a:rPr lang="en-US" sz="1800" u="sng">
                <a:solidFill>
                  <a:srgbClr val="003399"/>
                </a:solidFill>
              </a:rPr>
              <a:t>Professional Cooking </a:t>
            </a:r>
          </a:p>
          <a:p>
            <a:pPr>
              <a:spcBef>
                <a:spcPct val="20000"/>
              </a:spcBef>
              <a:buClr>
                <a:srgbClr val="3F8ACA"/>
              </a:buClr>
              <a:buFont typeface="Wingdings" pitchFamily="2" charset="2"/>
              <a:buNone/>
            </a:pPr>
            <a:r>
              <a:rPr lang="en-US" sz="1800">
                <a:solidFill>
                  <a:srgbClr val="003399"/>
                </a:solidFill>
              </a:rPr>
              <a:t>Wayne Gisslen:, 2009, 7</a:t>
            </a:r>
            <a:r>
              <a:rPr lang="en-US" sz="1800" baseline="30000">
                <a:solidFill>
                  <a:srgbClr val="003399"/>
                </a:solidFill>
              </a:rPr>
              <a:t>th</a:t>
            </a:r>
          </a:p>
          <a:p>
            <a:pPr>
              <a:spcBef>
                <a:spcPct val="20000"/>
              </a:spcBef>
              <a:buClr>
                <a:srgbClr val="3F8ACA"/>
              </a:buClr>
              <a:buFont typeface="Wingdings" pitchFamily="2" charset="2"/>
              <a:buNone/>
            </a:pPr>
            <a:r>
              <a:rPr lang="en-US" sz="1800">
                <a:solidFill>
                  <a:srgbClr val="003399"/>
                </a:solidFill>
              </a:rPr>
              <a:t>Ed.   </a:t>
            </a:r>
          </a:p>
          <a:p>
            <a:r>
              <a:rPr lang="en-US" sz="1600" b="1" u="sng">
                <a:solidFill>
                  <a:srgbClr val="003399"/>
                </a:solidFill>
              </a:rPr>
              <a:t>The Book of Yields: </a:t>
            </a:r>
            <a:r>
              <a:rPr lang="en-US" sz="1600" b="1">
                <a:solidFill>
                  <a:srgbClr val="003399"/>
                </a:solidFill>
              </a:rPr>
              <a:t>Accuracy in Food Costing and Purchasing</a:t>
            </a:r>
          </a:p>
          <a:p>
            <a:r>
              <a:rPr lang="en-US" sz="1600" b="1">
                <a:solidFill>
                  <a:srgbClr val="003399"/>
                </a:solidFill>
              </a:rPr>
              <a:t>Francis T. Lynch, 2010 8th Ed.</a:t>
            </a:r>
            <a:endParaRPr lang="en-US" sz="1800" b="1">
              <a:solidFill>
                <a:srgbClr val="003399"/>
              </a:solidFill>
            </a:endParaRPr>
          </a:p>
        </p:txBody>
      </p:sp>
      <p:sp>
        <p:nvSpPr>
          <p:cNvPr id="60420" name="Text Box 8"/>
          <p:cNvSpPr txBox="1">
            <a:spLocks noChangeArrowheads="1"/>
          </p:cNvSpPr>
          <p:nvPr/>
        </p:nvSpPr>
        <p:spPr bwMode="auto">
          <a:xfrm>
            <a:off x="2971800" y="990600"/>
            <a:ext cx="2209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FFFF66"/>
                </a:solidFill>
                <a:latin typeface="Alaska Extrabold"/>
              </a:rPr>
              <a:t>CULINARY CHEF 1301 </a:t>
            </a:r>
          </a:p>
        </p:txBody>
      </p:sp>
      <p:sp>
        <p:nvSpPr>
          <p:cNvPr id="60421" name="Text Box 9"/>
          <p:cNvSpPr txBox="1">
            <a:spLocks noChangeArrowheads="1"/>
          </p:cNvSpPr>
          <p:nvPr/>
        </p:nvSpPr>
        <p:spPr bwMode="auto">
          <a:xfrm>
            <a:off x="6629400" y="1066800"/>
            <a:ext cx="1981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FFFF66"/>
                </a:solidFill>
                <a:latin typeface="Alaska Extrabold"/>
              </a:rPr>
              <a:t>CATERING RSTO 2307  </a:t>
            </a:r>
          </a:p>
        </p:txBody>
      </p:sp>
      <p:sp>
        <p:nvSpPr>
          <p:cNvPr id="60422" name="Text Box 10"/>
          <p:cNvSpPr txBox="1">
            <a:spLocks noChangeArrowheads="1"/>
          </p:cNvSpPr>
          <p:nvPr/>
        </p:nvSpPr>
        <p:spPr bwMode="auto">
          <a:xfrm>
            <a:off x="228600" y="1066800"/>
            <a:ext cx="1752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FFFF66"/>
                </a:solidFill>
                <a:latin typeface="Alaska Extrabold"/>
              </a:rPr>
              <a:t>PASTRY PSTR 1301  </a:t>
            </a:r>
          </a:p>
        </p:txBody>
      </p:sp>
      <p:sp>
        <p:nvSpPr>
          <p:cNvPr id="60423" name="Rectangle 3"/>
          <p:cNvSpPr>
            <a:spLocks noChangeArrowheads="1"/>
          </p:cNvSpPr>
          <p:nvPr/>
        </p:nvSpPr>
        <p:spPr bwMode="auto">
          <a:xfrm>
            <a:off x="6172200" y="21336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6699FF"/>
              </a:buClr>
              <a:buFont typeface="Wingdings" pitchFamily="2" charset="2"/>
              <a:buChar char="v"/>
            </a:pPr>
            <a:endParaRPr lang="en-US" sz="2000">
              <a:latin typeface="Verdana" pitchFamily="34" charset="0"/>
            </a:endParaRPr>
          </a:p>
          <a:p>
            <a:pPr lvl="2">
              <a:lnSpc>
                <a:spcPct val="90000"/>
              </a:lnSpc>
              <a:spcBef>
                <a:spcPct val="20000"/>
              </a:spcBef>
              <a:buClr>
                <a:srgbClr val="6699FF"/>
              </a:buClr>
              <a:buFont typeface="Times" pitchFamily="18" charset="0"/>
              <a:buNone/>
            </a:pPr>
            <a:endParaRPr lang="en-US" sz="1600">
              <a:latin typeface="Trebuchet MS" pitchFamily="34" charset="0"/>
            </a:endParaRPr>
          </a:p>
        </p:txBody>
      </p:sp>
      <p:pic>
        <p:nvPicPr>
          <p:cNvPr id="24587" name="Picture 13" descr="http://media.wiley.com/product_data/coverImage/8X/07645579/076455798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810000"/>
            <a:ext cx="1546225" cy="1933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0425" name="TextBox 11"/>
          <p:cNvSpPr txBox="1">
            <a:spLocks noChangeArrowheads="1"/>
          </p:cNvSpPr>
          <p:nvPr/>
        </p:nvSpPr>
        <p:spPr bwMode="auto">
          <a:xfrm>
            <a:off x="6477000" y="1828800"/>
            <a:ext cx="26670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 b="1">
                <a:solidFill>
                  <a:srgbClr val="003399"/>
                </a:solidFill>
              </a:rPr>
              <a:t>Catering Management</a:t>
            </a:r>
          </a:p>
          <a:p>
            <a:pPr eaLnBrk="0" hangingPunct="0"/>
            <a:r>
              <a:rPr lang="en-US" sz="1800" u="sng">
                <a:solidFill>
                  <a:srgbClr val="003399"/>
                </a:solidFill>
              </a:rPr>
              <a:t>Catering: A Guide to Managing a Successful Business Operation</a:t>
            </a:r>
            <a:r>
              <a:rPr lang="en-US" sz="1800">
                <a:solidFill>
                  <a:srgbClr val="003399"/>
                </a:solidFill>
              </a:rPr>
              <a:t/>
            </a:r>
            <a:br>
              <a:rPr lang="en-US" sz="1800">
                <a:solidFill>
                  <a:srgbClr val="003399"/>
                </a:solidFill>
              </a:rPr>
            </a:br>
            <a:r>
              <a:rPr lang="en-US" sz="1800">
                <a:solidFill>
                  <a:srgbClr val="003399"/>
                </a:solidFill>
              </a:rPr>
              <a:t>Bruce Mattel, 2008</a:t>
            </a:r>
          </a:p>
          <a:p>
            <a:pPr eaLnBrk="0" hangingPunct="0"/>
            <a:r>
              <a:rPr lang="en-US" sz="1800">
                <a:solidFill>
                  <a:srgbClr val="000066"/>
                </a:solidFill>
              </a:rPr>
              <a:t/>
            </a:r>
            <a:br>
              <a:rPr lang="en-US" sz="1800">
                <a:solidFill>
                  <a:srgbClr val="000066"/>
                </a:solidFill>
              </a:rPr>
            </a:br>
            <a:endParaRPr lang="en-US" sz="1800">
              <a:solidFill>
                <a:srgbClr val="000066"/>
              </a:solidFill>
            </a:endParaRPr>
          </a:p>
        </p:txBody>
      </p:sp>
      <p:pic>
        <p:nvPicPr>
          <p:cNvPr id="21516" name="Picture 15" descr="04701975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3962400"/>
            <a:ext cx="1535113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unnamed.jpg"/>
          <p:cNvPicPr>
            <a:picLocks noChangeAspect="1"/>
          </p:cNvPicPr>
          <p:nvPr/>
        </p:nvPicPr>
        <p:blipFill>
          <a:blip r:embed="rId5" cstate="print"/>
          <a:srcRect l="17273" t="6364" r="17273"/>
          <a:stretch>
            <a:fillRect/>
          </a:stretch>
        </p:blipFill>
        <p:spPr>
          <a:xfrm>
            <a:off x="381000" y="3505200"/>
            <a:ext cx="15240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k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8200" y="3962400"/>
            <a:ext cx="1524000" cy="2095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8600"/>
            <a:ext cx="7981950" cy="2438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>
                <a:solidFill>
                  <a:schemeClr val="tx1">
                    <a:lumMod val="95000"/>
                  </a:schemeClr>
                </a:solidFill>
              </a:rPr>
              <a:t>Required uniform items, knife, tool kits and books are available at </a:t>
            </a:r>
            <a:br>
              <a:rPr lang="en-US" sz="36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sz="4800" dirty="0" smtClean="0">
                <a:solidFill>
                  <a:schemeClr val="accent2"/>
                </a:solidFill>
              </a:rPr>
              <a:t>PRC bookstore</a:t>
            </a:r>
            <a:r>
              <a:rPr lang="en-US" sz="3600" dirty="0" smtClean="0">
                <a:solidFill>
                  <a:schemeClr val="accent2"/>
                </a:solidFill>
              </a:rPr>
              <a:t/>
            </a:r>
            <a:br>
              <a:rPr lang="en-US" sz="3600" dirty="0" smtClean="0">
                <a:solidFill>
                  <a:schemeClr val="accent2"/>
                </a:solidFill>
              </a:rPr>
            </a:br>
            <a:r>
              <a:rPr lang="en-US" sz="3200" dirty="0" smtClean="0"/>
              <a:t>If they are out of stock, instructor will give you the names of reputable suppliers</a:t>
            </a: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073400"/>
            <a:ext cx="4267200" cy="284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263"/>
            <a:ext cx="9144000" cy="1227137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2F2F2"/>
                </a:solidFill>
              </a:rPr>
              <a:t>Outline of Typical Culinary/</a:t>
            </a:r>
            <a:br>
              <a:rPr lang="en-US" smtClean="0">
                <a:solidFill>
                  <a:srgbClr val="F2F2F2"/>
                </a:solidFill>
              </a:rPr>
            </a:br>
            <a:r>
              <a:rPr lang="en-US" smtClean="0">
                <a:solidFill>
                  <a:srgbClr val="F2F2F2"/>
                </a:solidFill>
              </a:rPr>
              <a:t>Pastry Arts Class</a:t>
            </a:r>
          </a:p>
        </p:txBody>
      </p:sp>
      <p:pic>
        <p:nvPicPr>
          <p:cNvPr id="23556" name="Picture 8" descr="girl at grill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 r="2283" b="2438"/>
          <a:stretch>
            <a:fillRect/>
          </a:stretch>
        </p:blipFill>
        <p:spPr>
          <a:xfrm>
            <a:off x="609600" y="1419225"/>
            <a:ext cx="3189288" cy="4465638"/>
          </a:xfrm>
          <a:ln>
            <a:noFill/>
          </a:ln>
          <a:effectLst>
            <a:softEdge rad="112500"/>
          </a:effectLst>
        </p:spPr>
      </p:pic>
      <p:sp>
        <p:nvSpPr>
          <p:cNvPr id="64515" name="Text Box 6"/>
          <p:cNvSpPr txBox="1">
            <a:spLocks noChangeArrowheads="1"/>
          </p:cNvSpPr>
          <p:nvPr/>
        </p:nvSpPr>
        <p:spPr bwMode="auto">
          <a:xfrm>
            <a:off x="4038600" y="1219200"/>
            <a:ext cx="510540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000">
                <a:solidFill>
                  <a:srgbClr val="000066"/>
                </a:solidFill>
                <a:latin typeface="Trebuchet MS" pitchFamily="34" charset="0"/>
              </a:rPr>
              <a:t>Student arrives to lecture on time and having check their cougar email account  </a:t>
            </a:r>
          </a:p>
          <a:p>
            <a:pPr eaLnBrk="0" hangingPunct="0">
              <a:spcBef>
                <a:spcPct val="50000"/>
              </a:spcBef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000">
                <a:solidFill>
                  <a:srgbClr val="000066"/>
                </a:solidFill>
                <a:latin typeface="Trebuchet MS" pitchFamily="34" charset="0"/>
              </a:rPr>
              <a:t>Students must be in full uniform in    classroom and in the kitchen</a:t>
            </a:r>
          </a:p>
          <a:p>
            <a:pPr eaLnBrk="0" hangingPunct="0">
              <a:spcBef>
                <a:spcPct val="50000"/>
              </a:spcBef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000" u="sng">
                <a:solidFill>
                  <a:srgbClr val="000066"/>
                </a:solidFill>
                <a:latin typeface="Trebuchet MS" pitchFamily="34" charset="0"/>
              </a:rPr>
              <a:t>Be prepared to start class with</a:t>
            </a:r>
            <a:r>
              <a:rPr lang="en-US" sz="2000">
                <a:solidFill>
                  <a:srgbClr val="000066"/>
                </a:solidFill>
                <a:latin typeface="Trebuchet MS" pitchFamily="34" charset="0"/>
              </a:rPr>
              <a:t>:</a:t>
            </a:r>
          </a:p>
          <a:p>
            <a:pPr marL="742950" lvl="1" indent="-285750"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1800" b="1">
                <a:solidFill>
                  <a:srgbClr val="000066"/>
                </a:solidFill>
                <a:latin typeface="Trebuchet MS" pitchFamily="34" charset="0"/>
              </a:rPr>
              <a:t>Notebook</a:t>
            </a:r>
          </a:p>
          <a:p>
            <a:pPr marL="742950" lvl="1" indent="-285750"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1800" b="1">
                <a:solidFill>
                  <a:srgbClr val="000066"/>
                </a:solidFill>
                <a:latin typeface="Trebuchet MS" pitchFamily="34" charset="0"/>
              </a:rPr>
              <a:t>Textbook</a:t>
            </a:r>
          </a:p>
          <a:p>
            <a:pPr marL="742950" lvl="1" indent="-285750"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1800" b="1">
                <a:solidFill>
                  <a:srgbClr val="000066"/>
                </a:solidFill>
                <a:latin typeface="Trebuchet MS" pitchFamily="34" charset="0"/>
              </a:rPr>
              <a:t>4x6 index cards</a:t>
            </a:r>
          </a:p>
          <a:p>
            <a:pPr marL="742950" lvl="1" indent="-285750"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1800" b="1">
                <a:solidFill>
                  <a:srgbClr val="000066"/>
                </a:solidFill>
                <a:latin typeface="Trebuchet MS" pitchFamily="34" charset="0"/>
              </a:rPr>
              <a:t>Pocket note book</a:t>
            </a:r>
          </a:p>
          <a:p>
            <a:pPr marL="742950" lvl="1" indent="-285750"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1800" b="1">
                <a:solidFill>
                  <a:srgbClr val="000066"/>
                </a:solidFill>
                <a:latin typeface="Trebuchet MS" pitchFamily="34" charset="0"/>
              </a:rPr>
              <a:t>Pens/pencils</a:t>
            </a:r>
          </a:p>
          <a:p>
            <a:pPr marL="742950" lvl="1" indent="-285750"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1800" b="1">
                <a:solidFill>
                  <a:srgbClr val="000066"/>
                </a:solidFill>
                <a:latin typeface="Trebuchet MS" pitchFamily="34" charset="0"/>
              </a:rPr>
              <a:t>Class handouts</a:t>
            </a:r>
          </a:p>
          <a:p>
            <a:pPr marL="742950" lvl="1" indent="-285750"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1800" b="1">
                <a:solidFill>
                  <a:srgbClr val="000066"/>
                </a:solidFill>
                <a:latin typeface="Trebuchet MS" pitchFamily="34" charset="0"/>
              </a:rPr>
              <a:t>Calculator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1524000"/>
            <a:ext cx="6172200" cy="4800600"/>
          </a:xfrm>
          <a:ln>
            <a:noFill/>
          </a:ln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400" b="1" smtClean="0">
                <a:solidFill>
                  <a:srgbClr val="000066"/>
                </a:solidFill>
                <a:latin typeface="Trebuchet MS" pitchFamily="34" charset="0"/>
                <a:ea typeface="ＭＳ Ｐゴシック"/>
                <a:cs typeface="ＭＳ Ｐゴシック"/>
              </a:rPr>
              <a:t>Hands on cooking/baking lab in either:		</a:t>
            </a:r>
          </a:p>
          <a:p>
            <a:pPr eaLnBrk="1" hangingPunct="1">
              <a:spcBef>
                <a:spcPct val="50000"/>
              </a:spcBef>
              <a:buClr>
                <a:srgbClr val="3F8ACA"/>
              </a:buClr>
              <a:buFont typeface="Wingdings" pitchFamily="2" charset="2"/>
              <a:buNone/>
            </a:pPr>
            <a:r>
              <a:rPr lang="en-US" sz="2400" b="1" smtClean="0">
                <a:solidFill>
                  <a:srgbClr val="000066"/>
                </a:solidFill>
                <a:latin typeface="Trebuchet MS" pitchFamily="34" charset="0"/>
                <a:ea typeface="ＭＳ Ｐゴシック"/>
                <a:cs typeface="ＭＳ Ｐゴシック"/>
              </a:rPr>
              <a:t>	</a:t>
            </a:r>
            <a:r>
              <a:rPr lang="en-US" sz="2400" b="1" smtClean="0">
                <a:solidFill>
                  <a:srgbClr val="FF0000"/>
                </a:solidFill>
                <a:latin typeface="Trebuchet MS" pitchFamily="34" charset="0"/>
                <a:ea typeface="ＭＳ Ｐゴシック"/>
                <a:cs typeface="ＭＳ Ｐゴシック"/>
              </a:rPr>
              <a:t>A151</a:t>
            </a:r>
            <a:r>
              <a:rPr lang="en-US" sz="2400" b="1" smtClean="0">
                <a:solidFill>
                  <a:srgbClr val="000066"/>
                </a:solidFill>
                <a:latin typeface="Trebuchet MS" pitchFamily="34" charset="0"/>
                <a:ea typeface="ＭＳ Ｐゴシック"/>
                <a:cs typeface="ＭＳ Ｐゴシック"/>
              </a:rPr>
              <a:t> - Advanced Food Prep Kitchen 	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400" b="1" smtClean="0">
                <a:solidFill>
                  <a:srgbClr val="000066"/>
                </a:solidFill>
                <a:latin typeface="Trebuchet MS" pitchFamily="34" charset="0"/>
                <a:ea typeface="ＭＳ Ｐゴシック"/>
                <a:cs typeface="ＭＳ Ｐゴシック"/>
              </a:rPr>
              <a:t>	</a:t>
            </a:r>
            <a:r>
              <a:rPr lang="en-US" sz="2400" b="1" smtClean="0">
                <a:solidFill>
                  <a:srgbClr val="FF0000"/>
                </a:solidFill>
                <a:latin typeface="Trebuchet MS" pitchFamily="34" charset="0"/>
                <a:ea typeface="ＭＳ Ｐゴシック"/>
                <a:cs typeface="ＭＳ Ｐゴシック"/>
              </a:rPr>
              <a:t>A152</a:t>
            </a:r>
            <a:r>
              <a:rPr lang="en-US" sz="2400" b="1" smtClean="0">
                <a:solidFill>
                  <a:srgbClr val="000066"/>
                </a:solidFill>
                <a:latin typeface="Trebuchet MS" pitchFamily="34" charset="0"/>
                <a:ea typeface="ＭＳ Ｐゴシック"/>
                <a:cs typeface="ＭＳ Ｐゴシック"/>
              </a:rPr>
              <a:t> - Skills/Stock Kitchen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400" b="1" smtClean="0">
                <a:solidFill>
                  <a:srgbClr val="000066"/>
                </a:solidFill>
                <a:latin typeface="Trebuchet MS" pitchFamily="34" charset="0"/>
                <a:ea typeface="ＭＳ Ｐゴシック"/>
                <a:cs typeface="ＭＳ Ｐゴシック"/>
              </a:rPr>
              <a:t>	</a:t>
            </a:r>
            <a:r>
              <a:rPr lang="en-US" sz="2400" b="1" smtClean="0">
                <a:solidFill>
                  <a:srgbClr val="FF0000"/>
                </a:solidFill>
                <a:latin typeface="Trebuchet MS" pitchFamily="34" charset="0"/>
                <a:ea typeface="ＭＳ Ｐゴシック"/>
                <a:cs typeface="ＭＳ Ｐゴシック"/>
              </a:rPr>
              <a:t>A153</a:t>
            </a:r>
            <a:r>
              <a:rPr lang="en-US" sz="2400" b="1" smtClean="0">
                <a:solidFill>
                  <a:srgbClr val="000066"/>
                </a:solidFill>
                <a:latin typeface="Trebuchet MS" pitchFamily="34" charset="0"/>
                <a:ea typeface="ＭＳ Ｐゴシック"/>
                <a:cs typeface="ＭＳ Ｐゴシック"/>
              </a:rPr>
              <a:t> - Baking and Pastry Kitchen</a:t>
            </a:r>
          </a:p>
          <a:p>
            <a:pPr marL="457200" lvl="1" indent="0"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sz="2400" b="1" smtClean="0">
                <a:solidFill>
                  <a:srgbClr val="000066"/>
                </a:solidFill>
                <a:ea typeface="ＭＳ Ｐゴシック"/>
                <a:cs typeface="ＭＳ Ｐゴシック"/>
              </a:rPr>
              <a:t>Food tasting &amp; critique</a:t>
            </a:r>
          </a:p>
          <a:p>
            <a:pPr eaLnBrk="1" hangingPunct="1">
              <a:spcBef>
                <a:spcPct val="50000"/>
              </a:spcBef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400" b="1" smtClean="0">
                <a:solidFill>
                  <a:srgbClr val="000066"/>
                </a:solidFill>
                <a:latin typeface="Trebuchet MS" pitchFamily="34" charset="0"/>
                <a:ea typeface="ＭＳ Ｐゴシック"/>
                <a:cs typeface="ＭＳ Ｐゴシック"/>
              </a:rPr>
              <a:t>Kitchen clean up</a:t>
            </a:r>
          </a:p>
        </p:txBody>
      </p:sp>
      <p:pic>
        <p:nvPicPr>
          <p:cNvPr id="24579" name="Picture 9" descr="boy rolling dough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r="1875" b="2040"/>
          <a:stretch>
            <a:fillRect/>
          </a:stretch>
        </p:blipFill>
        <p:spPr>
          <a:xfrm>
            <a:off x="5950581" y="1526793"/>
            <a:ext cx="2979871" cy="3889124"/>
          </a:xfrm>
          <a:ln>
            <a:noFill/>
          </a:ln>
          <a:effectLst>
            <a:softEdge rad="112500"/>
          </a:effectLst>
        </p:spPr>
      </p:pic>
      <p:sp>
        <p:nvSpPr>
          <p:cNvPr id="66563" name="Rectangle 2"/>
          <p:cNvSpPr>
            <a:spLocks noChangeArrowheads="1"/>
          </p:cNvSpPr>
          <p:nvPr/>
        </p:nvSpPr>
        <p:spPr bwMode="auto">
          <a:xfrm>
            <a:off x="457200" y="0"/>
            <a:ext cx="8112125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latin typeface="Alaska Extrabold"/>
              </a:rPr>
              <a:t>Outline of Typical Culinary/</a:t>
            </a:r>
            <a:br>
              <a:rPr lang="en-US" sz="4000" b="1">
                <a:latin typeface="Alaska Extrabold"/>
              </a:rPr>
            </a:br>
            <a:r>
              <a:rPr lang="en-US" sz="4000" b="1">
                <a:latin typeface="Alaska Extrabold"/>
              </a:rPr>
              <a:t>Pastry Arts Class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Kitchen Protocol</a:t>
            </a:r>
          </a:p>
        </p:txBody>
      </p:sp>
      <p:sp>
        <p:nvSpPr>
          <p:cNvPr id="68610" name="Content Placeholder 9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191000" cy="4754563"/>
          </a:xfrm>
        </p:spPr>
        <p:txBody>
          <a:bodyPr/>
          <a:lstStyle/>
          <a:p>
            <a:r>
              <a:rPr lang="en-US" sz="1800" b="1" smtClean="0">
                <a:solidFill>
                  <a:srgbClr val="FFFF66"/>
                </a:solidFill>
              </a:rPr>
              <a:t>Full uniform must be worn in the Culinary Arts Kitchen and Bakery</a:t>
            </a:r>
            <a:r>
              <a:rPr lang="en-US" sz="1800" b="1" smtClean="0">
                <a:solidFill>
                  <a:srgbClr val="000066"/>
                </a:solidFill>
              </a:rPr>
              <a:t>. Students will not be permitted to enter class without full uniform. </a:t>
            </a:r>
          </a:p>
          <a:p>
            <a:endParaRPr lang="en-US" sz="1800" b="1" smtClean="0">
              <a:solidFill>
                <a:srgbClr val="000066"/>
              </a:solidFill>
            </a:endParaRPr>
          </a:p>
          <a:p>
            <a:r>
              <a:rPr lang="en-US" sz="1800" b="1" smtClean="0">
                <a:solidFill>
                  <a:srgbClr val="FFFF66"/>
                </a:solidFill>
              </a:rPr>
              <a:t>Uniform must be clean and wrinkle free. </a:t>
            </a:r>
            <a:r>
              <a:rPr lang="en-US" sz="1800" b="1" smtClean="0">
                <a:solidFill>
                  <a:srgbClr val="000066"/>
                </a:solidFill>
              </a:rPr>
              <a:t>Students will not be permitted to enter class otherwise. It is advisable to bring along an extra apron to class.</a:t>
            </a:r>
          </a:p>
          <a:p>
            <a:pPr>
              <a:buFont typeface="Wingdings" pitchFamily="2" charset="2"/>
              <a:buNone/>
            </a:pPr>
            <a:endParaRPr lang="en-US" sz="1800" b="1" smtClean="0">
              <a:solidFill>
                <a:srgbClr val="000066"/>
              </a:solidFill>
            </a:endParaRPr>
          </a:p>
          <a:p>
            <a:r>
              <a:rPr lang="en-US" sz="1800" b="1" smtClean="0">
                <a:solidFill>
                  <a:srgbClr val="FFFF66"/>
                </a:solidFill>
              </a:rPr>
              <a:t>Finger nails should be clean and short. </a:t>
            </a:r>
            <a:r>
              <a:rPr lang="en-US" sz="1800" b="1" smtClean="0">
                <a:solidFill>
                  <a:srgbClr val="000066"/>
                </a:solidFill>
              </a:rPr>
              <a:t>Absolutely no nail polish or fake nails.</a:t>
            </a:r>
          </a:p>
        </p:txBody>
      </p:sp>
      <p:sp>
        <p:nvSpPr>
          <p:cNvPr id="68611" name="Content Placeholder 10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191000" cy="4724400"/>
          </a:xfrm>
        </p:spPr>
        <p:txBody>
          <a:bodyPr/>
          <a:lstStyle/>
          <a:p>
            <a:r>
              <a:rPr lang="en-US" sz="1800" b="1" smtClean="0">
                <a:solidFill>
                  <a:srgbClr val="FFFF66"/>
                </a:solidFill>
              </a:rPr>
              <a:t>Jewelry should be limited </a:t>
            </a:r>
            <a:r>
              <a:rPr lang="en-US" sz="1800" b="1" smtClean="0">
                <a:solidFill>
                  <a:srgbClr val="000066"/>
                </a:solidFill>
              </a:rPr>
              <a:t>to a metal wedding band. No earrings or other visible piercings.</a:t>
            </a:r>
          </a:p>
          <a:p>
            <a:endParaRPr lang="en-US" sz="1800" b="1" smtClean="0">
              <a:solidFill>
                <a:srgbClr val="000066"/>
              </a:solidFill>
            </a:endParaRPr>
          </a:p>
          <a:p>
            <a:r>
              <a:rPr lang="en-US" sz="1800" b="1" smtClean="0">
                <a:solidFill>
                  <a:srgbClr val="FFFF66"/>
                </a:solidFill>
              </a:rPr>
              <a:t> Make-up should be worn sparingly</a:t>
            </a:r>
            <a:r>
              <a:rPr lang="en-US" sz="1800" b="1" smtClean="0">
                <a:solidFill>
                  <a:srgbClr val="000066"/>
                </a:solidFill>
              </a:rPr>
              <a:t>.  No false eyelashes.</a:t>
            </a:r>
          </a:p>
          <a:p>
            <a:endParaRPr lang="en-US" sz="1800" b="1" smtClean="0">
              <a:solidFill>
                <a:srgbClr val="000066"/>
              </a:solidFill>
            </a:endParaRPr>
          </a:p>
          <a:p>
            <a:r>
              <a:rPr lang="en-US" sz="1800" b="1" smtClean="0">
                <a:solidFill>
                  <a:srgbClr val="FFFF66"/>
                </a:solidFill>
              </a:rPr>
              <a:t>All male students should be clean-shaven daily.</a:t>
            </a:r>
            <a:r>
              <a:rPr lang="en-US" sz="1800" b="1" smtClean="0">
                <a:solidFill>
                  <a:srgbClr val="000066"/>
                </a:solidFill>
              </a:rPr>
              <a:t> Sideburns should be clipped one inch above the earlobes.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Kitchen Protocol </a:t>
            </a:r>
            <a:r>
              <a:rPr lang="en-US" sz="2400" smtClean="0">
                <a:solidFill>
                  <a:schemeClr val="tx1"/>
                </a:solidFill>
              </a:rPr>
              <a:t>cont.</a:t>
            </a: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70658" name="Content Placeholder 4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4038600" cy="4525963"/>
          </a:xfrm>
        </p:spPr>
        <p:txBody>
          <a:bodyPr/>
          <a:lstStyle/>
          <a:p>
            <a:r>
              <a:rPr lang="en-US" sz="1800" b="1" smtClean="0">
                <a:solidFill>
                  <a:srgbClr val="FFFF66"/>
                </a:solidFill>
              </a:rPr>
              <a:t>Your hair should not touch your collar. </a:t>
            </a:r>
            <a:r>
              <a:rPr lang="en-US" sz="1800" b="1" smtClean="0">
                <a:solidFill>
                  <a:srgbClr val="000066"/>
                </a:solidFill>
              </a:rPr>
              <a:t>Hair should be either kept very short or pulled under your chef’s hat using a hair net.</a:t>
            </a:r>
          </a:p>
          <a:p>
            <a:pPr>
              <a:buFont typeface="Wingdings" pitchFamily="2" charset="2"/>
              <a:buNone/>
            </a:pPr>
            <a:endParaRPr lang="en-US" sz="1800" b="1" smtClean="0">
              <a:solidFill>
                <a:srgbClr val="000066"/>
              </a:solidFill>
            </a:endParaRPr>
          </a:p>
          <a:p>
            <a:r>
              <a:rPr lang="en-US" sz="1800" b="1" smtClean="0">
                <a:solidFill>
                  <a:srgbClr val="FFFF66"/>
                </a:solidFill>
              </a:rPr>
              <a:t>No chewing gum, drinking or eating </a:t>
            </a:r>
            <a:r>
              <a:rPr lang="en-US" sz="1800" b="1" i="1" smtClean="0">
                <a:solidFill>
                  <a:srgbClr val="000066"/>
                </a:solidFill>
              </a:rPr>
              <a:t>(other than taste testing) is permitted in the Culinary Arts Kitchen or Bakery.</a:t>
            </a:r>
          </a:p>
          <a:p>
            <a:endParaRPr lang="en-US" sz="1800" b="1" i="1" smtClean="0">
              <a:solidFill>
                <a:srgbClr val="000066"/>
              </a:solidFill>
            </a:endParaRPr>
          </a:p>
          <a:p>
            <a:r>
              <a:rPr lang="en-US" sz="1800" b="1" smtClean="0">
                <a:solidFill>
                  <a:srgbClr val="FFFF66"/>
                </a:solidFill>
              </a:rPr>
              <a:t>No running or horseplay</a:t>
            </a:r>
            <a:r>
              <a:rPr lang="en-US" sz="1800" b="1" smtClean="0">
                <a:solidFill>
                  <a:srgbClr val="000066"/>
                </a:solidFill>
              </a:rPr>
              <a:t>.</a:t>
            </a:r>
          </a:p>
          <a:p>
            <a:endParaRPr lang="en-US" sz="1800" b="1" smtClean="0">
              <a:solidFill>
                <a:srgbClr val="000066"/>
              </a:solidFill>
            </a:endParaRPr>
          </a:p>
          <a:p>
            <a:r>
              <a:rPr lang="en-US" sz="1800" b="1" smtClean="0">
                <a:solidFill>
                  <a:srgbClr val="FFFF66"/>
                </a:solidFill>
              </a:rPr>
              <a:t>No cell phone usage in the culinary labs this is a violation of the student code of conduct.</a:t>
            </a:r>
          </a:p>
        </p:txBody>
      </p:sp>
      <p:sp>
        <p:nvSpPr>
          <p:cNvPr id="70659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525963"/>
          </a:xfrm>
        </p:spPr>
        <p:txBody>
          <a:bodyPr/>
          <a:lstStyle/>
          <a:p>
            <a:r>
              <a:rPr lang="en-US" sz="1800" b="1" smtClean="0">
                <a:solidFill>
                  <a:srgbClr val="FFFF66"/>
                </a:solidFill>
              </a:rPr>
              <a:t>No food shall leave the Institute for Hospitality &amp; Culinary Arts facility.</a:t>
            </a:r>
            <a:r>
              <a:rPr lang="en-US" sz="1800" b="1" smtClean="0">
                <a:solidFill>
                  <a:srgbClr val="000066"/>
                </a:solidFill>
              </a:rPr>
              <a:t> All food prepared during class time must be consumed during class time.</a:t>
            </a:r>
          </a:p>
          <a:p>
            <a:endParaRPr lang="en-US" sz="1800" b="1" smtClean="0">
              <a:solidFill>
                <a:srgbClr val="000066"/>
              </a:solidFill>
            </a:endParaRPr>
          </a:p>
          <a:p>
            <a:r>
              <a:rPr lang="en-US" sz="1800" b="1" smtClean="0">
                <a:solidFill>
                  <a:srgbClr val="FFFF66"/>
                </a:solidFill>
              </a:rPr>
              <a:t>No personal effects in the kitchen, purses, coats etc. </a:t>
            </a:r>
            <a:r>
              <a:rPr lang="en-US" sz="1800" b="1" smtClean="0">
                <a:solidFill>
                  <a:srgbClr val="000066"/>
                </a:solidFill>
              </a:rPr>
              <a:t>Lockers are provided; students will need to bring their own locks for their lockers. Lockers must be vacated daily.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Kitchen Protocol </a:t>
            </a:r>
            <a:r>
              <a:rPr lang="en-US" sz="2400" smtClean="0">
                <a:solidFill>
                  <a:schemeClr val="tx1"/>
                </a:solidFill>
              </a:rPr>
              <a:t>cont.</a:t>
            </a: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72706" name="Content Placeholder 4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4572000" cy="4906963"/>
          </a:xfrm>
        </p:spPr>
        <p:txBody>
          <a:bodyPr/>
          <a:lstStyle/>
          <a:p>
            <a:r>
              <a:rPr lang="en-US" sz="1800" b="1" smtClean="0">
                <a:solidFill>
                  <a:srgbClr val="000066"/>
                </a:solidFill>
              </a:rPr>
              <a:t>Attendance is extremely important for all classes. Most classes will build off the previous class to develop skills and cooking methodologies. This is the time to start building a strong work ethic, which will aid in your success as a Professional Chef. </a:t>
            </a:r>
            <a:r>
              <a:rPr lang="en-US" sz="1800" b="1" smtClean="0">
                <a:solidFill>
                  <a:srgbClr val="FFFF00"/>
                </a:solidFill>
              </a:rPr>
              <a:t>Three absences will equal an automatic final grade of “F”. </a:t>
            </a:r>
          </a:p>
          <a:p>
            <a:endParaRPr lang="en-US" sz="1800" b="1" smtClean="0">
              <a:solidFill>
                <a:srgbClr val="FFFF00"/>
              </a:solidFill>
            </a:endParaRPr>
          </a:p>
          <a:p>
            <a:r>
              <a:rPr lang="en-US" sz="1800" b="1" smtClean="0">
                <a:solidFill>
                  <a:srgbClr val="FFFF00"/>
                </a:solidFill>
              </a:rPr>
              <a:t>Classes cannot be made up!</a:t>
            </a:r>
          </a:p>
          <a:p>
            <a:pPr>
              <a:buFont typeface="Wingdings" pitchFamily="2" charset="2"/>
              <a:buNone/>
            </a:pPr>
            <a:endParaRPr lang="en-US" sz="1800" b="1" smtClean="0">
              <a:solidFill>
                <a:srgbClr val="000066"/>
              </a:solidFill>
            </a:endParaRPr>
          </a:p>
          <a:p>
            <a:r>
              <a:rPr lang="en-US" sz="1800" b="1" smtClean="0">
                <a:solidFill>
                  <a:srgbClr val="000066"/>
                </a:solidFill>
              </a:rPr>
              <a:t>If you are late for class, it is at the discretion of the instructor whether or not you will be admitted to class and credited with attendance for that day. </a:t>
            </a:r>
          </a:p>
        </p:txBody>
      </p:sp>
      <p:sp>
        <p:nvSpPr>
          <p:cNvPr id="72707" name="Content Placeholder 5"/>
          <p:cNvSpPr>
            <a:spLocks noGrp="1"/>
          </p:cNvSpPr>
          <p:nvPr>
            <p:ph sz="half" idx="2"/>
          </p:nvPr>
        </p:nvSpPr>
        <p:spPr>
          <a:xfrm>
            <a:off x="4953000" y="914400"/>
            <a:ext cx="4038600" cy="4906963"/>
          </a:xfrm>
        </p:spPr>
        <p:txBody>
          <a:bodyPr/>
          <a:lstStyle/>
          <a:p>
            <a:r>
              <a:rPr lang="en-US" sz="1800" b="1" smtClean="0">
                <a:solidFill>
                  <a:srgbClr val="000066"/>
                </a:solidFill>
              </a:rPr>
              <a:t>Each student is graded daily on the five following categories: </a:t>
            </a:r>
          </a:p>
          <a:p>
            <a:pPr lvl="1"/>
            <a:r>
              <a:rPr lang="en-US" sz="1800" b="1" smtClean="0">
                <a:solidFill>
                  <a:srgbClr val="FFFF66"/>
                </a:solidFill>
              </a:rPr>
              <a:t>Use of tools, knives, equipment</a:t>
            </a:r>
          </a:p>
          <a:p>
            <a:pPr lvl="1"/>
            <a:r>
              <a:rPr lang="en-US" sz="1800" b="1" smtClean="0">
                <a:solidFill>
                  <a:srgbClr val="FFFF66"/>
                </a:solidFill>
              </a:rPr>
              <a:t>Mise-en-place</a:t>
            </a:r>
          </a:p>
          <a:p>
            <a:pPr lvl="1"/>
            <a:r>
              <a:rPr lang="en-US" sz="1800" b="1" smtClean="0">
                <a:solidFill>
                  <a:srgbClr val="FFFF66"/>
                </a:solidFill>
              </a:rPr>
              <a:t>Presentation of finished product</a:t>
            </a:r>
          </a:p>
          <a:p>
            <a:pPr lvl="1"/>
            <a:r>
              <a:rPr lang="en-US" sz="1800" b="1" smtClean="0">
                <a:solidFill>
                  <a:srgbClr val="FFFF66"/>
                </a:solidFill>
              </a:rPr>
              <a:t>Sanitation</a:t>
            </a:r>
          </a:p>
          <a:p>
            <a:pPr lvl="1"/>
            <a:r>
              <a:rPr lang="en-US" sz="1800" b="1" smtClean="0">
                <a:solidFill>
                  <a:srgbClr val="FFFF66"/>
                </a:solidFill>
              </a:rPr>
              <a:t>Class participation/responsibility</a:t>
            </a:r>
          </a:p>
          <a:p>
            <a:pPr lvl="1">
              <a:buFont typeface="Wingdings" pitchFamily="2" charset="2"/>
              <a:buNone/>
            </a:pPr>
            <a:endParaRPr lang="en-US" sz="1400" smtClean="0">
              <a:solidFill>
                <a:srgbClr val="000066"/>
              </a:solidFill>
            </a:endParaRPr>
          </a:p>
          <a:p>
            <a:r>
              <a:rPr lang="en-US" sz="1800" b="1" smtClean="0">
                <a:solidFill>
                  <a:srgbClr val="000066"/>
                </a:solidFill>
              </a:rPr>
              <a:t>If you are not in class you will not receive a grade! </a:t>
            </a:r>
          </a:p>
          <a:p>
            <a:endParaRPr lang="en-US" sz="1800" b="1" smtClean="0"/>
          </a:p>
          <a:p>
            <a:pPr>
              <a:buFont typeface="Wingdings" pitchFamily="2" charset="2"/>
              <a:buNone/>
            </a:pPr>
            <a:endParaRPr lang="en-US" sz="1800" b="1" smtClean="0"/>
          </a:p>
          <a:p>
            <a:endParaRPr lang="en-US" sz="1800" smtClean="0"/>
          </a:p>
          <a:p>
            <a:pPr>
              <a:buFont typeface="Wingdings" pitchFamily="2" charset="2"/>
              <a:buNone/>
            </a:pPr>
            <a:endParaRPr lang="en-US" sz="1800" smtClean="0"/>
          </a:p>
          <a:p>
            <a:endParaRPr lang="en-US" sz="1800" smtClean="0"/>
          </a:p>
          <a:p>
            <a:endParaRPr 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Grade Standards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525963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CHEF 1305 </a:t>
            </a:r>
            <a:r>
              <a:rPr lang="en-US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Sanitation &amp; Safety</a:t>
            </a:r>
          </a:p>
          <a:p>
            <a:pPr lvl="1">
              <a:defRPr/>
            </a:pPr>
            <a:r>
              <a:rPr lang="en-US" sz="2000" dirty="0" smtClean="0">
                <a:solidFill>
                  <a:srgbClr val="000066"/>
                </a:solidFill>
              </a:rPr>
              <a:t>A final grade of “C” or higher to move past CHEF 1301 &amp; PSTR 1301</a:t>
            </a:r>
          </a:p>
          <a:p>
            <a:pPr lvl="1">
              <a:buFont typeface="Wingdings" pitchFamily="2" charset="2"/>
              <a:buNone/>
              <a:defRPr/>
            </a:pPr>
            <a:endParaRPr lang="en-US" sz="2000" dirty="0" smtClean="0">
              <a:solidFill>
                <a:srgbClr val="000066"/>
              </a:solidFill>
            </a:endParaRPr>
          </a:p>
          <a:p>
            <a:pPr>
              <a:defRPr/>
            </a:pPr>
            <a:r>
              <a:rPr lang="en-US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CHEF 1301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Basic Food Preparation</a:t>
            </a:r>
          </a:p>
          <a:p>
            <a:pPr lvl="1">
              <a:defRPr/>
            </a:pPr>
            <a:r>
              <a:rPr lang="en-US" sz="2000" dirty="0" smtClean="0">
                <a:solidFill>
                  <a:srgbClr val="000066"/>
                </a:solidFill>
              </a:rPr>
              <a:t>A final grade of “C” or higher to move into more advanced culinary classes</a:t>
            </a:r>
          </a:p>
        </p:txBody>
      </p:sp>
      <p:sp>
        <p:nvSpPr>
          <p:cNvPr id="28676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525963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PSTR 1301 </a:t>
            </a:r>
            <a:r>
              <a:rPr lang="en-US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Fundamentals of Baking</a:t>
            </a:r>
          </a:p>
          <a:p>
            <a:pPr lvl="1">
              <a:defRPr/>
            </a:pPr>
            <a:r>
              <a:rPr lang="en-US" sz="2000" dirty="0" smtClean="0">
                <a:solidFill>
                  <a:srgbClr val="000066"/>
                </a:solidFill>
              </a:rPr>
              <a:t>A final grade of “C” or higher to move into more advanced pastry classes</a:t>
            </a:r>
          </a:p>
        </p:txBody>
      </p:sp>
      <p:pic>
        <p:nvPicPr>
          <p:cNvPr id="74756" name="Picture 2" descr="C:\Documents and Settings\Administrator\Local Settings\Temporary Internet Files\Content.IE5\UT2QV2OI\MCj0326084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581400"/>
            <a:ext cx="1981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IHCE Mission Statement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en-US" b="1" smtClean="0"/>
              <a:t>The Institute of Hospitality &amp; Culinary Education prepares students for the demands of the fast-paced hospitality and foodservice industry.  We are committed to developing skills, strengthening character and work ethic, and challenging the student’s intellectual and creative curiosity.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Degree Course Sequence</a:t>
            </a:r>
          </a:p>
        </p:txBody>
      </p:sp>
      <p:sp>
        <p:nvSpPr>
          <p:cNvPr id="76802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4267200" cy="51355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u="sng" smtClean="0">
                <a:solidFill>
                  <a:srgbClr val="000066"/>
                </a:solidFill>
              </a:rPr>
              <a:t>AAS Culinary</a:t>
            </a:r>
          </a:p>
          <a:p>
            <a:pPr lvl="1">
              <a:lnSpc>
                <a:spcPct val="80000"/>
              </a:lnSpc>
            </a:pPr>
            <a:r>
              <a:rPr lang="en-US" sz="1800" b="1" smtClean="0">
                <a:solidFill>
                  <a:srgbClr val="000066"/>
                </a:solidFill>
              </a:rPr>
              <a:t>CHEF 1301</a:t>
            </a:r>
          </a:p>
          <a:p>
            <a:pPr lvl="1">
              <a:lnSpc>
                <a:spcPct val="80000"/>
              </a:lnSpc>
            </a:pPr>
            <a:r>
              <a:rPr lang="en-US" sz="1800" b="1" smtClean="0">
                <a:solidFill>
                  <a:srgbClr val="000066"/>
                </a:solidFill>
              </a:rPr>
              <a:t>CHEF 1305</a:t>
            </a:r>
          </a:p>
          <a:p>
            <a:pPr lvl="1">
              <a:lnSpc>
                <a:spcPct val="80000"/>
              </a:lnSpc>
            </a:pPr>
            <a:r>
              <a:rPr lang="en-US" sz="1800" b="1" smtClean="0">
                <a:solidFill>
                  <a:srgbClr val="000066"/>
                </a:solidFill>
              </a:rPr>
              <a:t>HAMG 1321</a:t>
            </a:r>
          </a:p>
          <a:p>
            <a:pPr lvl="1">
              <a:lnSpc>
                <a:spcPct val="80000"/>
              </a:lnSpc>
            </a:pPr>
            <a:r>
              <a:rPr lang="en-US" sz="1800" b="1" smtClean="0">
                <a:solidFill>
                  <a:srgbClr val="000066"/>
                </a:solidFill>
              </a:rPr>
              <a:t>IFWA 1310</a:t>
            </a:r>
          </a:p>
          <a:p>
            <a:pPr lvl="1">
              <a:lnSpc>
                <a:spcPct val="80000"/>
              </a:lnSpc>
            </a:pPr>
            <a:r>
              <a:rPr lang="en-US" sz="1800" b="1" smtClean="0">
                <a:solidFill>
                  <a:srgbClr val="000066"/>
                </a:solidFill>
              </a:rPr>
              <a:t>CHEF 2331</a:t>
            </a:r>
          </a:p>
          <a:p>
            <a:pPr lvl="1">
              <a:lnSpc>
                <a:spcPct val="80000"/>
              </a:lnSpc>
            </a:pPr>
            <a:r>
              <a:rPr lang="en-US" sz="1800" b="1" smtClean="0">
                <a:solidFill>
                  <a:srgbClr val="000066"/>
                </a:solidFill>
              </a:rPr>
              <a:t>CHEF 1341</a:t>
            </a:r>
          </a:p>
          <a:p>
            <a:pPr lvl="1">
              <a:lnSpc>
                <a:spcPct val="80000"/>
              </a:lnSpc>
            </a:pPr>
            <a:r>
              <a:rPr lang="en-US" sz="1800" b="1" smtClean="0">
                <a:solidFill>
                  <a:srgbClr val="000066"/>
                </a:solidFill>
              </a:rPr>
              <a:t>CHEF 2302</a:t>
            </a:r>
          </a:p>
          <a:p>
            <a:pPr lvl="1">
              <a:lnSpc>
                <a:spcPct val="80000"/>
              </a:lnSpc>
            </a:pPr>
            <a:r>
              <a:rPr lang="en-US" sz="1800" b="1" smtClean="0">
                <a:solidFill>
                  <a:srgbClr val="000066"/>
                </a:solidFill>
              </a:rPr>
              <a:t>RSTO 1325</a:t>
            </a:r>
          </a:p>
          <a:p>
            <a:pPr lvl="1">
              <a:lnSpc>
                <a:spcPct val="80000"/>
              </a:lnSpc>
            </a:pPr>
            <a:r>
              <a:rPr lang="en-US" sz="1800" b="1" smtClean="0">
                <a:solidFill>
                  <a:srgbClr val="000066"/>
                </a:solidFill>
              </a:rPr>
              <a:t>CHEF 1302</a:t>
            </a:r>
          </a:p>
          <a:p>
            <a:pPr lvl="1">
              <a:lnSpc>
                <a:spcPct val="80000"/>
              </a:lnSpc>
            </a:pPr>
            <a:r>
              <a:rPr lang="en-US" sz="1800" b="1" smtClean="0">
                <a:solidFill>
                  <a:srgbClr val="000066"/>
                </a:solidFill>
              </a:rPr>
              <a:t>HAMG 1319</a:t>
            </a:r>
          </a:p>
          <a:p>
            <a:pPr lvl="1">
              <a:lnSpc>
                <a:spcPct val="80000"/>
              </a:lnSpc>
            </a:pPr>
            <a:r>
              <a:rPr lang="en-US" sz="1800" b="1" smtClean="0">
                <a:solidFill>
                  <a:srgbClr val="000066"/>
                </a:solidFill>
              </a:rPr>
              <a:t>CHEF 1310</a:t>
            </a:r>
          </a:p>
          <a:p>
            <a:pPr lvl="1">
              <a:lnSpc>
                <a:spcPct val="80000"/>
              </a:lnSpc>
            </a:pPr>
            <a:r>
              <a:rPr lang="en-US" sz="1800" b="1" smtClean="0">
                <a:solidFill>
                  <a:srgbClr val="000066"/>
                </a:solidFill>
              </a:rPr>
              <a:t>CHEF 1345</a:t>
            </a:r>
          </a:p>
          <a:p>
            <a:pPr lvl="1">
              <a:lnSpc>
                <a:spcPct val="80000"/>
              </a:lnSpc>
            </a:pPr>
            <a:r>
              <a:rPr lang="en-US" sz="1800" b="1" smtClean="0">
                <a:solidFill>
                  <a:srgbClr val="000066"/>
                </a:solidFill>
              </a:rPr>
              <a:t>HAMG 1324</a:t>
            </a:r>
          </a:p>
          <a:p>
            <a:pPr lvl="1">
              <a:lnSpc>
                <a:spcPct val="80000"/>
              </a:lnSpc>
            </a:pPr>
            <a:r>
              <a:rPr lang="en-US" sz="1800" b="1" smtClean="0">
                <a:solidFill>
                  <a:srgbClr val="000066"/>
                </a:solidFill>
              </a:rPr>
              <a:t>PSTR 1301</a:t>
            </a:r>
          </a:p>
          <a:p>
            <a:pPr lvl="1">
              <a:lnSpc>
                <a:spcPct val="80000"/>
              </a:lnSpc>
            </a:pPr>
            <a:r>
              <a:rPr lang="en-US" sz="1800" b="1" smtClean="0">
                <a:solidFill>
                  <a:srgbClr val="000066"/>
                </a:solidFill>
              </a:rPr>
              <a:t>CHEF 2380</a:t>
            </a:r>
          </a:p>
          <a:p>
            <a:pPr lvl="1">
              <a:lnSpc>
                <a:spcPct val="80000"/>
              </a:lnSpc>
            </a:pPr>
            <a:r>
              <a:rPr lang="en-US" sz="1800" b="1" smtClean="0">
                <a:solidFill>
                  <a:srgbClr val="000066"/>
                </a:solidFill>
              </a:rPr>
              <a:t>CHEF 1314/RSTO 1304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 smtClean="0">
                <a:solidFill>
                  <a:srgbClr val="000066"/>
                </a:solidFill>
              </a:rPr>
              <a:t>     (CAPSTONE)</a:t>
            </a:r>
          </a:p>
        </p:txBody>
      </p:sp>
      <p:sp>
        <p:nvSpPr>
          <p:cNvPr id="76803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990600"/>
            <a:ext cx="4038600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u="sng" smtClean="0">
                <a:solidFill>
                  <a:srgbClr val="000066"/>
                </a:solidFill>
              </a:rPr>
              <a:t>AAS Pastry</a:t>
            </a:r>
          </a:p>
          <a:p>
            <a:pPr lvl="1">
              <a:lnSpc>
                <a:spcPct val="80000"/>
              </a:lnSpc>
            </a:pPr>
            <a:r>
              <a:rPr lang="en-US" sz="1800" b="1" smtClean="0">
                <a:solidFill>
                  <a:srgbClr val="000066"/>
                </a:solidFill>
              </a:rPr>
              <a:t>CHEF 1301</a:t>
            </a:r>
          </a:p>
          <a:p>
            <a:pPr lvl="1">
              <a:lnSpc>
                <a:spcPct val="80000"/>
              </a:lnSpc>
            </a:pPr>
            <a:r>
              <a:rPr lang="en-US" sz="1800" b="1" smtClean="0">
                <a:solidFill>
                  <a:srgbClr val="000066"/>
                </a:solidFill>
              </a:rPr>
              <a:t>CHEF 1305</a:t>
            </a:r>
          </a:p>
          <a:p>
            <a:pPr lvl="1">
              <a:lnSpc>
                <a:spcPct val="80000"/>
              </a:lnSpc>
            </a:pPr>
            <a:r>
              <a:rPr lang="en-US" sz="1800" b="1" smtClean="0">
                <a:solidFill>
                  <a:srgbClr val="000066"/>
                </a:solidFill>
              </a:rPr>
              <a:t>HAMG 1321</a:t>
            </a:r>
          </a:p>
          <a:p>
            <a:pPr lvl="1">
              <a:lnSpc>
                <a:spcPct val="80000"/>
              </a:lnSpc>
            </a:pPr>
            <a:r>
              <a:rPr lang="en-US" sz="1800" b="1" smtClean="0">
                <a:solidFill>
                  <a:srgbClr val="000066"/>
                </a:solidFill>
              </a:rPr>
              <a:t>PSTR 1301</a:t>
            </a:r>
          </a:p>
          <a:p>
            <a:pPr lvl="1">
              <a:lnSpc>
                <a:spcPct val="80000"/>
              </a:lnSpc>
            </a:pPr>
            <a:r>
              <a:rPr lang="en-US" sz="1800" b="1" smtClean="0">
                <a:solidFill>
                  <a:srgbClr val="000066"/>
                </a:solidFill>
              </a:rPr>
              <a:t>HAMG 1324</a:t>
            </a:r>
          </a:p>
          <a:p>
            <a:pPr lvl="1">
              <a:lnSpc>
                <a:spcPct val="80000"/>
              </a:lnSpc>
            </a:pPr>
            <a:r>
              <a:rPr lang="en-US" sz="1800" b="1" smtClean="0">
                <a:solidFill>
                  <a:srgbClr val="000066"/>
                </a:solidFill>
              </a:rPr>
              <a:t>IFWA 1310</a:t>
            </a:r>
          </a:p>
          <a:p>
            <a:pPr lvl="1">
              <a:lnSpc>
                <a:spcPct val="80000"/>
              </a:lnSpc>
            </a:pPr>
            <a:r>
              <a:rPr lang="en-US" sz="1800" b="1" smtClean="0">
                <a:solidFill>
                  <a:srgbClr val="000066"/>
                </a:solidFill>
              </a:rPr>
              <a:t>PSTR 1305</a:t>
            </a:r>
          </a:p>
          <a:p>
            <a:pPr lvl="1">
              <a:lnSpc>
                <a:spcPct val="80000"/>
              </a:lnSpc>
            </a:pPr>
            <a:r>
              <a:rPr lang="en-US" sz="1800" b="1" smtClean="0">
                <a:solidFill>
                  <a:srgbClr val="000066"/>
                </a:solidFill>
              </a:rPr>
              <a:t>RSTO 1325</a:t>
            </a:r>
          </a:p>
          <a:p>
            <a:pPr lvl="1">
              <a:lnSpc>
                <a:spcPct val="80000"/>
              </a:lnSpc>
            </a:pPr>
            <a:r>
              <a:rPr lang="en-US" sz="1800" b="1" smtClean="0">
                <a:solidFill>
                  <a:srgbClr val="000066"/>
                </a:solidFill>
              </a:rPr>
              <a:t>HAMG 1319</a:t>
            </a:r>
          </a:p>
          <a:p>
            <a:pPr lvl="1">
              <a:lnSpc>
                <a:spcPct val="80000"/>
              </a:lnSpc>
            </a:pPr>
            <a:r>
              <a:rPr lang="en-US" sz="1800" b="1" smtClean="0">
                <a:solidFill>
                  <a:srgbClr val="000066"/>
                </a:solidFill>
              </a:rPr>
              <a:t>PSTR 1306</a:t>
            </a:r>
          </a:p>
          <a:p>
            <a:pPr lvl="1">
              <a:lnSpc>
                <a:spcPct val="80000"/>
              </a:lnSpc>
            </a:pPr>
            <a:r>
              <a:rPr lang="en-US" sz="1800" b="1" smtClean="0">
                <a:solidFill>
                  <a:srgbClr val="000066"/>
                </a:solidFill>
              </a:rPr>
              <a:t>PSTR 1310</a:t>
            </a:r>
          </a:p>
          <a:p>
            <a:pPr lvl="1">
              <a:lnSpc>
                <a:spcPct val="80000"/>
              </a:lnSpc>
            </a:pPr>
            <a:r>
              <a:rPr lang="en-US" sz="1800" b="1" smtClean="0">
                <a:solidFill>
                  <a:srgbClr val="000066"/>
                </a:solidFill>
              </a:rPr>
              <a:t>PSTR 1312</a:t>
            </a:r>
          </a:p>
          <a:p>
            <a:pPr lvl="1">
              <a:lnSpc>
                <a:spcPct val="80000"/>
              </a:lnSpc>
            </a:pPr>
            <a:r>
              <a:rPr lang="en-US" sz="1800" b="1" smtClean="0">
                <a:solidFill>
                  <a:srgbClr val="000066"/>
                </a:solidFill>
              </a:rPr>
              <a:t>PSTR 1340</a:t>
            </a:r>
          </a:p>
          <a:p>
            <a:pPr lvl="1">
              <a:lnSpc>
                <a:spcPct val="80000"/>
              </a:lnSpc>
            </a:pPr>
            <a:r>
              <a:rPr lang="en-US" sz="1800" b="1" smtClean="0">
                <a:solidFill>
                  <a:srgbClr val="000066"/>
                </a:solidFill>
              </a:rPr>
              <a:t>PSTR 2307</a:t>
            </a:r>
          </a:p>
          <a:p>
            <a:pPr lvl="1">
              <a:lnSpc>
                <a:spcPct val="80000"/>
              </a:lnSpc>
            </a:pPr>
            <a:r>
              <a:rPr lang="en-US" sz="1800" b="1" smtClean="0">
                <a:solidFill>
                  <a:srgbClr val="000066"/>
                </a:solidFill>
              </a:rPr>
              <a:t>PSTR 2301</a:t>
            </a:r>
          </a:p>
          <a:p>
            <a:pPr lvl="1">
              <a:lnSpc>
                <a:spcPct val="80000"/>
              </a:lnSpc>
            </a:pPr>
            <a:r>
              <a:rPr lang="en-US" sz="1800" b="1" smtClean="0">
                <a:solidFill>
                  <a:srgbClr val="000066"/>
                </a:solidFill>
              </a:rPr>
              <a:t>PSTR 2380</a:t>
            </a:r>
          </a:p>
          <a:p>
            <a:pPr lvl="1">
              <a:lnSpc>
                <a:spcPct val="80000"/>
              </a:lnSpc>
            </a:pPr>
            <a:r>
              <a:rPr lang="en-US" sz="1800" b="1" smtClean="0">
                <a:solidFill>
                  <a:srgbClr val="000066"/>
                </a:solidFill>
              </a:rPr>
              <a:t>PSTR 2331 </a:t>
            </a:r>
            <a:r>
              <a:rPr lang="en-US" sz="1400" b="1" smtClean="0">
                <a:solidFill>
                  <a:srgbClr val="000066"/>
                </a:solidFill>
              </a:rPr>
              <a:t>(CAPSTONE)</a:t>
            </a:r>
          </a:p>
        </p:txBody>
      </p:sp>
      <p:sp>
        <p:nvSpPr>
          <p:cNvPr id="76804" name="Text Box 7"/>
          <p:cNvSpPr txBox="1">
            <a:spLocks noChangeArrowheads="1"/>
          </p:cNvSpPr>
          <p:nvPr/>
        </p:nvSpPr>
        <p:spPr bwMode="auto">
          <a:xfrm>
            <a:off x="441325" y="6132513"/>
            <a:ext cx="5730875" cy="64135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en-US" sz="1800" u="sng"/>
              <a:t>Note:</a:t>
            </a:r>
            <a:r>
              <a:rPr lang="en-US" sz="1800"/>
              <a:t> Does not include AAS General Education</a:t>
            </a:r>
          </a:p>
          <a:p>
            <a:r>
              <a:rPr lang="en-US" sz="1800"/>
              <a:t>Core classes.  Classes may be scheduled as needed.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38400" y="76200"/>
            <a:ext cx="4419600" cy="914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Communications</a:t>
            </a:r>
          </a:p>
        </p:txBody>
      </p:sp>
      <p:sp>
        <p:nvSpPr>
          <p:cNvPr id="78850" name="Rectangle 6"/>
          <p:cNvSpPr>
            <a:spLocks noChangeArrowheads="1"/>
          </p:cNvSpPr>
          <p:nvPr/>
        </p:nvSpPr>
        <p:spPr bwMode="auto">
          <a:xfrm>
            <a:off x="1295400" y="4343400"/>
            <a:ext cx="7010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3200" b="1">
                <a:solidFill>
                  <a:srgbClr val="000099"/>
                </a:solidFill>
              </a:rPr>
              <a:t>CougarWeb and Cougar Mail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3200" b="1">
                <a:solidFill>
                  <a:srgbClr val="000099"/>
                </a:solidFill>
              </a:rPr>
              <a:t>Blast emails from program chair</a:t>
            </a:r>
          </a:p>
        </p:txBody>
      </p:sp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295400"/>
            <a:ext cx="3124200" cy="25384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295400"/>
            <a:ext cx="3048000" cy="25122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8853" name="Rectangle -10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/>
          </a:p>
        </p:txBody>
      </p:sp>
      <p:pic>
        <p:nvPicPr>
          <p:cNvPr id="78854" name="Picture -1019" descr="spa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5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5" name="Picture -1015" descr="spa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6" name="Picture -1011" descr="spa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5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7" name="Rectangle -1010"/>
          <p:cNvSpPr>
            <a:spLocks noChangeArrowheads="1"/>
          </p:cNvSpPr>
          <p:nvPr/>
        </p:nvSpPr>
        <p:spPr bwMode="auto">
          <a:xfrm>
            <a:off x="0" y="0"/>
            <a:ext cx="45783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/>
            </a:r>
            <a:br>
              <a:rPr lang="en-US"/>
            </a:br>
            <a:endParaRPr lang="en-US"/>
          </a:p>
        </p:txBody>
      </p:sp>
      <p:pic>
        <p:nvPicPr>
          <p:cNvPr id="78858" name="Picture -992" descr="spa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5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9" name="Picture -987" descr="spa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5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0" name="Picture -983" descr="spa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5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1" name="Picture -979" descr="spa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2" name="Picture -976" descr="spa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3" name="Picture -972" descr="spa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5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4" name="Picture -970" descr="spa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40970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5" name="Picture -968" descr="spa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3820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6" name="Picture -966" descr="spa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20967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7" name="Picture -964" descr="spa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953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8" name="Picture -962" descr="spa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26707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69" name="Rectangle -881">
            <a:hlinkClick r:id="rId6"/>
          </p:cNvPr>
          <p:cNvSpPr>
            <a:spLocks noChangeArrowheads="1"/>
          </p:cNvSpPr>
          <p:nvPr/>
        </p:nvSpPr>
        <p:spPr bwMode="auto">
          <a:xfrm>
            <a:off x="1228725" y="2962275"/>
            <a:ext cx="1352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8870" name="Control -1007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8871" name="Control -1004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8872" name="Control -1003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447800"/>
            <a:ext cx="2083304" cy="1562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47800"/>
            <a:ext cx="2209800" cy="1657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9" name="Picture 6" descr="05pb-030 HCSA Logo A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/>
          <a:srcRect l="14287" t="31364" r="14285" b="35909"/>
          <a:stretch>
            <a:fillRect/>
          </a:stretch>
        </p:blipFill>
        <p:spPr>
          <a:xfrm>
            <a:off x="3308350" y="0"/>
            <a:ext cx="2444750" cy="1066800"/>
          </a:xfrm>
          <a:ln>
            <a:noFill/>
          </a:ln>
          <a:effectLst>
            <a:softEdge rad="112500"/>
          </a:effectLst>
        </p:spPr>
      </p:pic>
      <p:sp>
        <p:nvSpPr>
          <p:cNvPr id="809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4478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002060"/>
                </a:solidFill>
              </a:rPr>
              <a:t/>
            </a:r>
            <a:br>
              <a:rPr lang="en-US" sz="2800" smtClean="0">
                <a:solidFill>
                  <a:srgbClr val="002060"/>
                </a:solidFill>
              </a:rPr>
            </a:br>
            <a:r>
              <a:rPr lang="en-US" sz="2800" smtClean="0">
                <a:solidFill>
                  <a:srgbClr val="92D050"/>
                </a:solidFill>
              </a:rPr>
              <a:t>Hospitality and Culinary Student Association</a:t>
            </a:r>
          </a:p>
        </p:txBody>
      </p:sp>
      <p:pic>
        <p:nvPicPr>
          <p:cNvPr id="29701" name="Picture 12" descr="hcsa in kitchen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1981200" y="1600200"/>
            <a:ext cx="1558925" cy="1136650"/>
          </a:xfrm>
          <a:ln>
            <a:noFill/>
          </a:ln>
          <a:effectLst>
            <a:softEdge rad="112500"/>
          </a:effectLst>
        </p:spPr>
      </p:pic>
      <p:sp>
        <p:nvSpPr>
          <p:cNvPr id="8090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3200400"/>
            <a:ext cx="5181600" cy="2819400"/>
          </a:xfrm>
          <a:ln>
            <a:noFill/>
          </a:ln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200" b="1" smtClean="0">
                <a:solidFill>
                  <a:srgbClr val="000066"/>
                </a:solidFill>
              </a:rPr>
              <a:t>Student run organization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200" b="1" smtClean="0">
                <a:solidFill>
                  <a:srgbClr val="000066"/>
                </a:solidFill>
              </a:rPr>
              <a:t>Enrich your college experience!!!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200" b="1" smtClean="0">
                <a:solidFill>
                  <a:srgbClr val="000066"/>
                </a:solidFill>
              </a:rPr>
              <a:t>Get involved - become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3F8ACA"/>
              </a:buClr>
              <a:buFont typeface="Wingdings" pitchFamily="2" charset="2"/>
              <a:buNone/>
            </a:pPr>
            <a:r>
              <a:rPr lang="en-US" sz="2200" b="1" smtClean="0">
                <a:solidFill>
                  <a:srgbClr val="000066"/>
                </a:solidFill>
              </a:rPr>
              <a:t>    an officer or member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200" b="1" smtClean="0">
                <a:solidFill>
                  <a:srgbClr val="000066"/>
                </a:solidFill>
              </a:rPr>
              <a:t>It’s absolutely free!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3F8ACA"/>
              </a:buClr>
              <a:buFont typeface="Wingdings" pitchFamily="2" charset="2"/>
              <a:buChar char="§"/>
            </a:pPr>
            <a:r>
              <a:rPr lang="en-US" sz="2200" b="1" smtClean="0">
                <a:solidFill>
                  <a:srgbClr val="000066"/>
                </a:solidFill>
              </a:rPr>
              <a:t>Follow us on </a:t>
            </a:r>
            <a:r>
              <a:rPr lang="en-US" sz="2200" b="1" smtClean="0">
                <a:solidFill>
                  <a:srgbClr val="0000FF"/>
                </a:solidFill>
              </a:rPr>
              <a:t>Facebook</a:t>
            </a:r>
          </a:p>
        </p:txBody>
      </p:sp>
      <p:sp>
        <p:nvSpPr>
          <p:cNvPr id="80903" name="Text Box 9"/>
          <p:cNvSpPr txBox="1">
            <a:spLocks noChangeArrowheads="1"/>
          </p:cNvSpPr>
          <p:nvPr/>
        </p:nvSpPr>
        <p:spPr bwMode="auto">
          <a:xfrm>
            <a:off x="5257800" y="1219200"/>
            <a:ext cx="3886200" cy="335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rgbClr val="3F8ACA"/>
              </a:buClr>
              <a:buSzPct val="100000"/>
              <a:buFont typeface="Wingdings" pitchFamily="2" charset="2"/>
              <a:buChar char="§"/>
            </a:pPr>
            <a:r>
              <a:rPr lang="en-US">
                <a:latin typeface="Helvetica" pitchFamily="34" charset="0"/>
                <a:ea typeface="Osaka"/>
                <a:cs typeface="Osaka"/>
              </a:rPr>
              <a:t> </a:t>
            </a:r>
            <a:r>
              <a:rPr lang="en-US" sz="2000" b="1">
                <a:latin typeface="Helvetica" pitchFamily="34" charset="0"/>
                <a:ea typeface="Osaka"/>
                <a:cs typeface="Osaka"/>
              </a:rPr>
              <a:t>Some past activities:</a:t>
            </a:r>
            <a:endParaRPr lang="en-US" sz="1800" b="1">
              <a:latin typeface="Helvetica" pitchFamily="34" charset="0"/>
              <a:ea typeface="Osaka"/>
              <a:cs typeface="Osaka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rgbClr val="CCC538"/>
              </a:buClr>
              <a:buSzPct val="100000"/>
              <a:buFont typeface="Wingdings" pitchFamily="2" charset="2"/>
              <a:buChar char="ü"/>
            </a:pPr>
            <a:r>
              <a:rPr lang="en-US" sz="1800">
                <a:solidFill>
                  <a:srgbClr val="000066"/>
                </a:solidFill>
                <a:latin typeface="Arial Rounded MT Bold" pitchFamily="34" charset="0"/>
                <a:ea typeface="Osaka"/>
                <a:cs typeface="Osaka"/>
              </a:rPr>
              <a:t>HOSPY Awards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rgbClr val="CCC538"/>
              </a:buClr>
              <a:buSzPct val="100000"/>
              <a:buFont typeface="Wingdings" pitchFamily="2" charset="2"/>
              <a:buChar char="ü"/>
            </a:pPr>
            <a:r>
              <a:rPr lang="en-US" sz="1800">
                <a:solidFill>
                  <a:srgbClr val="000066"/>
                </a:solidFill>
                <a:latin typeface="Arial Rounded MT Bold" pitchFamily="34" charset="0"/>
                <a:ea typeface="Osaka"/>
                <a:cs typeface="Osaka"/>
              </a:rPr>
              <a:t>Chef Tables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rgbClr val="CCC538"/>
              </a:buClr>
              <a:buSzPct val="100000"/>
              <a:buFont typeface="Wingdings" pitchFamily="2" charset="2"/>
              <a:buChar char="ü"/>
            </a:pPr>
            <a:r>
              <a:rPr lang="en-US" sz="1800">
                <a:solidFill>
                  <a:srgbClr val="000066"/>
                </a:solidFill>
                <a:latin typeface="Arial Rounded MT Bold" pitchFamily="34" charset="0"/>
                <a:ea typeface="Osaka"/>
                <a:cs typeface="Osaka"/>
              </a:rPr>
              <a:t>Bake Sales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rgbClr val="CCC538"/>
              </a:buClr>
              <a:buSzPct val="100000"/>
              <a:buFont typeface="Wingdings" pitchFamily="2" charset="2"/>
              <a:buChar char="ü"/>
            </a:pPr>
            <a:r>
              <a:rPr lang="en-US" sz="1800">
                <a:solidFill>
                  <a:srgbClr val="000066"/>
                </a:solidFill>
                <a:latin typeface="Arial Rounded MT Bold" pitchFamily="34" charset="0"/>
                <a:ea typeface="Osaka"/>
                <a:cs typeface="Osaka"/>
              </a:rPr>
              <a:t>Chili Confrontational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rgbClr val="CCC538"/>
              </a:buClr>
              <a:buSzPct val="100000"/>
              <a:buFont typeface="Wingdings" pitchFamily="2" charset="2"/>
              <a:buChar char="ü"/>
            </a:pPr>
            <a:r>
              <a:rPr lang="en-US" sz="1800">
                <a:solidFill>
                  <a:srgbClr val="000066"/>
                </a:solidFill>
                <a:latin typeface="Arial Rounded MT Bold" pitchFamily="34" charset="0"/>
                <a:ea typeface="Osaka"/>
                <a:cs typeface="Osaka"/>
              </a:rPr>
              <a:t>Treats for Christmas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rgbClr val="CCC538"/>
              </a:buClr>
              <a:buSzPct val="100000"/>
              <a:buFont typeface="Wingdings" pitchFamily="2" charset="2"/>
              <a:buChar char="ü"/>
            </a:pPr>
            <a:r>
              <a:rPr lang="en-US" sz="1800">
                <a:solidFill>
                  <a:srgbClr val="000066"/>
                </a:solidFill>
                <a:latin typeface="Arial Rounded MT Bold" pitchFamily="34" charset="0"/>
                <a:ea typeface="Osaka"/>
                <a:cs typeface="Osaka"/>
              </a:rPr>
              <a:t>Thanksgiving Pie Sale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rgbClr val="CCC538"/>
              </a:buClr>
              <a:buSzPct val="100000"/>
              <a:buFont typeface="Wingdings" pitchFamily="2" charset="2"/>
              <a:buChar char="ü"/>
            </a:pPr>
            <a:r>
              <a:rPr lang="en-US" sz="1800">
                <a:solidFill>
                  <a:srgbClr val="000066"/>
                </a:solidFill>
                <a:latin typeface="Arial Rounded MT Bold" pitchFamily="34" charset="0"/>
                <a:ea typeface="Osaka"/>
                <a:cs typeface="Osaka"/>
              </a:rPr>
              <a:t>Trips to NYC, Chicago &amp; 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rgbClr val="CCC538"/>
              </a:buClr>
              <a:buSzPct val="100000"/>
            </a:pPr>
            <a:r>
              <a:rPr lang="en-US" sz="1800">
                <a:solidFill>
                  <a:srgbClr val="000066"/>
                </a:solidFill>
                <a:latin typeface="Arial Rounded MT Bold" pitchFamily="34" charset="0"/>
                <a:ea typeface="Osaka"/>
                <a:cs typeface="Osaka"/>
              </a:rPr>
              <a:t>  Washington DC</a:t>
            </a:r>
            <a:endParaRPr lang="en-US" sz="2000">
              <a:solidFill>
                <a:srgbClr val="000066"/>
              </a:solidFill>
              <a:latin typeface="Arial Rounded MT Bold" pitchFamily="34" charset="0"/>
              <a:ea typeface="Osaka"/>
              <a:cs typeface="Osaka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print"/>
          <a:srcRect l="7922" t="35501" r="4939" b="17164"/>
          <a:stretch>
            <a:fillRect/>
          </a:stretch>
        </p:blipFill>
        <p:spPr bwMode="auto">
          <a:xfrm>
            <a:off x="4270375" y="4425950"/>
            <a:ext cx="4648200" cy="1690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524000"/>
            <a:ext cx="8001000" cy="3810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99"/>
                </a:solidFill>
              </a:rPr>
              <a:t>To learn more about the program, HCSA, and other outstanding faculty,</a:t>
            </a:r>
            <a:br>
              <a:rPr lang="en-US" smtClean="0">
                <a:solidFill>
                  <a:srgbClr val="000099"/>
                </a:solidFill>
              </a:rPr>
            </a:br>
            <a:r>
              <a:rPr lang="en-US" smtClean="0">
                <a:solidFill>
                  <a:srgbClr val="000099"/>
                </a:solidFill>
              </a:rPr>
              <a:t>visit:</a:t>
            </a:r>
            <a:br>
              <a:rPr lang="en-US" smtClean="0">
                <a:solidFill>
                  <a:srgbClr val="000099"/>
                </a:solidFill>
              </a:rPr>
            </a:br>
            <a:r>
              <a:rPr lang="en-US" smtClean="0">
                <a:solidFill>
                  <a:srgbClr val="000099"/>
                </a:solidFill>
              </a:rPr>
              <a:t> </a:t>
            </a:r>
            <a:r>
              <a:rPr lang="en-US" u="sng" smtClean="0">
                <a:solidFill>
                  <a:srgbClr val="FFFF66"/>
                </a:solidFill>
              </a:rPr>
              <a:t>www.collin.edu/hospitality</a:t>
            </a:r>
            <a:r>
              <a:rPr lang="en-US" smtClean="0">
                <a:solidFill>
                  <a:srgbClr val="000099"/>
                </a:solidFill>
              </a:rPr>
              <a:t/>
            </a:r>
            <a:br>
              <a:rPr lang="en-US" smtClean="0">
                <a:solidFill>
                  <a:srgbClr val="000099"/>
                </a:solidFill>
              </a:rPr>
            </a:br>
            <a:endParaRPr lang="en-US" smtClean="0">
              <a:solidFill>
                <a:srgbClr val="000099"/>
              </a:solidFill>
            </a:endParaRPr>
          </a:p>
        </p:txBody>
      </p:sp>
      <p:sp>
        <p:nvSpPr>
          <p:cNvPr id="82946" name="Text Box 5"/>
          <p:cNvSpPr txBox="1">
            <a:spLocks noChangeArrowheads="1"/>
          </p:cNvSpPr>
          <p:nvPr/>
        </p:nvSpPr>
        <p:spPr bwMode="auto">
          <a:xfrm>
            <a:off x="1600200" y="304800"/>
            <a:ext cx="5638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b="1">
                <a:latin typeface="Alaska Extrabold"/>
              </a:rPr>
              <a:t>IHCE Website</a:t>
            </a:r>
            <a:endParaRPr lang="en-US" sz="2800" b="1">
              <a:latin typeface="Alaska Extra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-381000" y="381000"/>
            <a:ext cx="9753600" cy="731838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tx1"/>
                </a:solidFill>
              </a:rPr>
              <a:t/>
            </a:r>
            <a:br>
              <a:rPr lang="en-US" sz="3600" smtClean="0">
                <a:solidFill>
                  <a:schemeClr val="tx1"/>
                </a:solidFill>
              </a:rPr>
            </a:br>
            <a:r>
              <a:rPr lang="en-US" smtClean="0">
                <a:solidFill>
                  <a:schemeClr val="tx1"/>
                </a:solidFill>
              </a:rPr>
              <a:t>Thank you for coming to our</a:t>
            </a:r>
            <a:br>
              <a:rPr lang="en-US" smtClean="0">
                <a:solidFill>
                  <a:schemeClr val="tx1"/>
                </a:solidFill>
              </a:rPr>
            </a:br>
            <a:r>
              <a:rPr lang="en-US" smtClean="0">
                <a:solidFill>
                  <a:schemeClr val="tx1"/>
                </a:solidFill>
              </a:rPr>
              <a:t> Culinary &amp; Pastry Student Orientation!</a:t>
            </a:r>
            <a:br>
              <a:rPr lang="en-US" smtClean="0">
                <a:solidFill>
                  <a:schemeClr val="tx1"/>
                </a:solidFill>
              </a:rPr>
            </a:b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84994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447800"/>
            <a:ext cx="7315200" cy="1295400"/>
          </a:xfrm>
          <a:ln>
            <a:noFill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b="1" u="sng" smtClean="0">
                <a:solidFill>
                  <a:srgbClr val="FFFF00"/>
                </a:solidFill>
              </a:rPr>
              <a:t>Please Complete Form: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b="1" smtClean="0">
                <a:solidFill>
                  <a:srgbClr val="FFFF00"/>
                </a:solidFill>
              </a:rPr>
              <a:t>9-digit CWID#</a:t>
            </a:r>
          </a:p>
          <a:p>
            <a:pPr lvl="1" eaLnBrk="1" hangingPunct="1">
              <a:lnSpc>
                <a:spcPct val="80000"/>
              </a:lnSpc>
            </a:pPr>
            <a:r>
              <a:rPr lang="en-US" b="1" smtClean="0">
                <a:solidFill>
                  <a:srgbClr val="FFFF00"/>
                </a:solidFill>
              </a:rPr>
              <a:t>Print all information clearly</a:t>
            </a:r>
            <a:endParaRPr lang="en-US" sz="2400" b="1" smtClean="0">
              <a:solidFill>
                <a:srgbClr val="FFFF00"/>
              </a:solidFill>
            </a:endParaRPr>
          </a:p>
        </p:txBody>
      </p:sp>
      <p:pic>
        <p:nvPicPr>
          <p:cNvPr id="31748" name="Picture 17" descr="smores tar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85812" y="2974975"/>
            <a:ext cx="2668588" cy="1779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749" name="Picture 20" descr="cynthia with entree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657600" y="2819400"/>
            <a:ext cx="1778000" cy="2667000"/>
          </a:xfr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4997" name="Text Box 8"/>
          <p:cNvSpPr txBox="1">
            <a:spLocks noChangeArrowheads="1"/>
          </p:cNvSpPr>
          <p:nvPr/>
        </p:nvSpPr>
        <p:spPr bwMode="auto">
          <a:xfrm>
            <a:off x="2895600" y="5638800"/>
            <a:ext cx="356076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6699FF"/>
              </a:buClr>
              <a:buFont typeface="Wingdings" pitchFamily="2" charset="2"/>
              <a:buNone/>
            </a:pPr>
            <a:r>
              <a:rPr lang="en-US" sz="2800" b="1">
                <a:solidFill>
                  <a:srgbClr val="FF0000"/>
                </a:solidFill>
              </a:rPr>
              <a:t>ANY QUESTIONS??</a:t>
            </a:r>
            <a:endParaRPr lang="en-US" sz="2800">
              <a:solidFill>
                <a:srgbClr val="FF0000"/>
              </a:solidFill>
            </a:endParaRPr>
          </a:p>
        </p:txBody>
      </p:sp>
      <p:pic>
        <p:nvPicPr>
          <p:cNvPr id="31755" name="Picture 11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5735637" y="2979737"/>
            <a:ext cx="2362200" cy="1771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993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AutoShape 13"/>
          <p:cNvSpPr>
            <a:spLocks noChangeArrowheads="1"/>
          </p:cNvSpPr>
          <p:nvPr/>
        </p:nvSpPr>
        <p:spPr bwMode="auto">
          <a:xfrm>
            <a:off x="2971800" y="1981200"/>
            <a:ext cx="5867400" cy="3886200"/>
          </a:xfrm>
          <a:prstGeom prst="foldedCorner">
            <a:avLst>
              <a:gd name="adj" fmla="val 12500"/>
            </a:avLst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IHCE Faculty &amp; Staff</a:t>
            </a:r>
            <a:br>
              <a:rPr lang="en-US" dirty="0" smtClean="0">
                <a:solidFill>
                  <a:schemeClr val="tx1">
                    <a:lumMod val="95000"/>
                  </a:schemeClr>
                </a:solidFill>
              </a:rPr>
            </a:br>
            <a:endParaRPr lang="en-US" sz="2400" dirty="0" smtClean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971800" y="2362200"/>
            <a:ext cx="5791200" cy="3733800"/>
          </a:xfrm>
          <a:ln>
            <a:noFill/>
          </a:ln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FFFF66"/>
                </a:solidFill>
              </a:rPr>
              <a:t>Program Chair &amp; Professor</a:t>
            </a:r>
            <a:endParaRPr lang="en-US" sz="1800" b="1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chemeClr val="tx1">
                    <a:lumMod val="95000"/>
                  </a:schemeClr>
                </a:solidFill>
              </a:rPr>
              <a:t>MBA – Dallas Baptist University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chemeClr val="tx1">
                    <a:lumMod val="95000"/>
                  </a:schemeClr>
                </a:solidFill>
              </a:rPr>
              <a:t>BS Hospitality Management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chemeClr val="tx1">
                    <a:lumMod val="95000"/>
                  </a:schemeClr>
                </a:solidFill>
              </a:rPr>
              <a:t>AS Hotel Restaurant Management - Johnson &amp; Wales University</a:t>
            </a:r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None/>
            </a:pPr>
            <a:endParaRPr lang="en-US" sz="2400" b="1" dirty="0" smtClean="0">
              <a:solidFill>
                <a:schemeClr val="tx1">
                  <a:lumMod val="9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</a:pPr>
            <a:r>
              <a:rPr lang="en-US" sz="2400" b="1" dirty="0" smtClean="0">
                <a:solidFill>
                  <a:schemeClr val="tx1">
                    <a:lumMod val="95000"/>
                  </a:schemeClr>
                </a:solidFill>
              </a:rPr>
              <a:t>Office PRC -L229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</a:pPr>
            <a:r>
              <a:rPr lang="en-US" sz="2400" b="1" dirty="0" smtClean="0">
                <a:solidFill>
                  <a:schemeClr val="tx1">
                    <a:lumMod val="95000"/>
                  </a:schemeClr>
                </a:solidFill>
              </a:rPr>
              <a:t>972 377-1672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</a:pPr>
            <a:r>
              <a:rPr lang="en-US" sz="2400" b="1" dirty="0" smtClean="0">
                <a:solidFill>
                  <a:schemeClr val="tx1">
                    <a:lumMod val="95000"/>
                  </a:schemeClr>
                </a:solidFill>
              </a:rPr>
              <a:t>kmusa@collin.edu</a:t>
            </a:r>
          </a:p>
          <a:p>
            <a:pPr eaLnBrk="1" hangingPunct="1">
              <a:lnSpc>
                <a:spcPct val="80000"/>
              </a:lnSpc>
            </a:pPr>
            <a:endParaRPr lang="en-US" sz="2000" b="1" dirty="0" smtClean="0"/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2971800" y="914400"/>
            <a:ext cx="58674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>
            <a:spAutoFit/>
          </a:bodyPr>
          <a:lstStyle/>
          <a:p>
            <a:pPr algn="ctr" eaLnBrk="0" hangingPunct="0"/>
            <a:r>
              <a:rPr lang="en-US" sz="32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aska Extrabold"/>
              </a:rPr>
              <a:t>Karen Musa </a:t>
            </a:r>
            <a:br>
              <a:rPr lang="en-US" sz="32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aska Extrabold"/>
              </a:rPr>
            </a:br>
            <a:r>
              <a:rPr lang="en-US" sz="32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aska Extrabold"/>
              </a:rPr>
              <a:t>MBA, CHE, CTA</a:t>
            </a:r>
          </a:p>
        </p:txBody>
      </p:sp>
      <p:pic>
        <p:nvPicPr>
          <p:cNvPr id="6149" name="Picture 7" descr="karen"/>
          <p:cNvPicPr>
            <a:picLocks noChangeAspect="1" noChangeArrowheads="1"/>
          </p:cNvPicPr>
          <p:nvPr/>
        </p:nvPicPr>
        <p:blipFill>
          <a:blip r:embed="rId3" cstate="print"/>
          <a:srcRect l="16667" t="19049" r="11905"/>
          <a:stretch>
            <a:fillRect/>
          </a:stretch>
        </p:blipFill>
        <p:spPr bwMode="auto">
          <a:xfrm>
            <a:off x="381000" y="1295400"/>
            <a:ext cx="2590800" cy="381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AutoShape 14"/>
          <p:cNvSpPr>
            <a:spLocks noChangeArrowheads="1"/>
          </p:cNvSpPr>
          <p:nvPr/>
        </p:nvSpPr>
        <p:spPr bwMode="auto">
          <a:xfrm>
            <a:off x="3276600" y="1447800"/>
            <a:ext cx="5486400" cy="4572000"/>
          </a:xfrm>
          <a:prstGeom prst="foldedCorner">
            <a:avLst>
              <a:gd name="adj" fmla="val 12500"/>
            </a:avLst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38400" y="533400"/>
            <a:ext cx="6705600" cy="1143000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000099"/>
                </a:solidFill>
              </a:rPr>
              <a:t>Chef</a:t>
            </a:r>
            <a:r>
              <a:rPr lang="en-US" smtClean="0">
                <a:solidFill>
                  <a:srgbClr val="000099"/>
                </a:solidFill>
              </a:rPr>
              <a:t> </a:t>
            </a:r>
            <a:r>
              <a:rPr lang="en-US" sz="3200" smtClean="0">
                <a:solidFill>
                  <a:srgbClr val="000099"/>
                </a:solidFill>
              </a:rPr>
              <a:t>Michele Brown CB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352800" y="1600200"/>
            <a:ext cx="5257800" cy="4191000"/>
          </a:xfrm>
          <a:ln>
            <a:noFill/>
          </a:ln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3F8ACA"/>
              </a:buClr>
              <a:buFont typeface="Wingdings" pitchFamily="2" charset="2"/>
              <a:buNone/>
            </a:pPr>
            <a:r>
              <a:rPr lang="en-US" sz="2400" b="1" smtClean="0">
                <a:solidFill>
                  <a:srgbClr val="FFFF66"/>
                </a:solidFill>
              </a:rPr>
              <a:t>Professor of Pastry Arts</a:t>
            </a:r>
          </a:p>
          <a:p>
            <a:pPr eaLnBrk="1" hangingPunct="1">
              <a:lnSpc>
                <a:spcPct val="90000"/>
              </a:lnSpc>
              <a:buClr>
                <a:srgbClr val="3F8ACA"/>
              </a:buClr>
            </a:pPr>
            <a:r>
              <a:rPr lang="en-US" sz="2300" b="1" smtClean="0"/>
              <a:t>BS Food Service Management - Johnson &amp; Wales University</a:t>
            </a:r>
          </a:p>
          <a:p>
            <a:pPr eaLnBrk="1" hangingPunct="1">
              <a:lnSpc>
                <a:spcPct val="90000"/>
              </a:lnSpc>
              <a:buClr>
                <a:srgbClr val="3F8ACA"/>
              </a:buClr>
            </a:pPr>
            <a:r>
              <a:rPr lang="en-US" sz="2300" b="1" smtClean="0"/>
              <a:t>AOS Pastry Arts </a:t>
            </a:r>
          </a:p>
          <a:p>
            <a:pPr eaLnBrk="1" hangingPunct="1">
              <a:lnSpc>
                <a:spcPct val="90000"/>
              </a:lnSpc>
              <a:buClr>
                <a:srgbClr val="3F8ACA"/>
              </a:buClr>
              <a:buFont typeface="Wingdings" pitchFamily="2" charset="2"/>
              <a:buNone/>
            </a:pPr>
            <a:r>
              <a:rPr lang="en-US" sz="2300" b="1" smtClean="0"/>
              <a:t>	- Johnson &amp; Wales University</a:t>
            </a:r>
          </a:p>
          <a:p>
            <a:pPr eaLnBrk="1" hangingPunct="1">
              <a:lnSpc>
                <a:spcPct val="90000"/>
              </a:lnSpc>
              <a:buClr>
                <a:srgbClr val="3F8ACA"/>
              </a:buClr>
            </a:pPr>
            <a:r>
              <a:rPr lang="en-US" sz="2100" b="1" smtClean="0"/>
              <a:t>Medaled at the IKA Culinary Olympics 2012 Texas Regional Team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400" b="1" smtClean="0"/>
          </a:p>
          <a:p>
            <a:pPr eaLnBrk="1" hangingPunct="1">
              <a:lnSpc>
                <a:spcPct val="90000"/>
              </a:lnSpc>
              <a:buClr>
                <a:schemeClr val="accent2"/>
              </a:buClr>
            </a:pPr>
            <a:r>
              <a:rPr lang="en-US" sz="2300" b="1" smtClean="0"/>
              <a:t>Office: PRC - A154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</a:pPr>
            <a:r>
              <a:rPr lang="en-US" sz="2300" b="1" smtClean="0"/>
              <a:t>Phone: 972 377-1057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</a:pPr>
            <a:r>
              <a:rPr lang="en-US" sz="2300" b="1" smtClean="0"/>
              <a:t>mebrown@collin.edu</a:t>
            </a:r>
          </a:p>
          <a:p>
            <a:pPr eaLnBrk="1" hangingPunct="1">
              <a:lnSpc>
                <a:spcPct val="90000"/>
              </a:lnSpc>
              <a:buClr>
                <a:srgbClr val="3F8ACA"/>
              </a:buClr>
              <a:buFont typeface="Wingdings" pitchFamily="2" charset="2"/>
              <a:buChar char="§"/>
            </a:pPr>
            <a:endParaRPr lang="en-US" sz="2300" b="1" smtClean="0"/>
          </a:p>
        </p:txBody>
      </p:sp>
      <p:sp>
        <p:nvSpPr>
          <p:cNvPr id="9221" name="Rectangle 2"/>
          <p:cNvSpPr>
            <a:spLocks noChangeArrowheads="1"/>
          </p:cNvSpPr>
          <p:nvPr/>
        </p:nvSpPr>
        <p:spPr bwMode="auto">
          <a:xfrm>
            <a:off x="457200" y="0"/>
            <a:ext cx="8229600" cy="141763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tx1">
                    <a:lumMod val="95000"/>
                  </a:schemeClr>
                </a:solidFill>
                <a:latin typeface="Alaska Extrabold" pitchFamily="34" charset="0"/>
                <a:ea typeface="ＭＳ Ｐゴシック" pitchFamily="34" charset="-128"/>
                <a:cs typeface="+mn-cs"/>
              </a:rPr>
              <a:t>IHCE Faculty &amp; Staff</a:t>
            </a:r>
            <a:br>
              <a:rPr lang="en-US" sz="4000" b="1" dirty="0">
                <a:solidFill>
                  <a:schemeClr val="tx1">
                    <a:lumMod val="95000"/>
                  </a:schemeClr>
                </a:solidFill>
                <a:latin typeface="Alaska Extrabold" pitchFamily="34" charset="0"/>
                <a:ea typeface="ＭＳ Ｐゴシック" pitchFamily="34" charset="-128"/>
                <a:cs typeface="+mn-cs"/>
              </a:rPr>
            </a:br>
            <a:endParaRPr lang="en-US" b="1" dirty="0">
              <a:solidFill>
                <a:schemeClr val="tx1">
                  <a:lumMod val="95000"/>
                </a:schemeClr>
              </a:solidFill>
              <a:latin typeface="Alaska Extrabold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8198" name="Picture 8" descr="just 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0"/>
            <a:ext cx="2743200" cy="3962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3200400" y="1752600"/>
            <a:ext cx="5715000" cy="4114800"/>
          </a:xfrm>
          <a:prstGeom prst="foldedCorner">
            <a:avLst>
              <a:gd name="adj" fmla="val 12500"/>
            </a:avLst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F8ACA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66"/>
                </a:solidFill>
              </a:rPr>
              <a:t>Professor of Culinary Arts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F8ACA"/>
              </a:buClr>
              <a:buFont typeface="Wingdings" pitchFamily="2" charset="2"/>
              <a:buChar char="v"/>
              <a:defRPr/>
            </a:pPr>
            <a:r>
              <a:rPr lang="en-US" b="1" dirty="0"/>
              <a:t>A.A.S. Food and Hospitality Service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F8ACA"/>
              </a:buClr>
              <a:defRPr/>
            </a:pPr>
            <a:r>
              <a:rPr lang="en-US" b="1" dirty="0"/>
              <a:t>     -El Centro College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6699FF"/>
              </a:buClr>
              <a:buFont typeface="Wingdings" pitchFamily="2" charset="2"/>
              <a:buNone/>
              <a:defRPr/>
            </a:pPr>
            <a:endParaRPr lang="en-US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b="1" dirty="0"/>
              <a:t>Office: PRC - A155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b="1" dirty="0"/>
              <a:t>Phone: 972-377-1752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b="1" dirty="0"/>
              <a:t>tnixon@collin.edu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457200" y="0"/>
            <a:ext cx="82296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latin typeface="Alaska Extrabold"/>
              </a:rPr>
              <a:t>IHCE Faculty &amp; Staff</a:t>
            </a:r>
            <a:br>
              <a:rPr lang="en-US" sz="4000" b="1">
                <a:latin typeface="Alaska Extrabold"/>
              </a:rPr>
            </a:br>
            <a:endParaRPr lang="en-US" b="1">
              <a:latin typeface="Alaska Extrabold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438400" y="838200"/>
            <a:ext cx="6705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 b="1" kern="0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Chef</a:t>
            </a:r>
            <a:r>
              <a:rPr lang="en-US" sz="4000" b="1" kern="0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0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Thomas Nixon</a:t>
            </a:r>
          </a:p>
        </p:txBody>
      </p:sp>
      <p:pic>
        <p:nvPicPr>
          <p:cNvPr id="6" name="Picture 5" descr="Chef Nixon 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485900"/>
            <a:ext cx="2667000" cy="40005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3352800" y="1828800"/>
            <a:ext cx="5562600" cy="4038600"/>
          </a:xfrm>
          <a:prstGeom prst="foldedCorner">
            <a:avLst>
              <a:gd name="adj" fmla="val 12500"/>
            </a:avLst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F8ACA"/>
              </a:buClr>
              <a:buFont typeface="Wingdings" pitchFamily="2" charset="2"/>
              <a:buNone/>
              <a:defRPr/>
            </a:pPr>
            <a:r>
              <a:rPr lang="en-US" b="1">
                <a:solidFill>
                  <a:srgbClr val="FFFF66"/>
                </a:solidFill>
              </a:rPr>
              <a:t>Professor of Culinary Arts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F8ACA"/>
              </a:buClr>
              <a:buFont typeface="Wingdings" pitchFamily="2" charset="2"/>
              <a:buChar char="v"/>
              <a:defRPr/>
            </a:pPr>
            <a:r>
              <a:rPr lang="en-US" b="1"/>
              <a:t>A.O.S Culinary Arts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F8ACA"/>
              </a:buClr>
              <a:defRPr/>
            </a:pPr>
            <a:r>
              <a:rPr lang="en-US" b="1"/>
              <a:t>     -Culinary Institute of America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6699FF"/>
              </a:buClr>
              <a:buFont typeface="Wingdings" pitchFamily="2" charset="2"/>
              <a:buNone/>
              <a:defRPr/>
            </a:pPr>
            <a:endParaRPr lang="en-US" b="1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b="1"/>
              <a:t>Office: PRC - A156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b="1"/>
              <a:t>Phone: </a:t>
            </a:r>
            <a:r>
              <a:rPr lang="en-US" b="1">
                <a:solidFill>
                  <a:srgbClr val="FFFFFF"/>
                </a:solidFill>
              </a:rPr>
              <a:t>972-377-1773</a:t>
            </a:r>
            <a:endParaRPr lang="en-US" b="1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b="1"/>
              <a:t>tsevers@collin.edu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IHCE Faculty &amp; Staff</a:t>
            </a:r>
            <a:br>
              <a:rPr lang="en-US" smtClean="0">
                <a:solidFill>
                  <a:schemeClr val="tx1"/>
                </a:solidFill>
              </a:rPr>
            </a:b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438400" y="914400"/>
            <a:ext cx="6705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99"/>
                </a:solidFill>
                <a:latin typeface="Century Gothic" pitchFamily="34" charset="0"/>
              </a:rPr>
              <a:t>Chef</a:t>
            </a:r>
            <a:r>
              <a:rPr lang="en-US" sz="4000" b="1" dirty="0">
                <a:solidFill>
                  <a:srgbClr val="000099"/>
                </a:solidFill>
                <a:latin typeface="Century Gothic" pitchFamily="34" charset="0"/>
              </a:rPr>
              <a:t> </a:t>
            </a:r>
            <a:r>
              <a:rPr lang="en-US" sz="3200" b="1" dirty="0">
                <a:solidFill>
                  <a:srgbClr val="000099"/>
                </a:solidFill>
                <a:latin typeface="Century Gothic" pitchFamily="34" charset="0"/>
              </a:rPr>
              <a:t>Tom Severs</a:t>
            </a:r>
          </a:p>
        </p:txBody>
      </p:sp>
      <p:pic>
        <p:nvPicPr>
          <p:cNvPr id="5126" name="Picture 9" descr="H:\SEMINARS\Picture 2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399" y="1447800"/>
            <a:ext cx="3378127" cy="34498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IHCE Faculty &amp; Staff</a:t>
            </a:r>
            <a:endParaRPr lang="en-US" smtClean="0"/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3400" y="1295400"/>
            <a:ext cx="3810000" cy="533400"/>
          </a:xfrm>
          <a:ln>
            <a:noFill/>
          </a:ln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b="1" smtClean="0">
                <a:solidFill>
                  <a:srgbClr val="000099"/>
                </a:solidFill>
              </a:rPr>
              <a:t>Linda Wee MBA</a:t>
            </a:r>
            <a:endParaRPr lang="en-US" b="1" smtClean="0"/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3352800" y="1981200"/>
            <a:ext cx="5562600" cy="3886200"/>
          </a:xfrm>
          <a:prstGeom prst="foldedCorner">
            <a:avLst>
              <a:gd name="adj" fmla="val 12500"/>
            </a:avLst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F8ACA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66"/>
                </a:solidFill>
              </a:rPr>
              <a:t>Professor of Hospitality and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F8ACA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66"/>
                </a:solidFill>
              </a:rPr>
              <a:t> Event Management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F8ACA"/>
              </a:buClr>
              <a:buFont typeface="Wingdings" pitchFamily="2" charset="2"/>
              <a:buChar char="v"/>
              <a:defRPr/>
            </a:pPr>
            <a:r>
              <a:rPr lang="en-US" b="1" dirty="0"/>
              <a:t>MBA -</a:t>
            </a:r>
            <a:r>
              <a:rPr lang="en-US" dirty="0"/>
              <a:t> </a:t>
            </a:r>
            <a:r>
              <a:rPr lang="en-US" b="1" dirty="0" err="1"/>
              <a:t>Sul</a:t>
            </a:r>
            <a:r>
              <a:rPr lang="en-US" b="1" dirty="0"/>
              <a:t> Ross State University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F8ACA"/>
              </a:buClr>
              <a:buFont typeface="Wingdings" pitchFamily="2" charset="2"/>
              <a:buChar char="v"/>
              <a:defRPr/>
            </a:pPr>
            <a:r>
              <a:rPr lang="en-US" b="1" dirty="0"/>
              <a:t>Diploma – Hotel Management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3F8ACA"/>
              </a:buClr>
              <a:buFont typeface="Wingdings" pitchFamily="2" charset="2"/>
              <a:buChar char="v"/>
              <a:defRPr/>
            </a:pPr>
            <a:r>
              <a:rPr lang="en-US" sz="2000" b="1" dirty="0"/>
              <a:t>Singapore Hotel Association Training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3F8ACA"/>
              </a:buClr>
              <a:buFont typeface="Wingdings" pitchFamily="2" charset="2"/>
              <a:buNone/>
              <a:defRPr/>
            </a:pPr>
            <a:r>
              <a:rPr lang="en-US" sz="2000" b="1" dirty="0"/>
              <a:t>    Education Center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b="1" dirty="0"/>
              <a:t>Office: PRC – H 240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b="1" dirty="0"/>
              <a:t>Phone: </a:t>
            </a:r>
            <a:r>
              <a:rPr lang="en-US" b="1" dirty="0">
                <a:solidFill>
                  <a:srgbClr val="FFFFFF"/>
                </a:solidFill>
              </a:rPr>
              <a:t>972-377-1702</a:t>
            </a:r>
            <a:endParaRPr lang="en-US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b="1" dirty="0"/>
              <a:t>lwee@collin.edu</a:t>
            </a:r>
          </a:p>
        </p:txBody>
      </p:sp>
      <p:pic>
        <p:nvPicPr>
          <p:cNvPr id="5" name="Picture 4" descr="Linda Wee Profile P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676400"/>
            <a:ext cx="2514600" cy="37719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AutoShape 8"/>
          <p:cNvSpPr>
            <a:spLocks noChangeArrowheads="1"/>
          </p:cNvSpPr>
          <p:nvPr/>
        </p:nvSpPr>
        <p:spPr bwMode="auto">
          <a:xfrm>
            <a:off x="3200400" y="1828800"/>
            <a:ext cx="5562600" cy="4038600"/>
          </a:xfrm>
          <a:prstGeom prst="foldedCorner">
            <a:avLst>
              <a:gd name="adj" fmla="val 12500"/>
            </a:avLst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38600" y="998538"/>
            <a:ext cx="3124200" cy="838200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000099"/>
                </a:solidFill>
              </a:rPr>
              <a:t>John Hines</a:t>
            </a:r>
          </a:p>
        </p:txBody>
      </p:sp>
      <p:sp>
        <p:nvSpPr>
          <p:cNvPr id="33795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76600" y="1981200"/>
            <a:ext cx="5410200" cy="3962400"/>
          </a:xfrm>
          <a:ln>
            <a:noFill/>
          </a:ln>
        </p:spPr>
        <p:txBody>
          <a:bodyPr/>
          <a:lstStyle/>
          <a:p>
            <a:pPr eaLnBrk="1" hangingPunct="1">
              <a:buClr>
                <a:srgbClr val="3F8ACA"/>
              </a:buClr>
              <a:buFont typeface="Wingdings" pitchFamily="2" charset="2"/>
              <a:buNone/>
            </a:pPr>
            <a:r>
              <a:rPr lang="en-US" sz="3000" b="1" dirty="0" smtClean="0">
                <a:solidFill>
                  <a:srgbClr val="FFFF66"/>
                </a:solidFill>
              </a:rPr>
              <a:t>Culinary Lab Coordinator</a:t>
            </a:r>
            <a:endParaRPr lang="en-US" sz="3000" dirty="0" smtClean="0">
              <a:solidFill>
                <a:srgbClr val="FFFF66"/>
              </a:solidFill>
            </a:endParaRPr>
          </a:p>
          <a:p>
            <a:pPr eaLnBrk="1" hangingPunct="1">
              <a:buClr>
                <a:srgbClr val="3F8ACA"/>
              </a:buClr>
            </a:pPr>
            <a:r>
              <a:rPr lang="en-US" sz="2400" b="1" dirty="0" smtClean="0"/>
              <a:t>BS Hotel &amp; Restaurant Management – University of Houston</a:t>
            </a: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</a:pPr>
            <a:endParaRPr lang="en-US" sz="2400" b="1" dirty="0" smtClean="0"/>
          </a:p>
          <a:p>
            <a:pPr eaLnBrk="1" hangingPunct="1">
              <a:buClr>
                <a:schemeClr val="accent2"/>
              </a:buClr>
            </a:pPr>
            <a:r>
              <a:rPr lang="en-US" sz="2400" b="1" dirty="0" smtClean="0"/>
              <a:t>Office PRC - A105</a:t>
            </a:r>
          </a:p>
          <a:p>
            <a:pPr eaLnBrk="1" hangingPunct="1">
              <a:buClr>
                <a:schemeClr val="accent2"/>
              </a:buClr>
            </a:pPr>
            <a:r>
              <a:rPr lang="en-US" sz="2400" b="1" dirty="0" smtClean="0"/>
              <a:t>972 377-1068</a:t>
            </a:r>
          </a:p>
          <a:p>
            <a:pPr eaLnBrk="1" hangingPunct="1">
              <a:buClr>
                <a:schemeClr val="accent2"/>
              </a:buClr>
            </a:pPr>
            <a:r>
              <a:rPr lang="en-US" sz="2400" b="1" dirty="0" smtClean="0"/>
              <a:t>jhines@collin.edu</a:t>
            </a:r>
          </a:p>
          <a:p>
            <a:pPr eaLnBrk="1" hangingPunct="1">
              <a:buClr>
                <a:srgbClr val="3F8ACA"/>
              </a:buClr>
              <a:buFont typeface="Wingdings" pitchFamily="2" charset="2"/>
              <a:buNone/>
            </a:pPr>
            <a:endParaRPr lang="en-US" sz="2400" b="1" dirty="0" smtClean="0"/>
          </a:p>
        </p:txBody>
      </p:sp>
      <p:sp>
        <p:nvSpPr>
          <p:cNvPr id="33797" name="Rectangle 2"/>
          <p:cNvSpPr>
            <a:spLocks noChangeArrowheads="1"/>
          </p:cNvSpPr>
          <p:nvPr/>
        </p:nvSpPr>
        <p:spPr bwMode="auto">
          <a:xfrm>
            <a:off x="457200" y="0"/>
            <a:ext cx="82296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latin typeface="Alaska Extrabold"/>
              </a:rPr>
              <a:t>IHCE Faculty &amp; Staff</a:t>
            </a:r>
            <a:br>
              <a:rPr lang="en-US" sz="4000" b="1">
                <a:latin typeface="Alaska Extrabold"/>
              </a:rPr>
            </a:br>
            <a:endParaRPr lang="en-US" b="1">
              <a:latin typeface="Alaska Extrabold"/>
            </a:endParaRPr>
          </a:p>
        </p:txBody>
      </p:sp>
      <p:pic>
        <p:nvPicPr>
          <p:cNvPr id="7" name="Picture 6" descr="IMG_0409.JPG"/>
          <p:cNvPicPr>
            <a:picLocks noChangeAspect="1"/>
          </p:cNvPicPr>
          <p:nvPr/>
        </p:nvPicPr>
        <p:blipFill>
          <a:blip r:embed="rId3" cstate="print"/>
          <a:srcRect t="5454"/>
          <a:stretch>
            <a:fillRect/>
          </a:stretch>
        </p:blipFill>
        <p:spPr>
          <a:xfrm>
            <a:off x="228600" y="1600200"/>
            <a:ext cx="2794000" cy="3962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6211</TotalTime>
  <Words>1482</Words>
  <Application>Microsoft Office PowerPoint</Application>
  <PresentationFormat>On-screen Show (4:3)</PresentationFormat>
  <Paragraphs>361</Paragraphs>
  <Slides>34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Default Design</vt:lpstr>
      <vt:lpstr>Welcome to  Collin’s Culinary &amp; Pastry Arts  Student Orientation</vt:lpstr>
      <vt:lpstr>Program History</vt:lpstr>
      <vt:lpstr>IHCE Mission Statement</vt:lpstr>
      <vt:lpstr>IHCE Faculty &amp; Staff </vt:lpstr>
      <vt:lpstr>Chef Michele Brown CB</vt:lpstr>
      <vt:lpstr>PowerPoint Presentation</vt:lpstr>
      <vt:lpstr>IHCE Faculty &amp; Staff </vt:lpstr>
      <vt:lpstr>IHCE Faculty &amp; Staff</vt:lpstr>
      <vt:lpstr>John Hines</vt:lpstr>
      <vt:lpstr>IHCE Faculty &amp; Staff</vt:lpstr>
      <vt:lpstr>IHCE Program</vt:lpstr>
      <vt:lpstr>ACF Accredited Program</vt:lpstr>
      <vt:lpstr>Certificate Programs:</vt:lpstr>
      <vt:lpstr>What does it take to be a chef?</vt:lpstr>
      <vt:lpstr>What does it require from you?</vt:lpstr>
      <vt:lpstr>Required Supplies for Class</vt:lpstr>
      <vt:lpstr>1. Full Uniform</vt:lpstr>
      <vt:lpstr>1. Full Uniform continued…</vt:lpstr>
      <vt:lpstr>2. Tool Kits and Supplies for both culinary and pastry</vt:lpstr>
      <vt:lpstr>For both Culinary and Pastry</vt:lpstr>
      <vt:lpstr>Additional Pastry Tools :</vt:lpstr>
      <vt:lpstr>3.  Text Books for Class</vt:lpstr>
      <vt:lpstr> Required uniform items, knife, tool kits and books are available at  PRC bookstore If they are out of stock, instructor will give you the names of reputable suppliers</vt:lpstr>
      <vt:lpstr>Outline of Typical Culinary/ Pastry Arts Class</vt:lpstr>
      <vt:lpstr>PowerPoint Presentation</vt:lpstr>
      <vt:lpstr>Kitchen Protocol</vt:lpstr>
      <vt:lpstr>Kitchen Protocol cont.</vt:lpstr>
      <vt:lpstr>Kitchen Protocol cont.</vt:lpstr>
      <vt:lpstr>Grade Standards</vt:lpstr>
      <vt:lpstr>Degree Course Sequence</vt:lpstr>
      <vt:lpstr>Communications</vt:lpstr>
      <vt:lpstr> Hospitality and Culinary Student Association</vt:lpstr>
      <vt:lpstr>To learn more about the program, HCSA, and other outstanding faculty, visit:  www.collin.edu/hospitality </vt:lpstr>
      <vt:lpstr> Thank you for coming to our  Culinary &amp; Pastry Student Orientation! </vt:lpstr>
    </vt:vector>
  </TitlesOfParts>
  <Company>Odd Sandbekkhaug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CCCC’s Culinary Arts  Student Orientation</dc:title>
  <dc:creator>Odd Sandbekkhaug</dc:creator>
  <cp:lastModifiedBy>CCCCD</cp:lastModifiedBy>
  <cp:revision>324</cp:revision>
  <cp:lastPrinted>2013-03-14T17:32:33Z</cp:lastPrinted>
  <dcterms:created xsi:type="dcterms:W3CDTF">2009-03-27T03:30:55Z</dcterms:created>
  <dcterms:modified xsi:type="dcterms:W3CDTF">2013-03-14T17:33:59Z</dcterms:modified>
</cp:coreProperties>
</file>