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5" r:id="rId4"/>
  </p:sldMasterIdLst>
  <p:notesMasterIdLst>
    <p:notesMasterId r:id="rId46"/>
  </p:notesMasterIdLst>
  <p:handoutMasterIdLst>
    <p:handoutMasterId r:id="rId47"/>
  </p:handoutMasterIdLst>
  <p:sldIdLst>
    <p:sldId id="256" r:id="rId5"/>
    <p:sldId id="277" r:id="rId6"/>
    <p:sldId id="297" r:id="rId7"/>
    <p:sldId id="265" r:id="rId8"/>
    <p:sldId id="278" r:id="rId9"/>
    <p:sldId id="303" r:id="rId10"/>
    <p:sldId id="304" r:id="rId11"/>
    <p:sldId id="309" r:id="rId12"/>
    <p:sldId id="301" r:id="rId13"/>
    <p:sldId id="316" r:id="rId14"/>
    <p:sldId id="306" r:id="rId15"/>
    <p:sldId id="296" r:id="rId16"/>
    <p:sldId id="318" r:id="rId17"/>
    <p:sldId id="260" r:id="rId18"/>
    <p:sldId id="319" r:id="rId19"/>
    <p:sldId id="325" r:id="rId20"/>
    <p:sldId id="326" r:id="rId21"/>
    <p:sldId id="314" r:id="rId22"/>
    <p:sldId id="274" r:id="rId23"/>
    <p:sldId id="284" r:id="rId24"/>
    <p:sldId id="263" r:id="rId25"/>
    <p:sldId id="269" r:id="rId26"/>
    <p:sldId id="312" r:id="rId27"/>
    <p:sldId id="279" r:id="rId28"/>
    <p:sldId id="280" r:id="rId29"/>
    <p:sldId id="290" r:id="rId30"/>
    <p:sldId id="281" r:id="rId31"/>
    <p:sldId id="276" r:id="rId32"/>
    <p:sldId id="283" r:id="rId33"/>
    <p:sldId id="289" r:id="rId34"/>
    <p:sldId id="293" r:id="rId35"/>
    <p:sldId id="294" r:id="rId36"/>
    <p:sldId id="295" r:id="rId37"/>
    <p:sldId id="329" r:id="rId38"/>
    <p:sldId id="320" r:id="rId39"/>
    <p:sldId id="302" r:id="rId40"/>
    <p:sldId id="330" r:id="rId41"/>
    <p:sldId id="264" r:id="rId42"/>
    <p:sldId id="311" r:id="rId43"/>
    <p:sldId id="261" r:id="rId44"/>
    <p:sldId id="268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3399"/>
    <a:srgbClr val="CC00FF"/>
    <a:srgbClr val="FF0066"/>
    <a:srgbClr val="000066"/>
    <a:srgbClr val="FFFF66"/>
    <a:srgbClr val="000099"/>
    <a:srgbClr val="CCE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DC971-BC32-4A7E-85F2-A9548941AC5A}" v="714" dt="2020-07-27T17:13:14.215"/>
    <p1510:client id="{00E27642-CAE6-36D5-83C1-C2C4B5CF4D13}" v="11" dt="2021-01-15T15:56:30.345"/>
    <p1510:client id="{0229C335-BB85-A446-533D-9B6C1265FACA}" v="221" dt="2021-08-19T18:23:35.906"/>
    <p1510:client id="{A6443239-8FF9-4331-0B9A-23CBBE4F8F91}" v="7" dt="2023-01-05T23:30:21.614"/>
    <p1510:client id="{13C5DF53-52BE-3BB2-5AF0-DF96B0814BC1}" v="48" dt="2022-07-11T22:29:45.626"/>
    <p1510:client id="{FD1A9C31-B8EE-75BA-7401-8691611BA975}" v="2" dt="2022-07-11T22:43:36.458"/>
    <p1510:client id="{B2BDEB6C-DFBA-0707-A477-47E933B9A0F8}" v="33" dt="2022-10-07T14:31:40.045"/>
    <p1510:client id="{210F973E-D39F-0DEA-0838-8A4769A0FB27}" v="74" dt="2023-01-05T23:35:35.253"/>
    <p1510:client id="{1F99F638-26B7-A155-2725-3634D83C6C2E}" v="78" dt="2021-09-28T18:07:40.579"/>
    <p1510:client id="{2AC6412C-1CCA-AF5A-C455-552D1BB8A297}" v="40" dt="2022-06-15T22:57:55.062"/>
    <p1510:client id="{46E02FA8-3E9C-FF52-586F-99491AB435C7}" v="158" dt="2021-01-08T15:49:50.923"/>
    <p1510:client id="{A8348508-BF01-07D6-BD8E-38366DF129DA}" v="3" dt="2023-06-30T20:07:51.254"/>
    <p1510:client id="{31E53695-9EFA-4AAE-55A2-78F1F5407F3B}" v="126" dt="2022-12-01T16:04:22.199"/>
    <p1510:client id="{4A432DDD-867F-08B1-F4A7-890A996B63B3}" v="296" dt="2021-11-19T19:26:14.712"/>
    <p1510:client id="{4F2FC611-A506-4C54-BC81-15D1880DA0A5}" v="74" dt="2023-07-27T22:57:59.505"/>
    <p1510:client id="{5190549F-85A4-FF27-8AA0-5721D3FDFD30}" v="571" dt="2022-11-01T20:53:08.363"/>
    <p1510:client id="{BF185325-2AC4-872E-465C-4651D904DFF9}" v="617" dt="2021-11-19T21:56:51.982"/>
    <p1510:client id="{5A5F2C10-C0C3-7CF3-D4CD-9B525681E06A}" v="1816" dt="2020-04-27T19:21:58.514"/>
    <p1510:client id="{E04A144E-4852-9763-BB69-45D7DF05D445}" v="200" dt="2021-03-25T03:06:11.764"/>
    <p1510:client id="{6225EBE2-C392-40F6-3762-B0CB0FB77A63}" v="602" dt="2023-10-27T17:37:15.164"/>
    <p1510:client id="{730EC8F2-54B4-432F-AB77-4EB810294FE1}" v="79" dt="2023-09-29T14:05:32.271"/>
    <p1510:client id="{7EE44C67-10BD-86BF-E547-4EFB74D1C710}" v="24" dt="2021-09-21T16:48:21.639"/>
    <p1510:client id="{73BE5CE8-4DE9-A4AC-B013-122A03D7151C}" v="152" dt="2022-04-07T22:43:39.600"/>
    <p1510:client id="{7423AD13-4B1D-7CF7-26AB-143C4AC622C0}" v="38" dt="2021-04-16T22:42:58.365"/>
    <p1510:client id="{DF18053F-F162-4FB5-BE5D-EF186E2D8E79}" v="525" dt="2020-06-06T16:36:01.250"/>
    <p1510:client id="{8C4E5949-1B30-A247-9164-490E83DD896B}" v="119" dt="2020-09-18T14:56:43.965"/>
    <p1510:client id="{7F661392-2B06-8D19-3A54-F5BC8D618960}" v="6" dt="2022-08-15T02:40:57.744"/>
    <p1510:client id="{851021F3-F9D6-8740-750C-05E5C83F1D12}" v="298" dt="2020-06-29T13:49:04.439"/>
    <p1510:client id="{8B374AA0-3C96-092F-14B3-9CBE9D1C7056}" v="190" dt="2022-05-16T18:05:22.612"/>
    <p1510:client id="{9520DE80-A4A9-5B50-8BF2-9CF927C3D37D}" v="495" dt="2023-06-28T13:44:50.064"/>
    <p1510:client id="{9CC7681A-35F8-43CC-A430-FFA8827997EB}" v="12" dt="2022-02-17T23:45:32.985"/>
    <p1510:client id="{AACE146B-A8BE-AF2E-6AB3-F300C8B04A8D}" v="68" dt="2020-09-23T21:40:29.200"/>
    <p1510:client id="{BA0C908F-EC12-575F-8DCB-EAC870BF32D8}" v="143" dt="2021-08-19T16:20:02.317"/>
    <p1510:client id="{D1523595-790B-A522-0664-D5C8A9669AFD}" v="119" dt="2021-07-22T19:44:34.244"/>
    <p1510:client id="{D3AC316A-F295-6CE1-4052-B1D98E1BB2B7}" v="72" dt="2021-11-19T19:53:28.859"/>
    <p1510:client id="{DAE6C51A-25B1-9842-EE78-82FE07C4DCF0}" v="237" dt="2021-01-08T18:33:46.778"/>
    <p1510:client id="{ED82E2AF-93E6-B37E-746C-5E99C21BAF82}" v="6" dt="2023-02-10T15:57:22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>
        <p:guide orient="horz" pos="2160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Culinary and Pastry Orientation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014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FEC6B5E-BD59-4FA0-B25B-B444B13BCA26}" type="datetime3">
              <a:rPr lang="en-US" smtClean="0"/>
              <a:t>27 October 2023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Culinary and Pastry Orientation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014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767F6DC-058D-42B1-B00B-17B85878E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65702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Culinary and Pastry Orientation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120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EE013E9-32B9-4C27-A8EC-24012CC1610E}" type="datetime3">
              <a:rPr lang="en-US" smtClean="0"/>
              <a:t>27 October 2023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5463"/>
            <a:ext cx="3506787" cy="2630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942" y="3330420"/>
            <a:ext cx="6816518" cy="31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59642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Culinary and Pastry Orientation</a:t>
            </a:r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120" y="6659642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697D95A-D005-4A1B-8B7D-744127219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1094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FD6E4-F180-44AB-83EE-CA519A4CF141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84C0C98-416D-4CE6-B55E-167555161681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232636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D3BFF-39FF-4584-9392-B3098C8805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325AA58-797E-40BD-A893-B944DA037CDE}" type="datetime3">
              <a:rPr lang="en-US" smtClean="0"/>
              <a:t>27 October 2023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456568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8DCBD-578D-4239-87A1-FB0224578087}" type="slidenum">
              <a:rPr lang="en-US" smtClean="0">
                <a:ea typeface="ＭＳ Ｐゴシック"/>
                <a:cs typeface="ＭＳ Ｐゴシック"/>
              </a:rPr>
              <a:pPr/>
              <a:t>14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66B5497-86CA-4989-A366-13B98C2FABF9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1659692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8DCBD-578D-4239-87A1-FB0224578087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FC2BE6C-7EBD-47D0-AFA1-1909952F650D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378338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E6C69-9167-454C-A38B-E805BB03EBCA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9E8D31E-E4D1-44CA-9B9B-419A49DF6BAB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1316221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258C5-F8CA-4D8F-8D19-E3BAEF2F4DD6}" type="slidenum">
              <a:rPr lang="en-US" smtClean="0">
                <a:ea typeface="ＭＳ Ｐゴシック"/>
                <a:cs typeface="ＭＳ Ｐゴシック"/>
              </a:rPr>
              <a:pPr/>
              <a:t>20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7A329C-B51A-4E97-91F8-236913E040DD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3502333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F130D-8B7C-4B81-B991-A91C54F431C8}" type="slidenum">
              <a:rPr lang="en-US" smtClean="0">
                <a:ea typeface="ＭＳ Ｐゴシック"/>
                <a:cs typeface="ＭＳ Ｐゴシック"/>
              </a:rPr>
              <a:pPr/>
              <a:t>21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109EDAA-840D-4296-B75A-1C64ECE86690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41283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2F239-4E5A-4F80-8E8C-E5FBF7388225}" type="slidenum">
              <a:rPr lang="en-US" smtClean="0">
                <a:ea typeface="ＭＳ Ｐゴシック"/>
                <a:cs typeface="ＭＳ Ｐゴシック"/>
              </a:rPr>
              <a:pPr/>
              <a:t>22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62EB3D-18AB-4BF4-9976-B4DE5F7692E9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599855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AD2BD-9E03-4D37-BB1C-828A5CC4755C}" type="slidenum">
              <a:rPr lang="en-US" smtClean="0">
                <a:ea typeface="ＭＳ Ｐゴシック"/>
                <a:cs typeface="ＭＳ Ｐゴシック"/>
              </a:rPr>
              <a:pPr/>
              <a:t>24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E0448EF-4561-4553-BB73-45D15756BF29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3981041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6D31F-AF38-481F-B95C-9541893123E4}" type="slidenum">
              <a:rPr lang="en-US" smtClean="0">
                <a:ea typeface="ＭＳ Ｐゴシック"/>
                <a:cs typeface="ＭＳ Ｐゴシック"/>
              </a:rPr>
              <a:pPr/>
              <a:t>25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3BA67EE-E761-4AD7-9F4D-B9344CBB3A93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932289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C4506B4-4E98-4822-86B6-40C41F97E20E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111586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49C25-4DA6-4A9B-889F-1D1FB762DCF2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CFBA487-4799-4538-BF42-E80F8876628F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3858923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CA279-D3E0-4CE9-8D68-F02FE23AC989}" type="slidenum">
              <a:rPr lang="en-US" smtClean="0">
                <a:ea typeface="ＭＳ Ｐゴシック"/>
                <a:cs typeface="ＭＳ Ｐゴシック"/>
              </a:rPr>
              <a:pPr/>
              <a:t>27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1FE657B-173C-4F4C-86CD-1C60EA8EEECA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861116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5CCA-3B51-431F-94EA-D77D9AB21ED4}" type="slidenum">
              <a:rPr lang="en-US" smtClean="0">
                <a:ea typeface="ＭＳ Ｐゴシック"/>
                <a:cs typeface="ＭＳ Ｐゴシック"/>
              </a:rPr>
              <a:pPr/>
              <a:t>28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B4251C7-E581-47FA-870C-A4165D97DD84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549444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D0531-1239-466C-BEA2-62BDE5C29343}" type="slidenum">
              <a:rPr lang="en-US" smtClean="0">
                <a:ea typeface="ＭＳ Ｐゴシック"/>
                <a:cs typeface="ＭＳ Ｐゴシック"/>
              </a:rPr>
              <a:pPr/>
              <a:t>29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9B42F77-1DEB-46D8-846B-CD54CCB144BF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413677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6D1FC-7BB4-49CB-A138-46B8BDB00F6C}" type="slidenum">
              <a:rPr lang="en-US" smtClean="0">
                <a:ea typeface="ＭＳ Ｐゴシック"/>
                <a:cs typeface="ＭＳ Ｐゴシック"/>
              </a:rPr>
              <a:pPr/>
              <a:t>30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3234C7D-0B7F-450E-AD94-16D64386C974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2104478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68D08B-2AFD-473F-BDB0-92A3B2403B9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A14D93B-858C-4BC2-AA5A-BC8AB012E056}" type="datetime3">
              <a:rPr lang="en-US" smtClean="0"/>
              <a:t>27 October 2023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2459193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F9385A-2EFA-48C4-B2AA-47063F9A51D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F0CC1D4-E6AB-41AE-AEF0-6090C09EB4A7}" type="datetime3">
              <a:rPr lang="en-US" smtClean="0"/>
              <a:t>27 October 2023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3646698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BBE298-A8F0-4695-8F26-F77D33B6625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5A4882-7872-4A6E-B774-4DA89807A4CA}" type="datetime3">
              <a:rPr lang="en-US" smtClean="0"/>
              <a:t>27 October 2023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2198724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4E124-9932-4A0A-AC6E-4B0E1CAAECD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6A0BD5-C358-48B6-9A5F-BC85E44C80AE}" type="datetime3">
              <a:rPr lang="en-US" smtClean="0"/>
              <a:t>27 October 2023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1203299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4E124-9932-4A0A-AC6E-4B0E1CAAECD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6A0BD5-C358-48B6-9A5F-BC85E44C80AE}" type="datetime3">
              <a:rPr lang="en-US" smtClean="0"/>
              <a:t>27 October 2023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719304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4E124-9932-4A0A-AC6E-4B0E1CAAECD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FFB0B9D-4707-48C8-956A-F430D0B3875B}" type="datetime3">
              <a:rPr lang="en-US" smtClean="0"/>
              <a:t>27 October 2023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335215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A63B12-D641-4CA9-8EAF-36722C7FFA9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36D2771-4D5B-417A-BBDA-CA6D20364636}" type="datetime3">
              <a:rPr lang="en-US" smtClean="0"/>
              <a:t>27 October 2023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2932145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4E124-9932-4A0A-AC6E-4B0E1CAAECD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FFB0B9D-4707-48C8-956A-F430D0B3875B}" type="datetime3">
              <a:rPr lang="en-US" smtClean="0"/>
              <a:t>27 October 2023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28065659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71B3E-E8E4-4AC8-8E35-D44B2AC34172}" type="slidenum">
              <a:rPr lang="en-US" smtClean="0">
                <a:ea typeface="ＭＳ Ｐゴシック"/>
                <a:cs typeface="ＭＳ Ｐゴシック"/>
              </a:rPr>
              <a:pPr/>
              <a:t>38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8D4745-B429-49F2-A873-FE56E66A096E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1857375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D17CF-D70D-4EAC-81EE-9FD920D143AD}" type="slidenum">
              <a:rPr lang="en-US" smtClean="0">
                <a:ea typeface="ＭＳ Ｐゴシック"/>
                <a:cs typeface="ＭＳ Ｐゴシック"/>
              </a:rPr>
              <a:pPr/>
              <a:t>40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EE1FEE4-6E47-4D0B-8200-F171E265ACBB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19917620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10595-66C6-4AC8-BBF4-4C245CC76352}" type="slidenum">
              <a:rPr lang="en-US" smtClean="0">
                <a:ea typeface="ＭＳ Ｐゴシック"/>
                <a:cs typeface="ＭＳ Ｐゴシック"/>
              </a:rPr>
              <a:pPr/>
              <a:t>41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8D24A9-CED3-41F4-BA6C-C0C724D6E3FB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307680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195C2-45DB-47E8-942A-4CBE9D93A80F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930C3F-DC12-430A-97EC-7873293E893D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2274384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BA9FC-99B3-4A59-9014-80FC5E09E219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767E32-D988-41AD-A30B-A6E5406E2EAD}" type="datetime3">
              <a:rPr lang="en-US" smtClean="0"/>
              <a:t>27 October 2023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1979655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F411815-62D0-435C-B904-8A245FAE25FA}" type="datetime3">
              <a:rPr lang="en-US" smtClean="0"/>
              <a:t>27 October 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697D95A-D005-4A1B-8B7D-7441272196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F08C2A-D66C-464A-8F89-F646DA5CCA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3BE144-53C7-494F-B9CA-03E5B4C51B78}" type="datetime3">
              <a:rPr lang="en-US" smtClean="0"/>
              <a:t>27 October 2023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226677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D3BFF-39FF-4584-9392-B3098C8805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37737C-AC1C-49CB-A95B-584E26929A4C}" type="datetime3">
              <a:rPr lang="en-US" smtClean="0"/>
              <a:t>27 October 2023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1930598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D3BFF-39FF-4584-9392-B3098C8805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9088C61-D400-4A75-A969-3CD4D3FAD8C5}" type="datetime3">
              <a:rPr lang="en-US" smtClean="0"/>
              <a:t>27 October 2023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391470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2F8A-73FC-47EC-9FFB-9B30C1080D75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6576-3A0C-49C7-8409-7249BF23D00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623FF-0950-4B96-AE60-87A5BDF80B7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6E789-5AB1-47D3-A2A2-DDC44EAEBA33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666AD-8FC7-4CD7-BCB9-BB2BECF5A7FC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EC822-7F1C-4DCA-9F3D-18906113D802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1CC14-D196-402C-9019-2AA5E90B85B3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02E23-4B89-43F5-94D4-08AC1A74C82A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76198-5F3C-4B2D-9911-8795DC04A513}" type="datetime1">
              <a:rPr lang="en-US" smtClean="0"/>
              <a:t>10/27/2023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748D-91C2-40ED-8AF5-114936C2A896}" type="datetime1">
              <a:rPr lang="en-US" smtClean="0"/>
              <a:t>10/27/2023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F4654-A6B3-4D7D-B128-9E1C7F320A3C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D541-3B70-4024-958B-97D0494534A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FE648-ED33-4010-B3A0-188C72F351CF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39999">
              <a:srgbClr val="85C2FF"/>
            </a:gs>
            <a:gs pos="95410">
              <a:schemeClr val="tx1"/>
            </a:gs>
            <a:gs pos="70000">
              <a:schemeClr val="tx1">
                <a:lumMod val="50000"/>
              </a:scheme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26A3CDDC-A9BA-460D-8FC9-DAD8A6A47601}" type="datetime1">
              <a:rPr lang="en-US" smtClean="0"/>
              <a:t>10/27/2023</a:t>
            </a:fld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16"/>
          <p:cNvSpPr>
            <a:spLocks noChangeShapeType="1"/>
          </p:cNvSpPr>
          <p:nvPr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57150" cmpd="thinThick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grpSp>
        <p:nvGrpSpPr>
          <p:cNvPr id="1032" name="Group 12"/>
          <p:cNvGrpSpPr>
            <a:grpSpLocks/>
          </p:cNvGrpSpPr>
          <p:nvPr/>
        </p:nvGrpSpPr>
        <p:grpSpPr bwMode="auto">
          <a:xfrm>
            <a:off x="6858000" y="6248400"/>
            <a:ext cx="1828800" cy="479425"/>
            <a:chOff x="1536" y="144"/>
            <a:chExt cx="3024" cy="734"/>
          </a:xfrm>
        </p:grpSpPr>
        <p:pic>
          <p:nvPicPr>
            <p:cNvPr id="1033" name="Picture 6" descr="IHCE-logo-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880" y="153"/>
              <a:ext cx="168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7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536" y="144"/>
              <a:ext cx="115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2783" y="144"/>
              <a:ext cx="0" cy="7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8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4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llin.edu/gettingstarted/register/registration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ollincollegepastry/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hyperlink" Target="http://www.tasb.org/policy/pol/private/043500/pol.cfm?DisplayPage=CR(LOCAL).pdf&amp;QueryText=TECHNOLOGY" TargetMode="Externa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1" descr="http://www.ccccd.edu/pr_images/culinaryweb/original/pastry_class-03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2597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8" descr="http://www.ccccd.edu/pr_images/culinaryweb/original/pastry_class-1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057400"/>
            <a:ext cx="2597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Group 13"/>
          <p:cNvGrpSpPr>
            <a:grpSpLocks/>
          </p:cNvGrpSpPr>
          <p:nvPr/>
        </p:nvGrpSpPr>
        <p:grpSpPr bwMode="auto">
          <a:xfrm>
            <a:off x="2438400" y="228600"/>
            <a:ext cx="4800600" cy="1165225"/>
            <a:chOff x="1536" y="144"/>
            <a:chExt cx="3024" cy="734"/>
          </a:xfrm>
        </p:grpSpPr>
        <p:pic>
          <p:nvPicPr>
            <p:cNvPr id="17416" name="Picture 6" descr="IHCE-logo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153"/>
              <a:ext cx="168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36" y="144"/>
              <a:ext cx="115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Line 8"/>
            <p:cNvSpPr>
              <a:spLocks noChangeShapeType="1"/>
            </p:cNvSpPr>
            <p:nvPr/>
          </p:nvSpPr>
          <p:spPr bwMode="auto">
            <a:xfrm>
              <a:off x="2784" y="144"/>
              <a:ext cx="0" cy="7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412" name="Picture 15" descr="http://www.ccccd.edu/pr_images/culinaryweb/original/pastry_class-0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2057400"/>
            <a:ext cx="281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05000"/>
            <a:ext cx="8305800" cy="4191000"/>
          </a:xfrm>
          <a:gradFill rotWithShape="1">
            <a:gsLst>
              <a:gs pos="0">
                <a:srgbClr val="6699FF">
                  <a:alpha val="64998"/>
                </a:srgbClr>
              </a:gs>
              <a:gs pos="100000">
                <a:srgbClr val="E2EBFF">
                  <a:alpha val="60001"/>
                </a:srgbClr>
              </a:gs>
            </a:gsLst>
            <a:lin ang="5400000" scaled="1"/>
          </a:gradFill>
          <a:ln w="57150" cmpd="thickThin">
            <a:solidFill>
              <a:srgbClr val="000099"/>
            </a:solidFill>
          </a:ln>
        </p:spPr>
        <p:txBody>
          <a:bodyPr/>
          <a:lstStyle/>
          <a:p>
            <a:pPr eaLnBrk="1" hangingPunct="1"/>
            <a:r>
              <a:rPr lang="en-US" sz="5400" dirty="0">
                <a:latin typeface="Cooper Black"/>
              </a:rPr>
              <a:t>Welcome to </a:t>
            </a:r>
            <a:br>
              <a:rPr lang="en-US" sz="5400" dirty="0">
                <a:latin typeface="Cooper Black" pitchFamily="18" charset="0"/>
              </a:rPr>
            </a:br>
            <a:r>
              <a:rPr lang="en-US" sz="5400" dirty="0">
                <a:latin typeface="Cooper Black"/>
              </a:rPr>
              <a:t>Collin’s Culinary &amp; Pastry Arts </a:t>
            </a:r>
            <a:br>
              <a:rPr lang="en-US" sz="5400" dirty="0">
                <a:latin typeface="Cooper Black" pitchFamily="18" charset="0"/>
              </a:rPr>
            </a:br>
            <a:r>
              <a:rPr lang="en-US" sz="5400" dirty="0">
                <a:latin typeface="Cooper Black"/>
              </a:rPr>
              <a:t>Student Orientation</a:t>
            </a:r>
            <a:br>
              <a:rPr lang="en-US" sz="5400" dirty="0">
                <a:latin typeface="Cooper Black"/>
              </a:rPr>
            </a:br>
            <a:r>
              <a:rPr lang="en-US" sz="1400" dirty="0">
                <a:solidFill>
                  <a:srgbClr val="FF0000"/>
                </a:solidFill>
                <a:latin typeface="Cooper Black"/>
              </a:rPr>
              <a:t>Revised: October 2023</a:t>
            </a:r>
            <a:endParaRPr lang="en-US" sz="14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228600" y="1524000"/>
            <a:ext cx="86106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4" name="Rectangle 20"/>
          <p:cNvSpPr>
            <a:spLocks noChangeArrowheads="1"/>
          </p:cNvSpPr>
          <p:nvPr/>
        </p:nvSpPr>
        <p:spPr bwMode="auto">
          <a:xfrm>
            <a:off x="6781800" y="6172200"/>
            <a:ext cx="1981200" cy="6096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8630"/>
            <a:ext cx="8229600" cy="7334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Transfer Universities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06469"/>
              </p:ext>
            </p:extLst>
          </p:nvPr>
        </p:nvGraphicFramePr>
        <p:xfrm>
          <a:off x="295275" y="733425"/>
          <a:ext cx="8575580" cy="5234073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8575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1.  </a:t>
                      </a:r>
                      <a:r>
                        <a:rPr lang="en-US" sz="1800" b="1" kern="1200">
                          <a:solidFill>
                            <a:srgbClr val="FFFF00"/>
                          </a:solidFill>
                        </a:rPr>
                        <a:t>Texas Womans University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FFFF00"/>
                          </a:solidFill>
                        </a:rPr>
                        <a:t>2.  University of Houston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FFFF00"/>
                          </a:solidFill>
                        </a:rPr>
                        <a:t>3.  Business and Hotel Management School Switzerland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FFFF00"/>
                          </a:solidFill>
                        </a:rPr>
                        <a:t>4.  Texas Tech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FFFF00"/>
                          </a:solidFill>
                        </a:rPr>
                        <a:t>5.  University of North Texas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6"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FFFF00"/>
                          </a:solidFill>
                        </a:rPr>
                        <a:t>Tarleton</a:t>
                      </a:r>
                      <a:r>
                        <a:rPr lang="en-US" sz="1800" b="1" kern="1200" baseline="0">
                          <a:solidFill>
                            <a:srgbClr val="FFFF00"/>
                          </a:solidFill>
                        </a:rPr>
                        <a:t> State University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>
                          <a:solidFill>
                            <a:srgbClr val="FFFF00"/>
                          </a:solidFill>
                        </a:rPr>
                        <a:t>(Member of the Texas A &amp; M University System)</a:t>
                      </a:r>
                      <a:endParaRPr lang="en-US" sz="1800" b="1" kern="120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FFFF00"/>
                          </a:solidFill>
                        </a:rPr>
                        <a:t>7.  Texas A&amp; M University Commerce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kern="120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33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kern="120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674462"/>
                  </a:ext>
                </a:extLst>
              </a:tr>
            </a:tbl>
          </a:graphicData>
        </a:graphic>
      </p:graphicFrame>
      <p:pic>
        <p:nvPicPr>
          <p:cNvPr id="4" name="Picture 3" descr="Double 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91" y="2560700"/>
            <a:ext cx="801086" cy="7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827" y="786040"/>
            <a:ext cx="943635" cy="507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957" y="2140803"/>
            <a:ext cx="1199707" cy="419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681" y="1414829"/>
            <a:ext cx="645486" cy="540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2386" y="3212715"/>
            <a:ext cx="605454" cy="685799"/>
          </a:xfrm>
          <a:prstGeom prst="rect">
            <a:avLst/>
          </a:prstGeom>
        </p:spPr>
      </p:pic>
      <p:pic>
        <p:nvPicPr>
          <p:cNvPr id="13" name="Picture 12" descr="https://pbs.twimg.com/profile_images/2503608579/vkoxun0se54l0wa6ttp8_400x400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13" y="3790950"/>
            <a:ext cx="824182" cy="73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4990" y="4619625"/>
            <a:ext cx="1238975" cy="682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8259" y="5301527"/>
            <a:ext cx="5711086" cy="737471"/>
          </a:xfrm>
          <a:prstGeom prst="rect">
            <a:avLst/>
          </a:prstGeom>
        </p:spPr>
      </p:pic>
      <p:pic>
        <p:nvPicPr>
          <p:cNvPr id="3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7E555E-78E0-425E-B4D8-72EB74B8E2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0394" y="1182199"/>
            <a:ext cx="1530595" cy="8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90600" y="1524000"/>
            <a:ext cx="7391400" cy="44196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000" b="1">
              <a:solidFill>
                <a:srgbClr val="FFFF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sz="3000" b="1" dirty="0">
                <a:solidFill>
                  <a:srgbClr val="FFFF66"/>
                </a:solidFill>
                <a:latin typeface="Arial"/>
              </a:rPr>
              <a:t>        Professor of Pastry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Arial"/>
              </a:rPr>
              <a:t>B.S. Health Education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b="1" dirty="0">
                <a:latin typeface="Arial"/>
              </a:rPr>
              <a:t>	- Eastern Illinois University, Illinois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Arial"/>
              </a:rPr>
              <a:t>A.S. International Baking &amp; Pastry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b="1" dirty="0">
                <a:latin typeface="Arial"/>
              </a:rPr>
              <a:t>	- Florida Culinary Institute, Florida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Arial"/>
              </a:rPr>
              <a:t>Office: PRC - A162</a:t>
            </a:r>
            <a:endParaRPr lang="en-US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Arial"/>
              </a:rPr>
              <a:t>Phone: 972-377-1057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Arial"/>
              </a:rPr>
              <a:t>JMcCord@collin.edu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br>
              <a:rPr lang="en-US" sz="4000" b="1">
                <a:latin typeface="Alaska Extrabold"/>
              </a:rPr>
            </a:br>
            <a:endParaRPr lang="en-US" b="1">
              <a:latin typeface="Alaska Extrabold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48508" y="6096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1440" tIns="45720" rIns="91440" bIns="45720" anchor="ctr"/>
          <a:lstStyle/>
          <a:p>
            <a:pPr algn="ctr">
              <a:defRPr/>
            </a:pPr>
            <a:r>
              <a:rPr lang="en-US" sz="3600" b="1" ker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Chef Jill McCord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258826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Century Gothic"/>
              </a:rPr>
              <a:t>Culinary/Pastry Faculty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714500" y="1752600"/>
            <a:ext cx="5715000" cy="41148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sz="3000" b="1" dirty="0">
                <a:solidFill>
                  <a:srgbClr val="FFFF66"/>
                </a:solidFill>
                <a:latin typeface="Arial"/>
              </a:rPr>
              <a:t>    Professor of Culinary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Arial"/>
              </a:rPr>
              <a:t>A.O.S. Culinary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b="1" dirty="0">
                <a:latin typeface="Arial"/>
              </a:rPr>
              <a:t>	-Culinary Institute of America </a:t>
            </a:r>
            <a:endParaRPr lang="en-US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  <a:defRPr/>
            </a:pPr>
            <a:endParaRPr lang="en-US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Arial"/>
              </a:rPr>
              <a:t>Office: PRC - A164</a:t>
            </a:r>
            <a:endParaRPr lang="en-US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Arial"/>
              </a:rPr>
              <a:t>Phone: 972-377-1752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Arial"/>
              </a:rPr>
              <a:t>ajardim@collin.edu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-7938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+mj-lt"/>
              </a:rPr>
              <a:t>Culinary/Pastry Faculty</a:t>
            </a:r>
            <a:endParaRPr lang="en-US" b="1">
              <a:latin typeface="Alaska Extrabold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19200" y="697524"/>
            <a:ext cx="6705600" cy="102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1440" tIns="45720" rIns="91440" bIns="45720" anchor="ctr"/>
          <a:lstStyle/>
          <a:p>
            <a:pPr algn="ctr">
              <a:defRPr/>
            </a:pPr>
            <a:r>
              <a:rPr lang="en-US" sz="4000" b="1" ker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Chef Andrew Jardim</a:t>
            </a:r>
            <a:endParaRPr lang="en-US" sz="3200" b="1" kern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03408" y="1900810"/>
            <a:ext cx="8322697" cy="4329661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sz="2800" b="1" dirty="0">
                <a:solidFill>
                  <a:srgbClr val="FFFF66"/>
                </a:solidFill>
                <a:latin typeface="Arial"/>
              </a:rPr>
              <a:t>Professor of Culinary Arts / Discipline Lead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="1" dirty="0">
              <a:solidFill>
                <a:srgbClr val="FFFF66"/>
              </a:solidFill>
              <a:latin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Arial"/>
              </a:rPr>
              <a:t>A.O.S. Culinary Arts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b="1" dirty="0">
                <a:latin typeface="Arial"/>
              </a:rPr>
              <a:t>           - </a:t>
            </a:r>
            <a:r>
              <a:rPr lang="en-US" sz="2000" b="1" dirty="0">
                <a:latin typeface="Arial"/>
              </a:rPr>
              <a:t>Johnson &amp; Wales University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Arial"/>
              </a:rPr>
              <a:t>B.S. Food Service Management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b="1" dirty="0">
                <a:latin typeface="Arial"/>
              </a:rPr>
              <a:t>	- </a:t>
            </a:r>
            <a:r>
              <a:rPr lang="en-US" sz="2000" b="1" dirty="0">
                <a:latin typeface="Arial"/>
              </a:rPr>
              <a:t>Johnson &amp; Wales University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/>
              <a:buChar char="v"/>
              <a:defRPr/>
            </a:pPr>
            <a:r>
              <a:rPr lang="en-US" b="1" dirty="0">
                <a:latin typeface="Arial"/>
              </a:rPr>
              <a:t>MBA Master of Business Administration</a:t>
            </a:r>
            <a:endParaRPr lang="en-US" b="1" dirty="0"/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dirty="0">
                <a:latin typeface="Arial"/>
              </a:rPr>
              <a:t>           - </a:t>
            </a:r>
            <a:r>
              <a:rPr lang="en-US" sz="2000" b="1" dirty="0">
                <a:latin typeface="Arial"/>
              </a:rPr>
              <a:t>Texas A&amp;M University</a:t>
            </a:r>
            <a:endParaRPr lang="en-US" sz="2000" b="1" dirty="0"/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 dirty="0">
              <a:latin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Arial"/>
              </a:rPr>
              <a:t>Office: PRC - A163</a:t>
            </a:r>
            <a:endParaRPr lang="en-US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Arial"/>
              </a:rPr>
              <a:t>Phone: 972-377-1773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Arial"/>
              </a:rPr>
              <a:t>RReczek@collin.edu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3785"/>
            <a:ext cx="8229600" cy="92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/>
            <a:r>
              <a:rPr lang="en-US" sz="3600" b="1">
                <a:latin typeface="+mj-lt"/>
              </a:rPr>
              <a:t>Culinary/Pastry </a:t>
            </a:r>
            <a:r>
              <a:rPr lang="en-US" sz="3200" b="1">
                <a:latin typeface="+mj-lt"/>
              </a:rPr>
              <a:t>Faculty</a:t>
            </a:r>
            <a:endParaRPr lang="en-US" sz="3200" b="1">
              <a:latin typeface="Alaska Extrabold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70019" y="620821"/>
            <a:ext cx="6953795" cy="75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ker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Chef</a:t>
            </a:r>
            <a:r>
              <a:rPr lang="en-US" sz="4000" b="1" ker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Ronald Reczek</a:t>
            </a:r>
          </a:p>
        </p:txBody>
      </p:sp>
    </p:spTree>
    <p:extLst>
      <p:ext uri="{BB962C8B-B14F-4D97-AF65-F5344CB8AC3E}">
        <p14:creationId xmlns:p14="http://schemas.microsoft.com/office/powerpoint/2010/main" val="236324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787858" y="1382490"/>
            <a:ext cx="4022609" cy="3150036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3F8ACA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287228" y="1382490"/>
            <a:ext cx="3953800" cy="311331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3728" y="1426634"/>
            <a:ext cx="3953800" cy="4351866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None/>
            </a:pPr>
            <a:r>
              <a:rPr lang="en-US" sz="2400" b="1" dirty="0">
                <a:solidFill>
                  <a:srgbClr val="FFFF66"/>
                </a:solidFill>
              </a:rPr>
              <a:t>Culinary Lab Coordinator</a:t>
            </a:r>
          </a:p>
          <a:p>
            <a:pPr>
              <a:buNone/>
            </a:pPr>
            <a:r>
              <a:rPr lang="en-US" sz="2400" b="1" dirty="0">
                <a:solidFill>
                  <a:srgbClr val="FFFF66"/>
                </a:solidFill>
              </a:rPr>
              <a:t>       Lauren Martinez</a:t>
            </a:r>
          </a:p>
          <a:p>
            <a:pPr eaLnBrk="1" hangingPunct="1">
              <a:buClr>
                <a:srgbClr val="3F8ACA"/>
              </a:buClr>
              <a:buNone/>
            </a:pPr>
            <a:endParaRPr lang="en-US" sz="1000" b="1" dirty="0">
              <a:solidFill>
                <a:srgbClr val="FFFF66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FF66"/>
                </a:solidFill>
              </a:rPr>
              <a:t>-</a:t>
            </a:r>
            <a:r>
              <a:rPr lang="en-US" sz="1800" b="1" dirty="0"/>
              <a:t>Manages kitchen labs &amp; procures food ingredients</a:t>
            </a:r>
            <a:endParaRPr lang="en-US" sz="1800" i="1" dirty="0"/>
          </a:p>
          <a:p>
            <a:pPr eaLnBrk="1" hangingPunct="1">
              <a:buClr>
                <a:schemeClr val="accent2"/>
              </a:buClr>
            </a:pPr>
            <a:r>
              <a:rPr lang="en-US" sz="1800" b="1" dirty="0"/>
              <a:t>Office: PRC - A157</a:t>
            </a:r>
          </a:p>
          <a:p>
            <a:pPr eaLnBrk="1" hangingPunct="1">
              <a:buClr>
                <a:schemeClr val="accent2"/>
              </a:buClr>
            </a:pPr>
            <a:r>
              <a:rPr lang="en-US" sz="1800" b="1" dirty="0"/>
              <a:t>Phone: 972-377-1068</a:t>
            </a:r>
          </a:p>
          <a:p>
            <a:pPr eaLnBrk="1" hangingPunct="1">
              <a:buClr>
                <a:schemeClr val="accent2"/>
              </a:buClr>
            </a:pPr>
            <a:r>
              <a:rPr lang="en-US" sz="1800" b="1" dirty="0"/>
              <a:t>lmartinez@collin.edu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800" b="1"/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580867" y="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/>
              <a:t>Culinary/ Pastry Staff</a:t>
            </a:r>
            <a:endParaRPr lang="en-US" b="1">
              <a:latin typeface="Alaska Extra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5752" y="1674779"/>
            <a:ext cx="3810772" cy="22344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66"/>
                </a:solidFill>
                <a:latin typeface="Century Gothic"/>
              </a:rPr>
              <a:t>Culinary Lab Assistant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defRPr/>
            </a:pPr>
            <a:r>
              <a:rPr lang="en-US" b="1" dirty="0">
                <a:solidFill>
                  <a:srgbClr val="FFFF66"/>
                </a:solidFill>
                <a:latin typeface="Century Gothic"/>
              </a:rPr>
              <a:t>  Adrianna Rodriguez</a:t>
            </a:r>
          </a:p>
          <a:p>
            <a:pPr>
              <a:spcBef>
                <a:spcPct val="20000"/>
              </a:spcBef>
              <a:buClr>
                <a:srgbClr val="3F8ACA"/>
              </a:buClr>
              <a:defRPr/>
            </a:pPr>
            <a:endParaRPr lang="en-US" sz="1800" b="1"/>
          </a:p>
          <a:p>
            <a:pPr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sz="1800" b="1" dirty="0">
                <a:latin typeface="Arial"/>
              </a:rPr>
              <a:t>- Manages food ingredients room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sz="1800" b="1" dirty="0">
                <a:latin typeface="Arial"/>
              </a:rPr>
              <a:t>Office: PRC- A156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1800" b="1" dirty="0">
                <a:latin typeface="Century Gothic"/>
              </a:rPr>
              <a:t>Phone: 972-377-1084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222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3440987" y="3595279"/>
            <a:ext cx="5333763" cy="2166795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800">
              <a:ea typeface="ＭＳ Ｐゴシック" pitchFamily="34" charset="-128"/>
              <a:cs typeface="+mn-cs"/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37049" y="3706982"/>
            <a:ext cx="4867414" cy="2046598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None/>
            </a:pPr>
            <a:r>
              <a:rPr lang="en-US" sz="2400" b="1" dirty="0">
                <a:solidFill>
                  <a:srgbClr val="FFFF66"/>
                </a:solidFill>
              </a:rPr>
              <a:t>P/T Culinary Steward- Ken Holland</a:t>
            </a:r>
          </a:p>
          <a:p>
            <a:pPr eaLnBrk="1" hangingPunct="1">
              <a:buClr>
                <a:srgbClr val="3F8ACA"/>
              </a:buClr>
              <a:buNone/>
            </a:pPr>
            <a:endParaRPr lang="en-US" sz="2400" b="1">
              <a:solidFill>
                <a:srgbClr val="FFC000"/>
              </a:solidFill>
            </a:endParaRPr>
          </a:p>
          <a:p>
            <a:pPr eaLnBrk="1" hangingPunct="1">
              <a:buClr>
                <a:srgbClr val="3F8ACA"/>
              </a:buClr>
              <a:buNone/>
            </a:pPr>
            <a:r>
              <a:rPr lang="en-US" sz="1800" b="1" dirty="0"/>
              <a:t>- Maintains kitchen equipment and kitchen labs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2400" b="1">
              <a:solidFill>
                <a:srgbClr val="FFFF66"/>
              </a:solidFill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293484" y="-65314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/>
              <a:t>Culinary/ Pastry Staff</a:t>
            </a:r>
            <a:endParaRPr lang="en-US" b="1">
              <a:latin typeface="Alaska Extrabold"/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06279B39-64E4-40AF-97AC-F8F76B6A8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34" y="999798"/>
            <a:ext cx="6028920" cy="1944727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solidFill>
                  <a:srgbClr val="FFFF66"/>
                </a:solidFill>
                <a:latin typeface="Century Gothic"/>
                <a:cs typeface="Arial"/>
              </a:rPr>
              <a:t>  P/T Storeroom Clerk- Byron Brown</a:t>
            </a:r>
            <a:endParaRPr lang="en-US" b="1" dirty="0">
              <a:latin typeface="Century Gothic"/>
              <a:ea typeface="ＭＳ Ｐゴシック" pitchFamily="34" charset="-128"/>
              <a:cs typeface="Arial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Century Gothic"/>
                <a:cs typeface="Arial"/>
              </a:rPr>
              <a:t>                 </a:t>
            </a:r>
            <a:endParaRPr lang="en-US" b="1" dirty="0">
              <a:latin typeface="Century Gothic"/>
              <a:ea typeface="ＭＳ Ｐゴシック" pitchFamily="34" charset="-128"/>
              <a:cs typeface="Arial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latin typeface="Century Gothic"/>
                <a:cs typeface="Arial"/>
              </a:rPr>
              <a:t>- Maintains kitchen labs and storeroom</a:t>
            </a:r>
            <a:r>
              <a:rPr lang="en-US" dirty="0">
                <a:latin typeface="Arial"/>
                <a:cs typeface="Arial"/>
              </a:rPr>
              <a:t> </a:t>
            </a:r>
          </a:p>
          <a:p>
            <a:pPr>
              <a:defRPr/>
            </a:pPr>
            <a:endParaRPr lang="en-US"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07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12" y="-85172"/>
            <a:ext cx="8534400" cy="1143000"/>
          </a:xfrm>
        </p:spPr>
        <p:txBody>
          <a:bodyPr/>
          <a:lstStyle/>
          <a:p>
            <a:r>
              <a:rPr lang="en-US" i="1">
                <a:solidFill>
                  <a:schemeClr val="tx1"/>
                </a:solidFill>
              </a:rPr>
              <a:t>Your</a:t>
            </a:r>
            <a:r>
              <a:rPr lang="en-US">
                <a:solidFill>
                  <a:schemeClr val="tx1"/>
                </a:solidFill>
              </a:rPr>
              <a:t> Program Career Coach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345075" y="1050173"/>
            <a:ext cx="6427489" cy="3611274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1600" b="1">
              <a:solidFill>
                <a:srgbClr val="FFFF66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7788" y="1788392"/>
            <a:ext cx="5638800" cy="39087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FF66"/>
                </a:solidFill>
                <a:latin typeface="Century Gothic"/>
              </a:rPr>
              <a:t>Workforce Programs Career Coach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endParaRPr lang="en-US" b="1"/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Arial"/>
              </a:rPr>
              <a:t>Office: PRC- H-210C</a:t>
            </a:r>
            <a:endParaRPr lang="en-US" b="1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Century Gothic"/>
              </a:rPr>
              <a:t>Phone: 972 -377-1733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Century Gothic"/>
              </a:rPr>
              <a:t>JHines@collin.edu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b="1">
              <a:latin typeface="Century Gothic" pitchFamily="34" charset="0"/>
            </a:endParaRPr>
          </a:p>
          <a:p>
            <a:pPr marL="342900" indent="-342900">
              <a:buClr>
                <a:srgbClr val="3F8ACA"/>
              </a:buClr>
              <a:buFont typeface="Wingdings" pitchFamily="2" charset="2"/>
              <a:buChar char="v"/>
              <a:defRPr/>
            </a:pPr>
            <a:endParaRPr lang="en-US" b="1"/>
          </a:p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603340" y="1057828"/>
            <a:ext cx="3667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 Mr. John Hines </a:t>
            </a:r>
          </a:p>
        </p:txBody>
      </p:sp>
    </p:spTree>
    <p:extLst>
      <p:ext uri="{BB962C8B-B14F-4D97-AF65-F5344CB8AC3E}">
        <p14:creationId xmlns:p14="http://schemas.microsoft.com/office/powerpoint/2010/main" val="345944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ADD11-07A4-4B95-8D4E-CC8E8305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Registration questions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D743-FC27-4E5F-9278-E8F7E45E4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82" y="1147406"/>
            <a:ext cx="8547754" cy="520149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After attending a Culinary/Pastry orientation you will be granted a </a:t>
            </a:r>
            <a:r>
              <a:rPr lang="en-US" sz="2400" b="1" dirty="0">
                <a:solidFill>
                  <a:schemeClr val="bg1"/>
                </a:solidFill>
              </a:rPr>
              <a:t>permit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override</a:t>
            </a:r>
            <a:r>
              <a:rPr lang="en-US" sz="2400" dirty="0">
                <a:solidFill>
                  <a:schemeClr val="bg1"/>
                </a:solidFill>
              </a:rPr>
              <a:t> for the upcoming semester for CHEF1301 and PSTR1301 courses.  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This orientation is the only way receive a permit override</a:t>
            </a:r>
            <a:r>
              <a:rPr lang="en-US" sz="2400" dirty="0">
                <a:solidFill>
                  <a:schemeClr val="bg1"/>
                </a:solidFill>
              </a:rPr>
              <a:t>. 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Registration assistance or to clear holds</a:t>
            </a:r>
            <a:r>
              <a:rPr lang="en-US" sz="2400" dirty="0">
                <a:solidFill>
                  <a:schemeClr val="bg1"/>
                </a:solidFill>
              </a:rPr>
              <a:t>---Please contact 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jhines</a:t>
            </a:r>
            <a:r>
              <a:rPr lang="en-US" sz="2400" dirty="0">
                <a:solidFill>
                  <a:schemeClr val="bg1"/>
                </a:solidFill>
              </a:rPr>
              <a:t>@collin.edu</a:t>
            </a:r>
          </a:p>
          <a:p>
            <a:endParaRPr lang="en-US" sz="24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Collin College class registration link: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ea typeface="+mn-lt"/>
                <a:cs typeface="+mn-lt"/>
              </a:rPr>
              <a:t>   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  <a:hlinkClick r:id="rId2"/>
              </a:rPr>
              <a:t>https://www.collin.edu/gettingstarted/register/registration.html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28443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2F2F2"/>
                </a:solidFill>
              </a:rPr>
              <a:t>How Our Lab Class Schedule Works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247"/>
            <a:ext cx="8229600" cy="4495800"/>
          </a:xfrm>
          <a:solidFill>
            <a:schemeClr val="accent1"/>
          </a:solidFill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sz="2800" kern="1200" dirty="0">
                <a:solidFill>
                  <a:srgbClr val="FF0000"/>
                </a:solidFill>
                <a:latin typeface="Aharoni"/>
                <a:ea typeface="ＭＳ Ｐゴシック"/>
                <a:cs typeface="Aharoni"/>
              </a:rPr>
              <a:t>EXPRESS CLASS FORMAT</a:t>
            </a:r>
            <a:endParaRPr lang="en-US" sz="2800" kern="1200" dirty="0">
              <a:solidFill>
                <a:srgbClr val="FF0000"/>
              </a:solidFill>
              <a:latin typeface="Aharoni" panose="02010803020104030203" pitchFamily="2" charset="-79"/>
              <a:ea typeface="ＭＳ Ｐゴシック"/>
              <a:cs typeface="Aharoni" panose="02010803020104030203" pitchFamily="2" charset="-79"/>
            </a:endParaRPr>
          </a:p>
          <a:p>
            <a:pPr>
              <a:spcBef>
                <a:spcPct val="50000"/>
              </a:spcBef>
            </a:pPr>
            <a:r>
              <a:rPr lang="en-US" sz="2800" kern="1200" dirty="0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Kitchen Lab Courses are 8 weeks long.  </a:t>
            </a:r>
            <a:endParaRPr lang="en-US" sz="2800" kern="1200" dirty="0">
              <a:solidFill>
                <a:srgbClr val="000066"/>
              </a:solidFill>
              <a:latin typeface="Trebuchet MS" pitchFamily="34" charset="0"/>
              <a:ea typeface="ＭＳ Ｐゴシック"/>
              <a:cs typeface="ＭＳ Ｐゴシック"/>
            </a:endParaRPr>
          </a:p>
          <a:p>
            <a:pPr>
              <a:spcBef>
                <a:spcPct val="50000"/>
              </a:spcBef>
            </a:pPr>
            <a:r>
              <a:rPr lang="en-US" sz="2800" kern="1200" dirty="0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The classes meet 2X a week</a:t>
            </a:r>
            <a:endParaRPr lang="en-US" sz="2800" kern="1200" dirty="0">
              <a:solidFill>
                <a:srgbClr val="000066"/>
              </a:solidFill>
              <a:latin typeface="Trebuchet MS" pitchFamily="34" charset="0"/>
              <a:ea typeface="ＭＳ Ｐゴシック"/>
              <a:cs typeface="ＭＳ Ｐゴシック"/>
            </a:endParaRPr>
          </a:p>
          <a:p>
            <a:pPr>
              <a:spcBef>
                <a:spcPct val="50000"/>
              </a:spcBef>
            </a:pPr>
            <a:r>
              <a:rPr lang="en-US" sz="2800" kern="1200" dirty="0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Each lab class is approximately 5 hours long.</a:t>
            </a:r>
          </a:p>
          <a:p>
            <a:pPr>
              <a:spcBef>
                <a:spcPct val="50000"/>
              </a:spcBef>
            </a:pPr>
            <a:r>
              <a:rPr lang="en-US" sz="2800" kern="1200" dirty="0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There are morning, mid-day, and evening classes.  </a:t>
            </a:r>
            <a:r>
              <a:rPr lang="en-US" sz="2000" b="1" i="1" kern="1200" dirty="0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Mon-Thurs, AM have the most class offerings.</a:t>
            </a:r>
            <a:r>
              <a:rPr lang="en-US" sz="2000" kern="1200" dirty="0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 </a:t>
            </a:r>
            <a:endParaRPr lang="en-US" sz="2000" kern="1200" dirty="0">
              <a:solidFill>
                <a:srgbClr val="000066"/>
              </a:solidFill>
              <a:latin typeface="Trebuchet MS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32681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:\SEMINARS\Picture 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66" y="1447799"/>
            <a:ext cx="4264034" cy="365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263"/>
            <a:ext cx="9144000" cy="1227137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2F2F2"/>
                </a:solidFill>
              </a:rPr>
              <a:t>Outline of Typical Culinary/</a:t>
            </a:r>
            <a:br>
              <a:rPr lang="en-US">
                <a:solidFill>
                  <a:srgbClr val="F2F2F2"/>
                </a:solidFill>
              </a:rPr>
            </a:br>
            <a:r>
              <a:rPr lang="en-US">
                <a:solidFill>
                  <a:srgbClr val="F2F2F2"/>
                </a:solidFill>
              </a:rPr>
              <a:t>Pastry Arts Class</a:t>
            </a:r>
          </a:p>
        </p:txBody>
      </p: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4038600" y="1219200"/>
            <a:ext cx="5105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66"/>
                </a:solidFill>
                <a:latin typeface="Trebuchet MS"/>
              </a:rPr>
              <a:t>Student arrives to lecture on time and having check their cougar email account  &amp; course CANVAS access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Trebuchet MS"/>
              </a:rPr>
              <a:t>Students must be in full uniform in all kitchen lab classes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rgbClr val="000066"/>
                </a:solidFill>
                <a:latin typeface="Trebuchet MS"/>
              </a:rPr>
              <a:t>Be prepared to start class with</a:t>
            </a:r>
            <a:r>
              <a:rPr lang="en-US" sz="2000" dirty="0">
                <a:solidFill>
                  <a:srgbClr val="000066"/>
                </a:solidFill>
                <a:latin typeface="Trebuchet MS"/>
              </a:rPr>
              <a:t>: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66"/>
                </a:solidFill>
                <a:latin typeface="Trebuchet MS"/>
              </a:rPr>
              <a:t>Notebook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66"/>
                </a:solidFill>
                <a:latin typeface="Trebuchet MS"/>
              </a:rPr>
              <a:t>Class Textbook(s)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66"/>
                </a:solidFill>
                <a:latin typeface="Trebuchet MS"/>
              </a:rPr>
              <a:t>4x6 index cards or recipe book </a:t>
            </a:r>
            <a:endParaRPr lang="en-US" sz="1600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66"/>
                </a:solidFill>
                <a:latin typeface="Trebuchet MS"/>
              </a:rPr>
              <a:t>Pocket notebook</a:t>
            </a:r>
            <a:endParaRPr lang="en-US" sz="1600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66"/>
                </a:solidFill>
                <a:latin typeface="Trebuchet MS"/>
              </a:rPr>
              <a:t>Pen/pencil/black Sharpie marker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66"/>
                </a:solidFill>
                <a:latin typeface="Trebuchet MS"/>
              </a:rPr>
              <a:t>Class handouts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66"/>
                </a:solidFill>
                <a:latin typeface="Trebuchet MS"/>
              </a:rPr>
              <a:t>Handheld Calculator (Not a cell phone)</a:t>
            </a:r>
            <a:endParaRPr lang="en-US" sz="16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lumMod val="95000"/>
                  </a:schemeClr>
                </a:solidFill>
              </a:rPr>
              <a:t>Program History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27525" r="18745"/>
          <a:stretch/>
        </p:blipFill>
        <p:spPr>
          <a:xfrm>
            <a:off x="6205447" y="944022"/>
            <a:ext cx="2774430" cy="1887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4262" y="3756821"/>
            <a:ext cx="2838533" cy="2246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9459" name="Rectangle 16"/>
          <p:cNvGrpSpPr>
            <a:grpSpLocks noGrp="1"/>
          </p:cNvGrpSpPr>
          <p:nvPr/>
        </p:nvGrpSpPr>
        <p:grpSpPr bwMode="auto">
          <a:xfrm>
            <a:off x="2020" y="943187"/>
            <a:ext cx="4064638" cy="4738957"/>
            <a:chOff x="-497" y="-26"/>
            <a:chExt cx="2677" cy="2797"/>
          </a:xfrm>
        </p:grpSpPr>
        <p:pic>
          <p:nvPicPr>
            <p:cNvPr id="19462" name="Rectangle 1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97" y="-26"/>
              <a:ext cx="2512" cy="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Text Box 4"/>
            <p:cNvSpPr txBox="1">
              <a:spLocks noChangeArrowheads="1"/>
            </p:cNvSpPr>
            <p:nvPr/>
          </p:nvSpPr>
          <p:spPr bwMode="auto">
            <a:xfrm>
              <a:off x="-316" y="135"/>
              <a:ext cx="2496" cy="263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r>
                <a:rPr lang="en-US" sz="2800" b="1">
                  <a:latin typeface="Century Gothic" pitchFamily="34" charset="0"/>
                </a:rPr>
                <a:t>Lodging Management- </a:t>
              </a:r>
              <a:r>
                <a:rPr lang="en-US" b="1">
                  <a:solidFill>
                    <a:srgbClr val="FFFF66"/>
                  </a:solidFill>
                  <a:latin typeface="Century Gothic" pitchFamily="34" charset="0"/>
                </a:rPr>
                <a:t>1997</a:t>
              </a:r>
              <a:endParaRPr lang="en-US" sz="2800" b="1">
                <a:solidFill>
                  <a:srgbClr val="FFFF66"/>
                </a:solidFill>
                <a:latin typeface="Century Gothic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r>
                <a:rPr lang="en-US" sz="2800" b="1">
                  <a:latin typeface="Century Gothic" pitchFamily="34" charset="0"/>
                </a:rPr>
                <a:t>Culinary Arts AAS- </a:t>
              </a:r>
              <a:r>
                <a:rPr lang="en-US" b="1">
                  <a:solidFill>
                    <a:srgbClr val="FFFF66"/>
                  </a:solidFill>
                  <a:latin typeface="Century Gothic" pitchFamily="34" charset="0"/>
                </a:rPr>
                <a:t>1999</a:t>
              </a:r>
              <a:endParaRPr lang="en-US" sz="2800" b="1">
                <a:solidFill>
                  <a:srgbClr val="FFFF66"/>
                </a:solidFill>
                <a:latin typeface="Century Gothic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r>
                <a:rPr lang="en-US" sz="2800" b="1">
                  <a:latin typeface="Century Gothic" pitchFamily="34" charset="0"/>
                </a:rPr>
                <a:t>Pastry Arts AAS- </a:t>
              </a:r>
              <a:r>
                <a:rPr lang="en-US" b="1">
                  <a:solidFill>
                    <a:srgbClr val="FFFF66"/>
                  </a:solidFill>
                  <a:latin typeface="Century Gothic" pitchFamily="34" charset="0"/>
                </a:rPr>
                <a:t>2009</a:t>
              </a:r>
            </a:p>
          </p:txBody>
        </p:sp>
      </p:grpSp>
      <p:pic>
        <p:nvPicPr>
          <p:cNvPr id="19461" name="Picture 16" descr="pip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9061" y="2044341"/>
            <a:ext cx="3009278" cy="2271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524000"/>
            <a:ext cx="6172200" cy="4800600"/>
          </a:xfrm>
          <a:ln>
            <a:noFill/>
          </a:ln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Hands on cooking/baking lab in either:		</a:t>
            </a:r>
          </a:p>
          <a:p>
            <a:pPr marL="400050" lvl="1" indent="0" eaLnBrk="1" hangingPunct="1">
              <a:spcBef>
                <a:spcPct val="50000"/>
              </a:spcBef>
              <a:buClr>
                <a:srgbClr val="0000FF"/>
              </a:buClr>
              <a:buNone/>
            </a:pPr>
            <a:r>
              <a:rPr lang="en-US" sz="2400" b="1" dirty="0">
                <a:solidFill>
                  <a:srgbClr val="FF0000"/>
                </a:solidFill>
                <a:latin typeface="Trebuchet MS"/>
                <a:ea typeface="ＭＳ Ｐゴシック"/>
                <a:cs typeface="ＭＳ Ｐゴシック"/>
              </a:rPr>
              <a:t>A151</a:t>
            </a:r>
            <a:r>
              <a:rPr lang="en-US" sz="2400" b="1" dirty="0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 - Advanced Food Prep Kitchen </a:t>
            </a:r>
            <a:endParaRPr lang="en-US" sz="2400" b="1" dirty="0">
              <a:solidFill>
                <a:srgbClr val="000066"/>
              </a:solidFill>
              <a:latin typeface="Trebuchet MS" pitchFamily="34" charset="0"/>
              <a:ea typeface="ＭＳ Ｐゴシック"/>
              <a:cs typeface="ＭＳ Ｐゴシック"/>
            </a:endParaRPr>
          </a:p>
          <a:p>
            <a:pPr marL="400050" lvl="1" indent="0" eaLnBrk="1" hangingPunct="1">
              <a:spcBef>
                <a:spcPct val="50000"/>
              </a:spcBef>
              <a:buClr>
                <a:srgbClr val="0000FF"/>
              </a:buClr>
              <a:buNone/>
            </a:pPr>
            <a:r>
              <a:rPr lang="en-US" sz="2400" b="1" dirty="0">
                <a:solidFill>
                  <a:srgbClr val="FF0000"/>
                </a:solidFill>
                <a:latin typeface="Trebuchet MS"/>
                <a:ea typeface="ＭＳ Ｐゴシック"/>
                <a:cs typeface="ＭＳ Ｐゴシック"/>
              </a:rPr>
              <a:t>A152</a:t>
            </a:r>
            <a:r>
              <a:rPr lang="en-US" sz="2400" b="1" dirty="0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 – Basic Skills Kitchen</a:t>
            </a:r>
          </a:p>
          <a:p>
            <a:pPr marL="400050" lvl="1" indent="0" eaLnBrk="1" hangingPunct="1">
              <a:spcBef>
                <a:spcPct val="50000"/>
              </a:spcBef>
              <a:buClr>
                <a:srgbClr val="0000FF"/>
              </a:buClr>
              <a:buNone/>
            </a:pPr>
            <a:r>
              <a:rPr lang="en-US" sz="2400" b="1" dirty="0">
                <a:solidFill>
                  <a:srgbClr val="FF0000"/>
                </a:solidFill>
                <a:latin typeface="Trebuchet MS"/>
                <a:ea typeface="ＭＳ Ｐゴシック"/>
                <a:cs typeface="ＭＳ Ｐゴシック"/>
              </a:rPr>
              <a:t>A153</a:t>
            </a:r>
            <a:r>
              <a:rPr lang="en-US" sz="2400" b="1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 - Baking and Pastry Kitchen</a:t>
            </a:r>
            <a:endParaRPr lang="en-US">
              <a:solidFill>
                <a:srgbClr val="FFFFFF"/>
              </a:solidFill>
              <a:latin typeface="Trebuchet MS"/>
              <a:ea typeface="ＭＳ Ｐゴシック"/>
              <a:cs typeface="ＭＳ Ｐゴシック"/>
            </a:endParaRPr>
          </a:p>
          <a:p>
            <a:pPr marL="400050" lvl="1" indent="0"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000066"/>
                </a:solidFill>
                <a:latin typeface="Trebuchet MS"/>
                <a:ea typeface="ＭＳ Ｐゴシック"/>
              </a:rPr>
              <a:t>-Food tasting &amp; critique</a:t>
            </a:r>
            <a:endParaRPr lang="en-US"/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Kitchen clean up</a:t>
            </a: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457200" y="0"/>
            <a:ext cx="81121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Outline of Typical Culinary/</a:t>
            </a:r>
            <a:br>
              <a:rPr lang="en-US" sz="4000" b="1">
                <a:latin typeface="Alaska Extrabold"/>
              </a:rPr>
            </a:br>
            <a:r>
              <a:rPr lang="en-US" sz="4000" b="1">
                <a:latin typeface="Alaska Extrabold"/>
              </a:rPr>
              <a:t>Pastry Arts Class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447800"/>
            <a:ext cx="3032802" cy="393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297931" cy="180199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Required Supplies for all Kitchen Lab Classes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(includes first class day)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52600" y="1981200"/>
            <a:ext cx="5791200" cy="3276600"/>
          </a:xfrm>
          <a:solidFill>
            <a:schemeClr val="accent6">
              <a:lumMod val="20000"/>
              <a:lumOff val="80000"/>
            </a:schemeClr>
          </a:solidFill>
          <a:ln w="76200" cmpd="tri"/>
        </p:spPr>
        <p:txBody>
          <a:bodyPr>
            <a:normAutofit/>
          </a:bodyPr>
          <a:lstStyle/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b="1">
                <a:solidFill>
                  <a:srgbClr val="000066"/>
                </a:solidFill>
              </a:rPr>
              <a:t>1. Complete Uniform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400" b="1">
              <a:solidFill>
                <a:srgbClr val="000066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b="1">
                <a:solidFill>
                  <a:srgbClr val="000066"/>
                </a:solidFill>
              </a:rPr>
              <a:t>2. Tool Kits and Supplies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400" b="1">
              <a:solidFill>
                <a:srgbClr val="000066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b="1">
                <a:solidFill>
                  <a:srgbClr val="000066"/>
                </a:solidFill>
              </a:rPr>
              <a:t>3. Appropriate Textbooks</a:t>
            </a:r>
            <a:endParaRPr lang="en-US" sz="2000" b="1">
              <a:solidFill>
                <a:srgbClr val="000066"/>
              </a:solidFill>
            </a:endParaRPr>
          </a:p>
          <a:p>
            <a:pPr eaLnBrk="1" hangingPunct="1">
              <a:defRPr/>
            </a:pPr>
            <a:endParaRPr lang="en-US" sz="2000" b="1">
              <a:solidFill>
                <a:srgbClr val="000066"/>
              </a:solidFill>
            </a:endParaRP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52400" y="114300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 b="1" u="sng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1"/>
                </a:solidFill>
              </a:rPr>
              <a:t>1. Full Uniform</a:t>
            </a:r>
          </a:p>
        </p:txBody>
      </p:sp>
      <p:pic>
        <p:nvPicPr>
          <p:cNvPr id="15364" name="Picture 18" descr="margaret in full uniform bi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12000"/>
          </a:blip>
          <a:srcRect l="28206" t="1588" b="6349"/>
          <a:stretch>
            <a:fillRect/>
          </a:stretch>
        </p:blipFill>
        <p:spPr>
          <a:xfrm>
            <a:off x="3212465" y="1752600"/>
            <a:ext cx="2262369" cy="4339050"/>
          </a:xfrm>
          <a:ln>
            <a:solidFill>
              <a:srgbClr val="4472C4"/>
            </a:solidFill>
          </a:ln>
          <a:effectLst>
            <a:softEdge rad="112500"/>
          </a:effectLst>
        </p:spPr>
      </p:pic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3669166" y="-457200"/>
            <a:ext cx="501763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US" sz="4000"/>
          </a:p>
          <a:p>
            <a:pPr algn="ctr" eaLnBrk="0" hangingPunct="0"/>
            <a:r>
              <a:rPr lang="en-US" sz="1400" b="1" i="1"/>
              <a:t>"A Chef's professional pride can be extended to personal appearance and behavior in and around the kitchen"</a:t>
            </a:r>
            <a:r>
              <a:rPr lang="en-US" i="1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90" y="756819"/>
            <a:ext cx="879599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IMPORTANT: You must be in full uniform the first day of CHEF 1301, PSTR 1301, RSTO 2307 lab class.</a:t>
            </a:r>
          </a:p>
        </p:txBody>
      </p:sp>
      <p:sp>
        <p:nvSpPr>
          <p:cNvPr id="3" name="Line Callout 2 2"/>
          <p:cNvSpPr/>
          <p:nvPr/>
        </p:nvSpPr>
        <p:spPr>
          <a:xfrm>
            <a:off x="5802187" y="2871248"/>
            <a:ext cx="2878328" cy="1051873"/>
          </a:xfrm>
          <a:prstGeom prst="borderCallout2">
            <a:avLst>
              <a:gd name="adj1" fmla="val 16824"/>
              <a:gd name="adj2" fmla="val -2087"/>
              <a:gd name="adj3" fmla="val 18750"/>
              <a:gd name="adj4" fmla="val -16667"/>
              <a:gd name="adj5" fmla="val 8843"/>
              <a:gd name="adj6" fmla="val -40279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Pressed Collin Logo Chef Coat with, Digital Thermometer, Sharpie &amp; 6" Stainless Ruler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35591" y="2233436"/>
            <a:ext cx="2450122" cy="902488"/>
          </a:xfrm>
          <a:prstGeom prst="borderCallout2">
            <a:avLst>
              <a:gd name="adj1" fmla="val -15733"/>
              <a:gd name="adj2" fmla="val 42702"/>
              <a:gd name="adj3" fmla="val -57112"/>
              <a:gd name="adj4" fmla="val 62644"/>
              <a:gd name="adj5" fmla="val -111638"/>
              <a:gd name="adj6" fmla="val 216781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Chef Beanie Hat, No Ear or Facial Jewelry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5953018" y="1989522"/>
            <a:ext cx="2721604" cy="626743"/>
          </a:xfrm>
          <a:prstGeom prst="borderCallout2">
            <a:avLst>
              <a:gd name="adj1" fmla="val 18750"/>
              <a:gd name="adj2" fmla="val -2138"/>
              <a:gd name="adj3" fmla="val 18750"/>
              <a:gd name="adj4" fmla="val -16667"/>
              <a:gd name="adj5" fmla="val 106536"/>
              <a:gd name="adj6" fmla="val -55635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Neckerchief 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(color depends on major)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604561" y="4219222"/>
            <a:ext cx="2003843" cy="304800"/>
          </a:xfrm>
          <a:prstGeom prst="borderCallout2">
            <a:avLst>
              <a:gd name="adj1" fmla="val 20051"/>
              <a:gd name="adj2" fmla="val 101026"/>
              <a:gd name="adj3" fmla="val 21971"/>
              <a:gd name="adj4" fmla="val 101352"/>
              <a:gd name="adj5" fmla="val 100677"/>
              <a:gd name="adj6" fmla="val 163103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White Side Towels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6343265" y="4069674"/>
            <a:ext cx="2059500" cy="554996"/>
          </a:xfrm>
          <a:prstGeom prst="borderCallout2">
            <a:avLst>
              <a:gd name="adj1" fmla="val 18750"/>
              <a:gd name="adj2" fmla="val -2845"/>
              <a:gd name="adj3" fmla="val 18750"/>
              <a:gd name="adj4" fmla="val -16667"/>
              <a:gd name="adj5" fmla="val 227442"/>
              <a:gd name="adj6" fmla="val -85616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Pressed Plain Black Pants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984738" y="5112689"/>
            <a:ext cx="1781526" cy="304800"/>
          </a:xfrm>
          <a:prstGeom prst="borderCallout2">
            <a:avLst>
              <a:gd name="adj1" fmla="val 33533"/>
              <a:gd name="adj2" fmla="val 101533"/>
              <a:gd name="adj3" fmla="val 35454"/>
              <a:gd name="adj4" fmla="val 102313"/>
              <a:gd name="adj5" fmla="val -74604"/>
              <a:gd name="adj6" fmla="val 205779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White Apron</a:t>
            </a:r>
          </a:p>
        </p:txBody>
      </p:sp>
      <p:sp>
        <p:nvSpPr>
          <p:cNvPr id="12" name="Line Callout 2 11"/>
          <p:cNvSpPr/>
          <p:nvPr/>
        </p:nvSpPr>
        <p:spPr>
          <a:xfrm>
            <a:off x="6072475" y="4760997"/>
            <a:ext cx="2701710" cy="819188"/>
          </a:xfrm>
          <a:prstGeom prst="borderCallout2">
            <a:avLst>
              <a:gd name="adj1" fmla="val 18750"/>
              <a:gd name="adj2" fmla="val -3770"/>
              <a:gd name="adj3" fmla="val 18750"/>
              <a:gd name="adj4" fmla="val -16667"/>
              <a:gd name="adj5" fmla="val 166047"/>
              <a:gd name="adj6" fmla="val -66621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Black Non-slip soled shoes with black or white socks</a:t>
            </a:r>
          </a:p>
        </p:txBody>
      </p:sp>
      <p:sp>
        <p:nvSpPr>
          <p:cNvPr id="13" name="Line Callout 2 12"/>
          <p:cNvSpPr/>
          <p:nvPr/>
        </p:nvSpPr>
        <p:spPr>
          <a:xfrm>
            <a:off x="756961" y="3229302"/>
            <a:ext cx="2003843" cy="809298"/>
          </a:xfrm>
          <a:prstGeom prst="borderCallout2">
            <a:avLst>
              <a:gd name="adj1" fmla="val 47017"/>
              <a:gd name="adj2" fmla="val 101538"/>
              <a:gd name="adj3" fmla="val 55679"/>
              <a:gd name="adj4" fmla="val 101865"/>
              <a:gd name="adj5" fmla="val 105448"/>
              <a:gd name="adj6" fmla="val 149772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Nothing on Wrists or Hands, Only a Wedding Band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219200"/>
            <a:ext cx="7848600" cy="467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300" b="1" kern="0" dirty="0">
                <a:solidFill>
                  <a:srgbClr val="0000FF"/>
                </a:solidFill>
                <a:ea typeface="+mn-lt"/>
                <a:cs typeface="+mn-lt"/>
              </a:rPr>
              <a:t>Face masks are optional for all Collin College lecture and lab classes.  </a:t>
            </a:r>
            <a:r>
              <a:rPr lang="en-US" sz="2300" b="1" kern="0" dirty="0">
                <a:solidFill>
                  <a:srgbClr val="FF0000"/>
                </a:solidFill>
                <a:ea typeface="+mn-lt"/>
                <a:cs typeface="+mn-lt"/>
              </a:rPr>
              <a:t>Be sure to speak loudly in labs if you choose to wear a face mask.</a:t>
            </a:r>
            <a:endParaRPr lang="en-US" sz="2300" b="1" kern="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300" b="1" ker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300" b="1" kern="0" dirty="0">
                <a:solidFill>
                  <a:srgbClr val="000099"/>
                </a:solidFill>
              </a:rPr>
              <a:t>Chef’s beanie hat</a:t>
            </a:r>
            <a:r>
              <a:rPr lang="en-US" sz="2300" kern="0" dirty="0">
                <a:solidFill>
                  <a:srgbClr val="000099"/>
                </a:solidFill>
              </a:rPr>
              <a:t> -  </a:t>
            </a:r>
            <a:r>
              <a:rPr lang="en-US" sz="2300" kern="0" dirty="0">
                <a:solidFill>
                  <a:schemeClr val="accent5"/>
                </a:solidFill>
              </a:rPr>
              <a:t>$12</a:t>
            </a:r>
            <a:endParaRPr lang="en-US" dirty="0">
              <a:solidFill>
                <a:schemeClr val="accent5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300" ker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300" b="1" kern="0" dirty="0">
                <a:solidFill>
                  <a:srgbClr val="000099"/>
                </a:solidFill>
              </a:rPr>
              <a:t>Neckerchief</a:t>
            </a:r>
            <a:r>
              <a:rPr lang="en-US" sz="2300" kern="0" dirty="0">
                <a:solidFill>
                  <a:srgbClr val="000099"/>
                </a:solidFill>
              </a:rPr>
              <a:t> – </a:t>
            </a:r>
            <a:r>
              <a:rPr lang="en-US" sz="2300" kern="0" dirty="0">
                <a:solidFill>
                  <a:schemeClr val="accent5"/>
                </a:solidFill>
              </a:rPr>
              <a:t>approx.</a:t>
            </a:r>
            <a:r>
              <a:rPr lang="en-US" sz="2300" kern="0" dirty="0">
                <a:solidFill>
                  <a:srgbClr val="000099"/>
                </a:solidFill>
              </a:rPr>
              <a:t> </a:t>
            </a:r>
            <a:r>
              <a:rPr lang="en-US" sz="2300" kern="0" dirty="0">
                <a:solidFill>
                  <a:schemeClr val="accent5"/>
                </a:solidFill>
              </a:rPr>
              <a:t>$8.00 </a:t>
            </a:r>
            <a:r>
              <a:rPr lang="en-US" sz="1200" kern="0" dirty="0">
                <a:solidFill>
                  <a:srgbClr val="000099"/>
                </a:solidFill>
              </a:rPr>
              <a:t>(depending on colors)</a:t>
            </a: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300" kern="0" dirty="0">
                <a:solidFill>
                  <a:srgbClr val="000099"/>
                </a:solidFill>
                <a:latin typeface="Trebuchet MS"/>
              </a:rPr>
              <a:t> </a:t>
            </a:r>
            <a:r>
              <a:rPr lang="en-US" sz="2300" b="1" kern="0" dirty="0">
                <a:solidFill>
                  <a:srgbClr val="000099"/>
                </a:solidFill>
                <a:latin typeface="Trebuchet MS"/>
              </a:rPr>
              <a:t>blue </a:t>
            </a:r>
            <a:r>
              <a:rPr lang="en-US" sz="2300" kern="0" dirty="0">
                <a:solidFill>
                  <a:srgbClr val="000099"/>
                </a:solidFill>
                <a:latin typeface="Trebuchet MS"/>
              </a:rPr>
              <a:t>for culinary </a:t>
            </a:r>
            <a:endParaRPr lang="en-US" sz="2300" kern="0" dirty="0">
              <a:solidFill>
                <a:srgbClr val="000099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300" kern="0" dirty="0">
                <a:solidFill>
                  <a:srgbClr val="000099"/>
                </a:solidFill>
                <a:latin typeface="Trebuchet MS"/>
              </a:rPr>
              <a:t> </a:t>
            </a:r>
            <a:r>
              <a:rPr lang="en-US" sz="2300" b="1" kern="0" dirty="0">
                <a:solidFill>
                  <a:srgbClr val="000099"/>
                </a:solidFill>
                <a:latin typeface="Trebuchet MS"/>
              </a:rPr>
              <a:t>black</a:t>
            </a:r>
            <a:r>
              <a:rPr lang="en-US" sz="2300" kern="0" dirty="0">
                <a:solidFill>
                  <a:srgbClr val="000099"/>
                </a:solidFill>
                <a:latin typeface="Trebuchet MS"/>
              </a:rPr>
              <a:t> for pastry</a:t>
            </a: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300" kern="0" dirty="0">
                <a:solidFill>
                  <a:srgbClr val="000099"/>
                </a:solidFill>
                <a:latin typeface="Trebuchet MS"/>
              </a:rPr>
              <a:t> </a:t>
            </a:r>
            <a:r>
              <a:rPr lang="en-US" sz="2300" b="1" kern="0" dirty="0">
                <a:solidFill>
                  <a:srgbClr val="000099"/>
                </a:solidFill>
                <a:latin typeface="Trebuchet MS"/>
              </a:rPr>
              <a:t>white</a:t>
            </a:r>
            <a:r>
              <a:rPr lang="en-US" sz="2300" kern="0" dirty="0">
                <a:solidFill>
                  <a:srgbClr val="000099"/>
                </a:solidFill>
                <a:latin typeface="Trebuchet MS"/>
              </a:rPr>
              <a:t> w/blue stripe for hotel/restaurant</a:t>
            </a: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300" ker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300" b="1" kern="0" dirty="0">
                <a:solidFill>
                  <a:srgbClr val="000099"/>
                </a:solidFill>
              </a:rPr>
              <a:t>White double-breasted chef’s jacket</a:t>
            </a:r>
            <a:r>
              <a:rPr lang="en-US" sz="2300" kern="0" dirty="0">
                <a:solidFill>
                  <a:srgbClr val="000099"/>
                </a:solidFill>
              </a:rPr>
              <a:t> </a:t>
            </a:r>
            <a:r>
              <a:rPr lang="en-US" sz="1600" kern="0" dirty="0">
                <a:solidFill>
                  <a:srgbClr val="000099"/>
                </a:solidFill>
              </a:rPr>
              <a:t>~</a:t>
            </a:r>
            <a:r>
              <a:rPr lang="en-US" sz="1600" b="1" i="1" kern="0" dirty="0">
                <a:solidFill>
                  <a:srgbClr val="000099"/>
                </a:solidFill>
              </a:rPr>
              <a:t>with Collin logo</a:t>
            </a:r>
            <a:r>
              <a:rPr lang="en-US" sz="2300" kern="0" dirty="0">
                <a:solidFill>
                  <a:srgbClr val="000099"/>
                </a:solidFill>
              </a:rPr>
              <a:t> </a:t>
            </a:r>
            <a:r>
              <a:rPr lang="en-US" sz="2300" kern="0" dirty="0">
                <a:solidFill>
                  <a:schemeClr val="accent5"/>
                </a:solidFill>
              </a:rPr>
              <a:t>Approx. $25-30 </a:t>
            </a:r>
            <a:r>
              <a:rPr lang="en-US" sz="1800" kern="0" dirty="0">
                <a:solidFill>
                  <a:srgbClr val="000099"/>
                </a:solidFill>
              </a:rPr>
              <a:t>(depends on size)</a:t>
            </a:r>
            <a:endParaRPr lang="en-US" sz="1800" b="1" i="1" kern="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9pPr>
          </a:lstStyle>
          <a:p>
            <a:pPr algn="l" eaLnBrk="1" hangingPunct="1"/>
            <a:r>
              <a:rPr lang="en-US" kern="0">
                <a:solidFill>
                  <a:schemeClr val="tx1"/>
                </a:solidFill>
              </a:rPr>
              <a:t>1. Full Uniform continued…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6240" y="6248400"/>
            <a:ext cx="563245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sz="1800"/>
              <a:t>…all prices are subject to change without notice</a:t>
            </a:r>
          </a:p>
        </p:txBody>
      </p:sp>
    </p:spTree>
    <p:extLst>
      <p:ext uri="{BB962C8B-B14F-4D97-AF65-F5344CB8AC3E}">
        <p14:creationId xmlns:p14="http://schemas.microsoft.com/office/powerpoint/2010/main" val="822114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1"/>
                </a:solidFill>
              </a:rPr>
              <a:t>1. Full Uniform continued…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4267200" cy="27432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0099"/>
                </a:solidFill>
              </a:rPr>
              <a:t>Black chef pants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>
                <a:solidFill>
                  <a:schemeClr val="accent5"/>
                </a:solidFill>
              </a:rPr>
              <a:t>$25-$30 </a:t>
            </a:r>
            <a:r>
              <a:rPr lang="en-US" sz="1800" dirty="0">
                <a:solidFill>
                  <a:srgbClr val="000099"/>
                </a:solidFill>
              </a:rPr>
              <a:t>(depends on size)</a:t>
            </a:r>
            <a:endParaRPr lang="en-US" sz="2400" dirty="0">
              <a:solidFill>
                <a:srgbClr val="000099"/>
              </a:solidFill>
            </a:endParaRPr>
          </a:p>
          <a:p>
            <a:pPr marL="0" indent="0">
              <a:buClr>
                <a:srgbClr val="000099"/>
              </a:buClr>
              <a:buNone/>
            </a:pPr>
            <a:endParaRPr lang="en-US" sz="1800">
              <a:solidFill>
                <a:srgbClr val="000099"/>
              </a:solidFill>
            </a:endParaRP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0099"/>
                </a:solidFill>
              </a:rPr>
              <a:t>White Utility apron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>
                <a:solidFill>
                  <a:schemeClr val="accent5"/>
                </a:solidFill>
              </a:rPr>
              <a:t>$8</a:t>
            </a:r>
          </a:p>
          <a:p>
            <a:pPr marL="0" indent="0">
              <a:buClr>
                <a:srgbClr val="000099"/>
              </a:buClr>
              <a:buNone/>
            </a:pPr>
            <a:endParaRPr lang="en-US" sz="2400">
              <a:solidFill>
                <a:schemeClr val="accent5"/>
              </a:solidFill>
            </a:endParaRP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0099"/>
                </a:solidFill>
              </a:rPr>
              <a:t>White Side towels</a:t>
            </a:r>
            <a:r>
              <a:rPr lang="en-US" sz="2400" dirty="0">
                <a:solidFill>
                  <a:srgbClr val="000099"/>
                </a:solidFill>
              </a:rPr>
              <a:t> - </a:t>
            </a:r>
            <a:r>
              <a:rPr lang="en-US" sz="2400" dirty="0">
                <a:solidFill>
                  <a:schemeClr val="accent5"/>
                </a:solidFill>
              </a:rPr>
              <a:t>$1.50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50179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43400" y="1307123"/>
            <a:ext cx="4489450" cy="28194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0099"/>
                </a:solidFill>
              </a:rPr>
              <a:t>Black leather non-slip shoes, must cover heel</a:t>
            </a:r>
            <a:endParaRPr lang="en-US" sz="2400" dirty="0">
              <a:solidFill>
                <a:srgbClr val="000099"/>
              </a:solidFill>
            </a:endParaRPr>
          </a:p>
          <a:p>
            <a:pPr marL="0" indent="0">
              <a:buClr>
                <a:srgbClr val="000099"/>
              </a:buClr>
              <a:buNone/>
            </a:pPr>
            <a:endParaRPr lang="en-US" sz="2000">
              <a:solidFill>
                <a:srgbClr val="000099"/>
              </a:solidFill>
            </a:endParaRP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0099"/>
                </a:solidFill>
              </a:rPr>
              <a:t>Plain white t-shirt worn under chef coat</a:t>
            </a:r>
          </a:p>
          <a:p>
            <a:pPr marL="0" indent="0">
              <a:buClr>
                <a:srgbClr val="000099"/>
              </a:buClr>
              <a:buNone/>
            </a:pPr>
            <a:endParaRPr lang="en-US" sz="2400" b="1">
              <a:solidFill>
                <a:srgbClr val="000099"/>
              </a:solidFill>
            </a:endParaRP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0099"/>
                </a:solidFill>
              </a:rPr>
              <a:t>White or Black cotton socks – ankle length or higher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800">
              <a:solidFill>
                <a:srgbClr val="000099"/>
              </a:solidFill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5410200" y="4876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417169" cy="1066800"/>
          </a:xfrm>
        </p:spPr>
        <p:txBody>
          <a:bodyPr/>
          <a:lstStyle/>
          <a:p>
            <a:pPr algn="l" eaLnBrk="1" hangingPunct="1"/>
            <a:r>
              <a:rPr lang="en-US" sz="3600">
                <a:solidFill>
                  <a:schemeClr val="tx1"/>
                </a:solidFill>
              </a:rPr>
              <a:t>2. Tool Kits and Supplies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031632"/>
            <a:ext cx="8335107" cy="4988168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0099"/>
                </a:solidFill>
              </a:rPr>
              <a:t>Required Knife Kit sold in bookstore includes: 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/>
              </a:rPr>
              <a:t>8” Chef’s Knife</a:t>
            </a:r>
            <a:endParaRPr lang="en-US" sz="2400"/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/>
              </a:rPr>
              <a:t>3.5” Paring Knife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/>
              </a:rPr>
              <a:t>10" Serrated Slicing Knife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/>
              </a:rPr>
              <a:t>12" Honing Steel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/>
              </a:rPr>
              <a:t>3.5” Shaping (</a:t>
            </a:r>
            <a:r>
              <a:rPr lang="en-US" sz="2400" dirty="0" err="1">
                <a:latin typeface="Trebuchet MS"/>
              </a:rPr>
              <a:t>tourne</a:t>
            </a:r>
            <a:r>
              <a:rPr lang="en-US" sz="2400" dirty="0">
                <a:latin typeface="Trebuchet MS"/>
              </a:rPr>
              <a:t>') Knife</a:t>
            </a:r>
            <a:endParaRPr lang="en-US" sz="2400" dirty="0"/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/>
              </a:rPr>
              <a:t>6” Boning/Utility Knife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/>
              </a:rPr>
              <a:t>3 Knife Sheaths &amp; 1 Knife Roll/Bag</a:t>
            </a:r>
            <a:endParaRPr lang="en-US" sz="2400" u="sng" dirty="0">
              <a:latin typeface="Trebuchet MS"/>
            </a:endParaRPr>
          </a:p>
          <a:p>
            <a:pPr eaLnBrk="1" hangingPunct="1">
              <a:buClr>
                <a:srgbClr val="3F8ACA"/>
              </a:buClr>
              <a:buNone/>
            </a:pPr>
            <a:r>
              <a:rPr lang="en-US" sz="2400" b="1" dirty="0">
                <a:solidFill>
                  <a:srgbClr val="000099"/>
                </a:solidFill>
              </a:rPr>
              <a:t>Grand Total  = </a:t>
            </a:r>
            <a:r>
              <a:rPr lang="en-US" sz="2400" b="1" dirty="0">
                <a:solidFill>
                  <a:schemeClr val="bg1"/>
                </a:solidFill>
              </a:rPr>
              <a:t>$162 (a $325 value)</a:t>
            </a:r>
          </a:p>
          <a:p>
            <a:pPr marL="1028700" lvl="1">
              <a:buFont typeface="Wingdings,Sans-Serif"/>
              <a:buChar char="ü"/>
            </a:pPr>
            <a:r>
              <a:rPr lang="en-US" sz="1800" b="1" i="1" dirty="0">
                <a:solidFill>
                  <a:schemeClr val="bg1"/>
                </a:solidFill>
                <a:latin typeface="Trebuchet MS"/>
              </a:rPr>
              <a:t>Note: You can use your own professional knives if they are equivalent or better than the school store knife kit specs.</a:t>
            </a:r>
            <a:endParaRPr lang="en-US" sz="1800" dirty="0">
              <a:solidFill>
                <a:schemeClr val="bg1"/>
              </a:solidFill>
              <a:latin typeface="+mn-lt"/>
              <a:ea typeface="+mn-lt"/>
              <a:cs typeface="+mn-lt"/>
            </a:endParaRPr>
          </a:p>
          <a:p>
            <a:pPr eaLnBrk="1" hangingPunct="1">
              <a:buClr>
                <a:srgbClr val="3F8ACA"/>
              </a:buClr>
              <a:buNone/>
            </a:pPr>
            <a:endParaRPr lang="en-US" sz="1800" b="1" dirty="0">
              <a:solidFill>
                <a:srgbClr val="000099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9" descr="sw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104" y="1180472"/>
            <a:ext cx="2803578" cy="22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For both Culinary </a:t>
            </a:r>
            <a:r>
              <a:rPr lang="en-US" u="sng">
                <a:solidFill>
                  <a:schemeClr val="tx1"/>
                </a:solidFill>
              </a:rPr>
              <a:t>and</a:t>
            </a:r>
            <a:r>
              <a:rPr lang="en-US">
                <a:solidFill>
                  <a:schemeClr val="tx1"/>
                </a:solidFill>
              </a:rPr>
              <a:t> Pastry</a:t>
            </a:r>
            <a:br>
              <a:rPr lang="en-US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with approximate prices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652953"/>
            <a:ext cx="7010400" cy="4366847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99"/>
                </a:solidFill>
                <a:latin typeface="Trebuchet MS"/>
              </a:rPr>
              <a:t>Digital Thermometer- </a:t>
            </a:r>
            <a:r>
              <a:rPr lang="en-US" sz="2000" dirty="0">
                <a:solidFill>
                  <a:schemeClr val="bg1"/>
                </a:solidFill>
                <a:latin typeface="Trebuchet MS"/>
              </a:rPr>
              <a:t>$18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99"/>
                </a:solidFill>
                <a:latin typeface="Trebuchet MS"/>
              </a:rPr>
              <a:t>Stainless Steel Measuring Spoons </a:t>
            </a:r>
            <a:r>
              <a:rPr lang="en-US" sz="2000" dirty="0">
                <a:solidFill>
                  <a:schemeClr val="bg1"/>
                </a:solidFill>
                <a:latin typeface="Trebuchet MS"/>
              </a:rPr>
              <a:t>-$5</a:t>
            </a:r>
          </a:p>
          <a:p>
            <a:pPr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99"/>
                </a:solidFill>
                <a:latin typeface="Trebuchet MS"/>
                <a:ea typeface="+mn-lt"/>
                <a:cs typeface="+mn-lt"/>
              </a:rPr>
              <a:t>Peeler, Smooth Blade-</a:t>
            </a:r>
            <a:r>
              <a:rPr lang="en-US" sz="2000" dirty="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$8</a:t>
            </a:r>
            <a:endParaRPr lang="en-US" sz="2000" dirty="0">
              <a:solidFill>
                <a:schemeClr val="bg1"/>
              </a:solidFill>
              <a:latin typeface="Trebuchet MS"/>
            </a:endParaRPr>
          </a:p>
          <a:p>
            <a:pPr marL="0" indent="0">
              <a:lnSpc>
                <a:spcPct val="80000"/>
              </a:lnSpc>
              <a:buClr>
                <a:srgbClr val="000099"/>
              </a:buClr>
              <a:buNone/>
            </a:pPr>
            <a:endParaRPr lang="en-US" sz="1800" b="1">
              <a:solidFill>
                <a:schemeClr val="bg1"/>
              </a:solidFill>
              <a:latin typeface="Trebuchet MS"/>
            </a:endParaRP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Trebuchet MS"/>
              </a:rPr>
              <a:t>Six-inch Metal Pocket Ruler - $2</a:t>
            </a:r>
          </a:p>
          <a:p>
            <a:pPr marL="0" indent="0">
              <a:lnSpc>
                <a:spcPct val="80000"/>
              </a:lnSpc>
              <a:buClr>
                <a:srgbClr val="000099"/>
              </a:buClr>
              <a:buNone/>
            </a:pPr>
            <a:r>
              <a:rPr lang="en-US" sz="2000" dirty="0">
                <a:solidFill>
                  <a:schemeClr val="bg1"/>
                </a:solidFill>
                <a:latin typeface="Trebuchet MS"/>
              </a:rPr>
              <a:t>   (available at Lowes or Home Depot)</a:t>
            </a:r>
          </a:p>
          <a:p>
            <a:pPr marL="0" indent="0">
              <a:lnSpc>
                <a:spcPct val="80000"/>
              </a:lnSpc>
              <a:buClr>
                <a:srgbClr val="000099"/>
              </a:buClr>
              <a:buNone/>
            </a:pPr>
            <a:endParaRPr lang="en-US" sz="2000">
              <a:solidFill>
                <a:srgbClr val="FF0000"/>
              </a:solidFill>
              <a:latin typeface="Trebuchet MS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>
              <a:solidFill>
                <a:srgbClr val="FF0000"/>
              </a:solidFill>
              <a:latin typeface="Trebuchet MS"/>
            </a:endParaRP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FFFF00"/>
                </a:solidFill>
                <a:latin typeface="Trebuchet MS"/>
              </a:rPr>
              <a:t>Hair Nets- $0.25</a:t>
            </a:r>
            <a:endParaRPr lang="en-US" sz="2400" b="1">
              <a:solidFill>
                <a:srgbClr val="FFFF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Trebuchet MS"/>
              </a:rPr>
              <a:t>Beard Guards- $0.05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</p:txBody>
      </p:sp>
      <p:pic>
        <p:nvPicPr>
          <p:cNvPr id="18437" name="Picture 18" descr="lemon chibous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626757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9714" y="2531835"/>
            <a:ext cx="2307772" cy="3077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275" y="11906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1"/>
                </a:solidFill>
              </a:rPr>
              <a:t>Required Culinary / Pastry Tools :</a:t>
            </a:r>
          </a:p>
        </p:txBody>
      </p:sp>
      <p:sp>
        <p:nvSpPr>
          <p:cNvPr id="56323" name="Rectangle 23"/>
          <p:cNvSpPr>
            <a:spLocks noChangeArrowheads="1"/>
          </p:cNvSpPr>
          <p:nvPr/>
        </p:nvSpPr>
        <p:spPr bwMode="auto">
          <a:xfrm>
            <a:off x="459976" y="1767103"/>
            <a:ext cx="55626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99FF"/>
              </a:buClr>
            </a:pPr>
            <a:r>
              <a:rPr lang="en-US" b="1" dirty="0">
                <a:solidFill>
                  <a:srgbClr val="000099"/>
                </a:solidFill>
                <a:latin typeface="Trebuchet MS"/>
              </a:rPr>
              <a:t>1.  Digital Scale (oz/grams)- </a:t>
            </a:r>
            <a:endParaRPr lang="en-US" b="1" dirty="0">
              <a:solidFill>
                <a:srgbClr val="FF00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latin typeface="Trebuchet MS"/>
              </a:rPr>
              <a:t>   (Must have11 </a:t>
            </a:r>
            <a:r>
              <a:rPr lang="en-US" b="1" err="1">
                <a:solidFill>
                  <a:srgbClr val="FF0000"/>
                </a:solidFill>
                <a:latin typeface="Trebuchet MS"/>
              </a:rPr>
              <a:t>lb</a:t>
            </a:r>
            <a:r>
              <a:rPr lang="en-US" b="1" dirty="0">
                <a:solidFill>
                  <a:srgbClr val="FF0000"/>
                </a:solidFill>
                <a:latin typeface="Trebuchet MS"/>
              </a:rPr>
              <a:t> capacity)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latin typeface="Trebuchet MS"/>
              </a:rPr>
              <a:t>      (Must have NSF label)</a:t>
            </a:r>
            <a:endParaRPr lang="en-US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608013" y="4012251"/>
            <a:ext cx="6249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457200" indent="-457200" eaLnBrk="0" hangingPunct="0">
              <a:buAutoNum type="arabicPeriod" startAt="2"/>
            </a:pPr>
            <a:r>
              <a:rPr lang="en-US" b="1">
                <a:solidFill>
                  <a:srgbClr val="000099"/>
                </a:solidFill>
                <a:latin typeface="Trebuchet MS"/>
              </a:rPr>
              <a:t>Offset spatula large and small (Pastry)</a:t>
            </a:r>
          </a:p>
          <a:p>
            <a:pPr eaLnBrk="0" hangingPunct="0"/>
            <a:r>
              <a:rPr lang="en-US" b="1">
                <a:solidFill>
                  <a:srgbClr val="000099"/>
                </a:solidFill>
                <a:latin typeface="Trebuchet MS" pitchFamily="34" charset="0"/>
              </a:rPr>
              <a:t> </a:t>
            </a:r>
            <a:endParaRPr lang="en-US" b="1">
              <a:solidFill>
                <a:schemeClr val="accent5"/>
              </a:solidFill>
              <a:latin typeface="Trebuchet MS" pitchFamily="34" charset="0"/>
            </a:endParaRPr>
          </a:p>
        </p:txBody>
      </p:sp>
      <p:sp>
        <p:nvSpPr>
          <p:cNvPr id="56329" name="Rectangle 21"/>
          <p:cNvSpPr>
            <a:spLocks noChangeArrowheads="1"/>
          </p:cNvSpPr>
          <p:nvPr/>
        </p:nvSpPr>
        <p:spPr bwMode="auto">
          <a:xfrm>
            <a:off x="609600" y="4800600"/>
            <a:ext cx="2241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  <a:latin typeface="Trebuchet MS" pitchFamily="34" charset="0"/>
              </a:rPr>
              <a:t>3. Micro plane</a:t>
            </a:r>
            <a:endParaRPr lang="en-US" b="1">
              <a:solidFill>
                <a:schemeClr val="accent5"/>
              </a:solidFill>
              <a:latin typeface="Trebuchet MS" pitchFamily="34" charset="0"/>
            </a:endParaRPr>
          </a:p>
        </p:txBody>
      </p:sp>
      <p:pic>
        <p:nvPicPr>
          <p:cNvPr id="2050" name="Picture 2" descr="http://us.microplane.com/images/products/detail/40020_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9" r="34188"/>
          <a:stretch/>
        </p:blipFill>
        <p:spPr bwMode="auto">
          <a:xfrm rot="5400000">
            <a:off x="3867299" y="4179598"/>
            <a:ext cx="72360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14444"/>
          <a:stretch/>
        </p:blipFill>
        <p:spPr>
          <a:xfrm rot="238018">
            <a:off x="6353988" y="1434059"/>
            <a:ext cx="1453723" cy="1722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t="9999" r="10000" b="7039"/>
          <a:stretch/>
        </p:blipFill>
        <p:spPr>
          <a:xfrm>
            <a:off x="6705600" y="3824140"/>
            <a:ext cx="1759894" cy="100300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235" y="3949655"/>
            <a:ext cx="1418707" cy="1859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1"/>
                </a:solidFill>
              </a:rPr>
              <a:t>3.  Text Books for Class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16" y="1972604"/>
            <a:ext cx="3919123" cy="1733922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000" b="1" i="1" u="sng" dirty="0">
                <a:solidFill>
                  <a:schemeClr val="bg1"/>
                </a:solidFill>
                <a:latin typeface="Arial"/>
                <a:cs typeface="Arial"/>
              </a:rPr>
              <a:t>On Baking</a:t>
            </a:r>
            <a:endParaRPr lang="en-US" sz="2000" b="1" i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800" err="1">
                <a:solidFill>
                  <a:schemeClr val="bg1"/>
                </a:solidFill>
                <a:ea typeface="+mn-lt"/>
                <a:cs typeface="+mn-lt"/>
              </a:rPr>
              <a:t>Labensky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, Martel, Van Damme, 4th Ed. </a:t>
            </a:r>
            <a:r>
              <a:rPr lang="en-US" sz="18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$166.99</a:t>
            </a:r>
            <a:endParaRPr lang="en-US" sz="1800" b="1" i="1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chemeClr val="bg1"/>
                </a:solidFill>
                <a:latin typeface="Arial"/>
                <a:cs typeface="Arial"/>
              </a:rPr>
              <a:t>$80.99 </a:t>
            </a:r>
            <a:r>
              <a:rPr lang="en-US" sz="1800" i="1">
                <a:solidFill>
                  <a:schemeClr val="bg1"/>
                </a:solidFill>
                <a:latin typeface="Arial"/>
                <a:cs typeface="Arial"/>
              </a:rPr>
              <a:t>fee semester rental, return</a:t>
            </a:r>
            <a:endParaRPr lang="en-US" sz="1800" i="1">
              <a:solidFill>
                <a:schemeClr val="bg1"/>
              </a:solidFill>
              <a:latin typeface="Arial"/>
              <a:cs typeface="Arial" charset="0"/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chemeClr val="bg1"/>
                </a:solidFill>
                <a:latin typeface="Arial"/>
                <a:cs typeface="Arial"/>
              </a:rPr>
              <a:t>$86.00 </a:t>
            </a:r>
            <a:r>
              <a:rPr lang="en-US" sz="1800" i="1" dirty="0">
                <a:solidFill>
                  <a:schemeClr val="bg1"/>
                </a:solidFill>
                <a:latin typeface="Arial"/>
                <a:cs typeface="Arial"/>
              </a:rPr>
              <a:t>additional fee to own, don't return</a:t>
            </a:r>
          </a:p>
          <a:p>
            <a:pPr>
              <a:lnSpc>
                <a:spcPct val="90000"/>
              </a:lnSpc>
              <a:buNone/>
            </a:pPr>
            <a:endParaRPr lang="en-US" sz="200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4117392" y="1806935"/>
            <a:ext cx="313665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20000"/>
              </a:spcBef>
              <a:buClr>
                <a:srgbClr val="3F8ACA"/>
              </a:buClr>
            </a:pPr>
            <a:endParaRPr lang="en-US" sz="1800" u="sng" dirty="0">
              <a:solidFill>
                <a:srgbClr val="003399"/>
              </a:solidFill>
              <a:latin typeface="Arial"/>
            </a:endParaRPr>
          </a:p>
          <a:p>
            <a:pPr>
              <a:spcBef>
                <a:spcPct val="20000"/>
              </a:spcBef>
            </a:pPr>
            <a:r>
              <a:rPr lang="en-US" sz="1800" b="1" i="1" u="sng" dirty="0">
                <a:solidFill>
                  <a:srgbClr val="003399"/>
                </a:solidFill>
                <a:latin typeface="Arial"/>
              </a:rPr>
              <a:t>Professional Cooking:</a:t>
            </a:r>
            <a:r>
              <a:rPr lang="en-US" sz="1800" dirty="0">
                <a:solidFill>
                  <a:srgbClr val="003399"/>
                </a:solidFill>
                <a:latin typeface="Arial"/>
              </a:rPr>
              <a:t> 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$162.50 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3399"/>
                </a:solidFill>
                <a:latin typeface="Arial"/>
              </a:rPr>
              <a:t>Wayne </a:t>
            </a:r>
            <a:r>
              <a:rPr lang="en-US" sz="1800" dirty="0" err="1">
                <a:solidFill>
                  <a:srgbClr val="003399"/>
                </a:solidFill>
                <a:latin typeface="Arial"/>
              </a:rPr>
              <a:t>Gisslen</a:t>
            </a:r>
            <a:r>
              <a:rPr lang="en-US" sz="1800" dirty="0">
                <a:solidFill>
                  <a:srgbClr val="003399"/>
                </a:solidFill>
                <a:latin typeface="Arial"/>
              </a:rPr>
              <a:t>:, 2018, 9th</a:t>
            </a:r>
            <a:r>
              <a:rPr lang="en-US" sz="1800" baseline="3000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US" sz="1800" dirty="0">
                <a:solidFill>
                  <a:srgbClr val="003399"/>
                </a:solidFill>
                <a:latin typeface="Arial"/>
              </a:rPr>
              <a:t>Ed. </a:t>
            </a:r>
            <a:endParaRPr lang="en-US" sz="1800">
              <a:solidFill>
                <a:srgbClr val="003399"/>
              </a:solidFill>
            </a:endParaRPr>
          </a:p>
          <a:p>
            <a:pPr>
              <a:spcBef>
                <a:spcPct val="20000"/>
              </a:spcBef>
              <a:buClr>
                <a:srgbClr val="3F8ACA"/>
              </a:buClr>
            </a:pPr>
            <a:r>
              <a:rPr lang="en-US" sz="1800" dirty="0">
                <a:solidFill>
                  <a:srgbClr val="003399"/>
                </a:solidFill>
                <a:latin typeface="Arial"/>
              </a:rPr>
              <a:t>  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 sz="1800" dirty="0">
              <a:solidFill>
                <a:srgbClr val="003399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</a:pPr>
            <a:endParaRPr lang="en-US" sz="1800" dirty="0">
              <a:solidFill>
                <a:srgbClr val="003399"/>
              </a:solidFill>
              <a:latin typeface="Arial"/>
            </a:endParaRPr>
          </a:p>
          <a:p>
            <a:r>
              <a:rPr lang="en-US" sz="1800" b="1" u="sng" dirty="0">
                <a:solidFill>
                  <a:srgbClr val="003399"/>
                </a:solidFill>
                <a:latin typeface="Arial"/>
              </a:rPr>
              <a:t>The Book of Yields: </a:t>
            </a:r>
            <a:r>
              <a:rPr lang="en-US" sz="1800" b="1" dirty="0">
                <a:solidFill>
                  <a:srgbClr val="003399"/>
                </a:solidFill>
                <a:latin typeface="Arial"/>
              </a:rPr>
              <a:t>A</a:t>
            </a:r>
            <a:r>
              <a:rPr lang="en-US" sz="1800" b="1" i="1" dirty="0">
                <a:solidFill>
                  <a:srgbClr val="003399"/>
                </a:solidFill>
                <a:latin typeface="Arial"/>
              </a:rPr>
              <a:t>ccuracy in Food Costing and Purchasing </a:t>
            </a:r>
            <a:r>
              <a:rPr lang="en-US" sz="1800" b="1" i="1" dirty="0">
                <a:solidFill>
                  <a:schemeClr val="bg1"/>
                </a:solidFill>
                <a:latin typeface="Arial"/>
              </a:rPr>
              <a:t>$55.00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rgbClr val="003399"/>
                </a:solidFill>
                <a:latin typeface="Arial"/>
              </a:rPr>
              <a:t>Francis T. Lynch, 2010, 8th Ed.</a:t>
            </a:r>
            <a:endParaRPr lang="en-US" sz="2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8372" name="Text Box 8"/>
          <p:cNvSpPr txBox="1">
            <a:spLocks noChangeArrowheads="1"/>
          </p:cNvSpPr>
          <p:nvPr/>
        </p:nvSpPr>
        <p:spPr bwMode="auto">
          <a:xfrm>
            <a:off x="4156011" y="1249227"/>
            <a:ext cx="2356122" cy="71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FF66"/>
                </a:solidFill>
                <a:latin typeface="Alaska Extrabold"/>
              </a:rPr>
              <a:t>CULINARYARTS CHEF 1301 </a:t>
            </a:r>
            <a:endParaRPr lang="en-US" sz="2000" b="1">
              <a:solidFill>
                <a:srgbClr val="FFFF66"/>
              </a:solidFill>
              <a:latin typeface="Alaska Extrabold"/>
            </a:endParaRPr>
          </a:p>
        </p:txBody>
      </p:sp>
      <p:sp>
        <p:nvSpPr>
          <p:cNvPr id="58373" name="Text Box 9"/>
          <p:cNvSpPr txBox="1">
            <a:spLocks noChangeArrowheads="1"/>
          </p:cNvSpPr>
          <p:nvPr/>
        </p:nvSpPr>
        <p:spPr bwMode="auto">
          <a:xfrm>
            <a:off x="6972300" y="104804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000" b="1">
              <a:solidFill>
                <a:srgbClr val="FFFF66"/>
              </a:solidFill>
              <a:latin typeface="Alaska Extrabold"/>
            </a:endParaRP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58822" y="1171237"/>
            <a:ext cx="2611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FF66"/>
                </a:solidFill>
                <a:latin typeface="Alaska Extrabold"/>
              </a:rPr>
              <a:t>PASTRY ARTS PSTR 1301  </a:t>
            </a:r>
            <a:endParaRPr lang="en-US"/>
          </a:p>
        </p:txBody>
      </p:sp>
      <p:sp>
        <p:nvSpPr>
          <p:cNvPr id="58375" name="Rectangle 3"/>
          <p:cNvSpPr>
            <a:spLocks noChangeArrowheads="1"/>
          </p:cNvSpPr>
          <p:nvPr/>
        </p:nvSpPr>
        <p:spPr bwMode="auto">
          <a:xfrm>
            <a:off x="6172200" y="21336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</a:pPr>
            <a:endParaRPr lang="en-US" sz="1600">
              <a:latin typeface="Trebuchet MS" pitchFamily="34" charset="0"/>
            </a:endParaRPr>
          </a:p>
        </p:txBody>
      </p:sp>
      <p:sp>
        <p:nvSpPr>
          <p:cNvPr id="58377" name="TextBox 11"/>
          <p:cNvSpPr txBox="1">
            <a:spLocks noChangeArrowheads="1"/>
          </p:cNvSpPr>
          <p:nvPr/>
        </p:nvSpPr>
        <p:spPr bwMode="auto">
          <a:xfrm>
            <a:off x="6975974" y="1715483"/>
            <a:ext cx="2472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07" y="1567114"/>
            <a:ext cx="1588234" cy="1921763"/>
          </a:xfrm>
          <a:prstGeom prst="rect">
            <a:avLst/>
          </a:prstGeom>
        </p:spPr>
      </p:pic>
      <p:pic>
        <p:nvPicPr>
          <p:cNvPr id="4" name="Picture 4" descr="A close up of food&#10;&#10;Description generated with very high confidence">
            <a:extLst>
              <a:ext uri="{FF2B5EF4-FFF2-40B4-BE49-F238E27FC236}">
                <a16:creationId xmlns:a16="http://schemas.microsoft.com/office/drawing/2014/main" id="{EEE0551C-55ED-4660-881D-90F187664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631" y="3953864"/>
            <a:ext cx="1784103" cy="2064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7981950" cy="2438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3600" dirty="0"/>
            </a:br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Required uniform items, knife, tool kits and books are available at </a:t>
            </a:r>
            <a:br>
              <a:rPr lang="en-US" sz="3600" dirty="0"/>
            </a:br>
            <a:r>
              <a:rPr lang="en-US" sz="4800" dirty="0">
                <a:solidFill>
                  <a:schemeClr val="accent2"/>
                </a:solidFill>
              </a:rPr>
              <a:t>Frisco Campus Bookstore</a:t>
            </a:r>
            <a:br>
              <a:rPr lang="en-US" sz="3600" dirty="0"/>
            </a:br>
            <a:r>
              <a:rPr lang="en-US" sz="2400" dirty="0"/>
              <a:t>Other tool sources: ACEMART, Sur la Table, Amazon </a:t>
            </a:r>
            <a:br>
              <a:rPr lang="en-US" sz="2400" dirty="0"/>
            </a:br>
            <a:r>
              <a:rPr lang="en-US" sz="2000" dirty="0">
                <a:solidFill>
                  <a:srgbClr val="FF0000"/>
                </a:solidFill>
              </a:rPr>
              <a:t>(Note: All kitchen equipment must have NSF and/or CE designation for commercial use)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414" y="3073400"/>
            <a:ext cx="5427605" cy="284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IHCE Mission Statement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371600"/>
            <a:ext cx="8610599" cy="4724400"/>
          </a:xfrm>
          <a:noFill/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Berlin Sans FB Demi"/>
              </a:rPr>
              <a:t>The </a:t>
            </a:r>
            <a:r>
              <a:rPr lang="en-US" b="1" u="sng">
                <a:solidFill>
                  <a:schemeClr val="accent6">
                    <a:lumMod val="75000"/>
                  </a:schemeClr>
                </a:solidFill>
                <a:latin typeface="Berlin Sans FB Demi"/>
              </a:rPr>
              <a:t>Institute of Hospitality &amp; Culinary Education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Berlin Sans FB Demi"/>
              </a:rPr>
              <a:t> (IHCE) prepares students for the demands of the fast-paced hospitality and foodservice industry.  </a:t>
            </a:r>
            <a:endParaRPr lang="en-US"/>
          </a:p>
          <a:p>
            <a:pPr marL="0" indent="0" algn="ctr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Berlin Sans FB Demi"/>
              </a:rPr>
              <a:t>We are committed to developing skills, strengthening character, work ethic, and challenging the student’s intellectual and creative curiosity.</a:t>
            </a:r>
            <a:endParaRPr lang="en-US">
              <a:solidFill>
                <a:schemeClr val="accent6">
                  <a:lumMod val="75000"/>
                </a:schemeClr>
              </a:solidFill>
              <a:latin typeface="Berlin Sans FB Dem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Kitchen Protocol</a:t>
            </a:r>
          </a:p>
        </p:txBody>
      </p:sp>
      <p:sp>
        <p:nvSpPr>
          <p:cNvPr id="66562" name="Content Placeholder 9"/>
          <p:cNvSpPr>
            <a:spLocks noGrp="1"/>
          </p:cNvSpPr>
          <p:nvPr>
            <p:ph sz="half" idx="1"/>
          </p:nvPr>
        </p:nvSpPr>
        <p:spPr>
          <a:xfrm>
            <a:off x="98027" y="825564"/>
            <a:ext cx="4473973" cy="5557123"/>
          </a:xfrm>
        </p:spPr>
        <p:txBody>
          <a:bodyPr/>
          <a:lstStyle/>
          <a:p>
            <a:r>
              <a:rPr lang="en-US" sz="1800" b="1" dirty="0">
                <a:solidFill>
                  <a:srgbClr val="FFFF66"/>
                </a:solidFill>
              </a:rPr>
              <a:t>Full uniform must be worn in the Culinary Arts and Pastry Kitchens.</a:t>
            </a:r>
            <a:r>
              <a:rPr lang="en-US" sz="1800" b="1" dirty="0">
                <a:solidFill>
                  <a:srgbClr val="000066"/>
                </a:solidFill>
              </a:rPr>
              <a:t> Students are not permitted to enter lab class without full uniform            (ACF &amp; Health Code standards).  </a:t>
            </a:r>
            <a:endParaRPr lang="en-US" dirty="0"/>
          </a:p>
          <a:p>
            <a:endParaRPr lang="en-US" sz="1800" b="1" dirty="0">
              <a:solidFill>
                <a:srgbClr val="000066"/>
              </a:solidFill>
            </a:endParaRPr>
          </a:p>
          <a:p>
            <a:r>
              <a:rPr lang="en-US" sz="1800" b="1" dirty="0">
                <a:solidFill>
                  <a:srgbClr val="FFFF00"/>
                </a:solidFill>
              </a:rPr>
              <a:t>If you are "out of uniform" and sent out of class</a:t>
            </a:r>
            <a:r>
              <a:rPr lang="en-US" sz="1800" b="1" dirty="0">
                <a:solidFill>
                  <a:srgbClr val="000066"/>
                </a:solidFill>
              </a:rPr>
              <a:t>, you can return to class once your uniform is complete with lab points deduction for improper mise </a:t>
            </a:r>
            <a:r>
              <a:rPr lang="en-US" sz="1800" b="1" err="1">
                <a:solidFill>
                  <a:srgbClr val="000066"/>
                </a:solidFill>
              </a:rPr>
              <a:t>en</a:t>
            </a:r>
            <a:r>
              <a:rPr lang="en-US" sz="1800" b="1" dirty="0">
                <a:solidFill>
                  <a:srgbClr val="000066"/>
                </a:solidFill>
              </a:rPr>
              <a:t> place &amp; lateness.</a:t>
            </a:r>
            <a:endParaRPr lang="en-US" dirty="0"/>
          </a:p>
          <a:p>
            <a:endParaRPr lang="en-US" sz="1800" b="1">
              <a:solidFill>
                <a:srgbClr val="000066"/>
              </a:solidFill>
            </a:endParaRPr>
          </a:p>
          <a:p>
            <a:r>
              <a:rPr lang="en-US" sz="1800" b="1" dirty="0">
                <a:solidFill>
                  <a:srgbClr val="FFFF66"/>
                </a:solidFill>
              </a:rPr>
              <a:t>Uniform must be clean and wrinkle-free. </a:t>
            </a:r>
            <a:r>
              <a:rPr lang="en-US" sz="1800" b="1" dirty="0">
                <a:solidFill>
                  <a:srgbClr val="000066"/>
                </a:solidFill>
              </a:rPr>
              <a:t> It is advisable to bring an extra apron to class.</a:t>
            </a:r>
          </a:p>
          <a:p>
            <a:endParaRPr lang="en-US" sz="1800" b="1">
              <a:solidFill>
                <a:srgbClr val="000066"/>
              </a:solidFill>
            </a:endParaRPr>
          </a:p>
          <a:p>
            <a:pPr>
              <a:buNone/>
            </a:pPr>
            <a:endParaRPr lang="en-US" sz="1800" b="1">
              <a:solidFill>
                <a:srgbClr val="000066"/>
              </a:solidFill>
            </a:endParaRPr>
          </a:p>
        </p:txBody>
      </p:sp>
      <p:sp>
        <p:nvSpPr>
          <p:cNvPr id="66563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825564"/>
            <a:ext cx="4191000" cy="5267372"/>
          </a:xfrm>
        </p:spPr>
        <p:txBody>
          <a:bodyPr/>
          <a:lstStyle/>
          <a:p>
            <a:r>
              <a:rPr lang="en-US" sz="1800" b="1" dirty="0">
                <a:solidFill>
                  <a:srgbClr val="FFFF66"/>
                </a:solidFill>
              </a:rPr>
              <a:t>Finger nails should be clean and short.  </a:t>
            </a:r>
            <a:r>
              <a:rPr lang="en-US" sz="1800" b="1" dirty="0">
                <a:solidFill>
                  <a:srgbClr val="000066"/>
                </a:solidFill>
              </a:rPr>
              <a:t>No nail polish or fake nails.</a:t>
            </a:r>
          </a:p>
          <a:p>
            <a:endParaRPr lang="en-US" sz="1800" b="1" dirty="0">
              <a:solidFill>
                <a:srgbClr val="000066"/>
              </a:solidFill>
            </a:endParaRPr>
          </a:p>
          <a:p>
            <a:r>
              <a:rPr lang="en-US" sz="1800" b="1" dirty="0">
                <a:solidFill>
                  <a:srgbClr val="FFFF66"/>
                </a:solidFill>
              </a:rPr>
              <a:t>Jewelry is limited to a metal wedding band.  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DO NOT wear anything on hands &amp; wrists.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No earrings or facial piercings allowed in the kitchen labs.</a:t>
            </a:r>
            <a:endParaRPr lang="en-US"/>
          </a:p>
          <a:p>
            <a:endParaRPr lang="en-US" sz="1800" b="1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FFFF00"/>
                </a:solidFill>
              </a:rPr>
              <a:t>Any visible facial hair </a:t>
            </a:r>
            <a:r>
              <a:rPr lang="en-US" sz="1800" b="1" dirty="0">
                <a:solidFill>
                  <a:srgbClr val="000066"/>
                </a:solidFill>
              </a:rPr>
              <a:t>must be   contained within a beard guard purchased at student's expense.. 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Kitchen Protocol </a:t>
            </a:r>
            <a:r>
              <a:rPr lang="en-US" sz="2400">
                <a:solidFill>
                  <a:schemeClr val="tx1"/>
                </a:solidFill>
              </a:rPr>
              <a:t>continued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8610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38600" cy="4648200"/>
          </a:xfrm>
        </p:spPr>
        <p:txBody>
          <a:bodyPr/>
          <a:lstStyle/>
          <a:p>
            <a:r>
              <a:rPr lang="en-US" sz="1800" b="1" dirty="0">
                <a:solidFill>
                  <a:srgbClr val="FFFF66"/>
                </a:solidFill>
              </a:rPr>
              <a:t>Your hair should not touch your collar. </a:t>
            </a:r>
            <a:r>
              <a:rPr lang="en-US" sz="1800" b="1" dirty="0">
                <a:solidFill>
                  <a:schemeClr val="bg1"/>
                </a:solidFill>
              </a:rPr>
              <a:t>Hair must be contained and/or restrained.  Hairnets are worn for hair that cannot be contained within a hat.</a:t>
            </a:r>
          </a:p>
          <a:p>
            <a:pPr>
              <a:buFont typeface="Wingdings" pitchFamily="2" charset="2"/>
              <a:buNone/>
            </a:pPr>
            <a:endParaRPr lang="en-US" sz="1800" b="1">
              <a:solidFill>
                <a:srgbClr val="000066"/>
              </a:solidFill>
            </a:endParaRPr>
          </a:p>
          <a:p>
            <a:r>
              <a:rPr lang="en-US" sz="1800" b="1" dirty="0">
                <a:solidFill>
                  <a:srgbClr val="FFFF66"/>
                </a:solidFill>
              </a:rPr>
              <a:t>No chewing gum, drinking or eating, </a:t>
            </a:r>
            <a:r>
              <a:rPr lang="en-US" sz="1800" b="1" i="1" dirty="0">
                <a:solidFill>
                  <a:srgbClr val="000066"/>
                </a:solidFill>
              </a:rPr>
              <a:t>other than taste-testing, is permitted inside the Kitchen Labs.</a:t>
            </a:r>
          </a:p>
          <a:p>
            <a:endParaRPr lang="en-US" sz="1800" b="1">
              <a:solidFill>
                <a:srgbClr val="000066"/>
              </a:solidFill>
            </a:endParaRPr>
          </a:p>
          <a:p>
            <a:r>
              <a:rPr lang="en-US" sz="1800" b="1" dirty="0">
                <a:solidFill>
                  <a:srgbClr val="FFFF66"/>
                </a:solidFill>
              </a:rPr>
              <a:t>No cell phone usage in the culinary lab kitchens, as per of Frisco Health Department</a:t>
            </a:r>
          </a:p>
        </p:txBody>
      </p:sp>
      <p:sp>
        <p:nvSpPr>
          <p:cNvPr id="68611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</p:spPr>
        <p:txBody>
          <a:bodyPr/>
          <a:lstStyle/>
          <a:p>
            <a:r>
              <a:rPr lang="en-US" sz="1800" b="1" dirty="0">
                <a:solidFill>
                  <a:srgbClr val="FFFF66"/>
                </a:solidFill>
              </a:rPr>
              <a:t>No food shall leave the Institute for Hospitality &amp; Culinary Arts facility without Instructor approval</a:t>
            </a:r>
            <a:endParaRPr lang="en-US" sz="1800" b="1" dirty="0">
              <a:solidFill>
                <a:srgbClr val="000066"/>
              </a:solidFill>
            </a:endParaRPr>
          </a:p>
          <a:p>
            <a:endParaRPr lang="en-US" sz="1800" b="1">
              <a:solidFill>
                <a:srgbClr val="000066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No personal effects in the kitchen, book bags, purses, coats etc.</a:t>
            </a:r>
            <a:r>
              <a:rPr lang="en-US" sz="1800" b="1" dirty="0">
                <a:solidFill>
                  <a:srgbClr val="FFFF66"/>
                </a:solidFill>
              </a:rPr>
              <a:t> </a:t>
            </a:r>
          </a:p>
          <a:p>
            <a:r>
              <a:rPr lang="en-US" sz="1800" b="1" dirty="0">
                <a:solidFill>
                  <a:srgbClr val="000066"/>
                </a:solidFill>
              </a:rPr>
              <a:t>Lockers are provided next to labs. Students will need to bring their own locks for their lockers. Lockers must be vacated daily.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Kitchen Protocol </a:t>
            </a:r>
            <a:r>
              <a:rPr lang="en-US" sz="2400">
                <a:solidFill>
                  <a:schemeClr val="tx1"/>
                </a:solidFill>
              </a:rPr>
              <a:t>continued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0658" name="Content Placeholder 4"/>
          <p:cNvSpPr>
            <a:spLocks noGrp="1"/>
          </p:cNvSpPr>
          <p:nvPr>
            <p:ph sz="half" idx="1"/>
          </p:nvPr>
        </p:nvSpPr>
        <p:spPr>
          <a:xfrm>
            <a:off x="146116" y="673164"/>
            <a:ext cx="4691315" cy="5415962"/>
          </a:xfrm>
        </p:spPr>
        <p:txBody>
          <a:bodyPr/>
          <a:lstStyle/>
          <a:p>
            <a:r>
              <a:rPr lang="en-US" sz="1800" b="1" dirty="0">
                <a:solidFill>
                  <a:srgbClr val="000066"/>
                </a:solidFill>
              </a:rPr>
              <a:t>Attendance is extremely important! All classes build off the previous class and/or course skills and knowledge. This is the time to establish a strong work ethic and professional dependability.</a:t>
            </a:r>
          </a:p>
          <a:p>
            <a:endParaRPr lang="en-US" sz="1800" b="1">
              <a:solidFill>
                <a:srgbClr val="000066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Three absences result in a final grade of “F”.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Classes cannot be made up!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Two late arrivals or departures equal one absence.</a:t>
            </a:r>
          </a:p>
          <a:p>
            <a:endParaRPr lang="en-US" sz="1800" b="1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000066"/>
                </a:solidFill>
                <a:ea typeface="+mn-lt"/>
                <a:cs typeface="+mn-lt"/>
              </a:rPr>
              <a:t>If you are not present for class, you can receive a grade of </a:t>
            </a:r>
            <a:r>
              <a:rPr lang="en-US" sz="1800" b="1" dirty="0">
                <a:solidFill>
                  <a:srgbClr val="FF0000"/>
                </a:solidFill>
                <a:ea typeface="+mn-lt"/>
                <a:cs typeface="+mn-lt"/>
              </a:rPr>
              <a:t>zero</a:t>
            </a:r>
            <a:r>
              <a:rPr lang="en-US" sz="1800" b="1" dirty="0">
                <a:solidFill>
                  <a:srgbClr val="000066"/>
                </a:solidFill>
                <a:ea typeface="+mn-lt"/>
                <a:cs typeface="+mn-lt"/>
              </a:rPr>
              <a:t> for that lab session.  </a:t>
            </a:r>
            <a:r>
              <a:rPr lang="en-US" sz="1800" b="1" i="1" dirty="0">
                <a:solidFill>
                  <a:srgbClr val="000066"/>
                </a:solidFill>
                <a:ea typeface="+mn-lt"/>
                <a:cs typeface="+mn-lt"/>
              </a:rPr>
              <a:t>Partial credit may be granted for pre-lab submissions in CANVAS.</a:t>
            </a:r>
            <a:endParaRPr lang="en-US" sz="1800" b="1" i="1" dirty="0">
              <a:ea typeface="+mn-lt"/>
              <a:cs typeface="+mn-lt"/>
            </a:endParaRPr>
          </a:p>
          <a:p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70659" name="Content Placeholder 5"/>
          <p:cNvSpPr>
            <a:spLocks noGrp="1"/>
          </p:cNvSpPr>
          <p:nvPr>
            <p:ph sz="half" idx="2"/>
          </p:nvPr>
        </p:nvSpPr>
        <p:spPr>
          <a:xfrm>
            <a:off x="4875549" y="914400"/>
            <a:ext cx="4116051" cy="5079274"/>
          </a:xfrm>
        </p:spPr>
        <p:txBody>
          <a:bodyPr/>
          <a:lstStyle/>
          <a:p>
            <a:r>
              <a:rPr lang="en-US" sz="1800" b="1" dirty="0">
                <a:solidFill>
                  <a:schemeClr val="bg1"/>
                </a:solidFill>
              </a:rPr>
              <a:t>Each student is graded daily on the five following categories: </a:t>
            </a:r>
            <a:endParaRPr lang="en-US" sz="1800" b="1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b="1" dirty="0">
                <a:solidFill>
                  <a:srgbClr val="FFFF00"/>
                </a:solidFill>
                <a:latin typeface="Trebuchet MS"/>
              </a:rPr>
              <a:t>Proper use of tools, knives, and equipment</a:t>
            </a:r>
          </a:p>
          <a:p>
            <a:pPr marL="800100" lvl="1" indent="-342900">
              <a:buAutoNum type="arabicPeriod"/>
            </a:pPr>
            <a:endParaRPr lang="en-US" sz="1800" b="1">
              <a:solidFill>
                <a:srgbClr val="FFFF00"/>
              </a:solidFill>
              <a:latin typeface="Trebuchet M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b="1" dirty="0">
                <a:solidFill>
                  <a:srgbClr val="FFFF00"/>
                </a:solidFill>
                <a:latin typeface="Trebuchet MS"/>
              </a:rPr>
              <a:t>Mise-</a:t>
            </a:r>
            <a:r>
              <a:rPr lang="en-US" sz="1800" b="1" dirty="0" err="1">
                <a:solidFill>
                  <a:srgbClr val="FFFF00"/>
                </a:solidFill>
                <a:latin typeface="Trebuchet MS"/>
              </a:rPr>
              <a:t>en</a:t>
            </a:r>
            <a:r>
              <a:rPr lang="en-US" sz="1800" b="1" dirty="0">
                <a:solidFill>
                  <a:srgbClr val="FFFF00"/>
                </a:solidFill>
                <a:latin typeface="Trebuchet MS"/>
              </a:rPr>
              <a:t>-place / class preparedness</a:t>
            </a:r>
          </a:p>
          <a:p>
            <a:pPr marL="800100" lvl="1" indent="-342900">
              <a:buAutoNum type="arabicPeriod"/>
            </a:pPr>
            <a:endParaRPr lang="en-US" sz="1800" b="1">
              <a:solidFill>
                <a:srgbClr val="FFFF00"/>
              </a:solidFill>
              <a:latin typeface="Trebuchet M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b="1" dirty="0">
                <a:solidFill>
                  <a:srgbClr val="FFFF00"/>
                </a:solidFill>
                <a:latin typeface="Trebuchet MS"/>
              </a:rPr>
              <a:t>Presentation of finished product</a:t>
            </a:r>
          </a:p>
          <a:p>
            <a:pPr marL="800100" lvl="1" indent="-342900">
              <a:buAutoNum type="arabicPeriod"/>
            </a:pPr>
            <a:endParaRPr lang="en-US" sz="1800" b="1">
              <a:solidFill>
                <a:srgbClr val="FFFF00"/>
              </a:solidFill>
              <a:latin typeface="Trebuchet M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b="1" dirty="0">
                <a:solidFill>
                  <a:srgbClr val="FFFF00"/>
                </a:solidFill>
                <a:latin typeface="Trebuchet MS"/>
              </a:rPr>
              <a:t>Sanitation (start to finish)</a:t>
            </a:r>
            <a:endParaRPr lang="en-US" sz="1800" b="1" dirty="0">
              <a:solidFill>
                <a:srgbClr val="FFFF00"/>
              </a:solidFill>
            </a:endParaRPr>
          </a:p>
          <a:p>
            <a:pPr marL="800100" lvl="1" indent="-342900">
              <a:buAutoNum type="arabicPeriod"/>
            </a:pPr>
            <a:endParaRPr lang="en-US" sz="1800" b="1">
              <a:solidFill>
                <a:srgbClr val="FFFF00"/>
              </a:solidFill>
              <a:latin typeface="Trebuchet M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b="1" dirty="0">
                <a:solidFill>
                  <a:srgbClr val="FFFF00"/>
                </a:solidFill>
                <a:latin typeface="Trebuchet MS"/>
              </a:rPr>
              <a:t>Class participation and personal responsibility</a:t>
            </a:r>
          </a:p>
          <a:p>
            <a:pPr lvl="1">
              <a:buFont typeface="Wingdings" pitchFamily="2" charset="2"/>
              <a:buNone/>
            </a:pPr>
            <a:endParaRPr lang="en-US" sz="1400">
              <a:solidFill>
                <a:srgbClr val="000066"/>
              </a:solidFill>
            </a:endParaRPr>
          </a:p>
          <a:p>
            <a:endParaRPr lang="en-US" sz="1800" b="1">
              <a:solidFill>
                <a:srgbClr val="000066"/>
              </a:solidFill>
            </a:endParaRPr>
          </a:p>
          <a:p>
            <a:endParaRPr lang="en-US" sz="1800" b="1"/>
          </a:p>
          <a:p>
            <a:pPr>
              <a:buFont typeface="Wingdings" pitchFamily="2" charset="2"/>
              <a:buNone/>
            </a:pPr>
            <a:endParaRPr lang="en-US" sz="1800" b="1"/>
          </a:p>
          <a:p>
            <a:endParaRPr lang="en-US" sz="1800"/>
          </a:p>
          <a:p>
            <a:pPr>
              <a:buFont typeface="Wingdings" pitchFamily="2" charset="2"/>
              <a:buNone/>
            </a:pPr>
            <a:endParaRPr lang="en-US" sz="1800"/>
          </a:p>
          <a:p>
            <a:endParaRPr lang="en-US" sz="1800"/>
          </a:p>
          <a:p>
            <a:endParaRPr lang="en-US"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Grade Standards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139045" y="818562"/>
            <a:ext cx="4286054" cy="54804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rebuchet MS"/>
              </a:rPr>
              <a:t>CHEF 1305 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rebuchet MS"/>
              </a:rPr>
              <a:t>Sanitation &amp; Safety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latin typeface="Century Gothic"/>
            </a:endParaRPr>
          </a:p>
          <a:p>
            <a:pPr>
              <a:defRPr/>
            </a:pPr>
            <a:r>
              <a:rPr lang="en-US" sz="2000" dirty="0">
                <a:solidFill>
                  <a:srgbClr val="000066"/>
                </a:solidFill>
                <a:latin typeface="Trebuchet MS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Trebuchet MS"/>
              </a:rPr>
              <a:t>minimum grade of “C” </a:t>
            </a:r>
            <a:r>
              <a:rPr lang="en-US" sz="2000" dirty="0">
                <a:solidFill>
                  <a:srgbClr val="003399"/>
                </a:solidFill>
                <a:latin typeface="Trebuchet MS"/>
              </a:rPr>
              <a:t>to pass course.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  <a:p>
            <a:pPr>
              <a:buChar char="§"/>
              <a:defRPr/>
            </a:pPr>
            <a:r>
              <a:rPr lang="en-US" sz="1800" b="1" i="1" dirty="0">
                <a:solidFill>
                  <a:srgbClr val="003399"/>
                </a:solidFill>
                <a:latin typeface="Trebuchet MS"/>
              </a:rPr>
              <a:t>Note: A valid </a:t>
            </a:r>
            <a:r>
              <a:rPr lang="en-US" sz="1800" b="1" i="1" dirty="0" err="1">
                <a:solidFill>
                  <a:srgbClr val="003399"/>
                </a:solidFill>
                <a:latin typeface="Trebuchet MS"/>
              </a:rPr>
              <a:t>ServSafe</a:t>
            </a:r>
            <a:r>
              <a:rPr lang="en-US" sz="1800" b="1" i="1" dirty="0">
                <a:solidFill>
                  <a:srgbClr val="003399"/>
                </a:solidFill>
                <a:latin typeface="Trebuchet MS"/>
              </a:rPr>
              <a:t> Food Protection Manager certificate is collected by  in CHEF1341 American Cuisine and PSTR1310 Pies, Tarts, and Teacakes.</a:t>
            </a:r>
          </a:p>
          <a:p>
            <a:pPr lvl="1">
              <a:defRPr/>
            </a:pPr>
            <a:endParaRPr lang="en-US" sz="2000">
              <a:solidFill>
                <a:srgbClr val="FF0000"/>
              </a:solidFill>
              <a:latin typeface="Trebuchet MS"/>
            </a:endParaRP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rebuchet MS"/>
                <a:ea typeface="+mn-lt"/>
                <a:cs typeface="+mn-lt"/>
              </a:rPr>
              <a:t>PSTR1301 Fundamentals of Baking</a:t>
            </a: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Trebuchet MS"/>
              <a:ea typeface="+mn-lt"/>
              <a:cs typeface="+mn-lt"/>
            </a:endParaRPr>
          </a:p>
          <a:p>
            <a:pPr>
              <a:buChar char="§"/>
              <a:defRPr/>
            </a:pPr>
            <a:r>
              <a:rPr lang="en-US" sz="2000" dirty="0">
                <a:solidFill>
                  <a:srgbClr val="000066"/>
                </a:solidFill>
                <a:latin typeface="Trebuchet MS"/>
                <a:ea typeface="+mn-lt"/>
                <a:cs typeface="+mn-lt"/>
              </a:rPr>
              <a:t>A </a:t>
            </a:r>
            <a:r>
              <a:rPr lang="en-US" sz="2000" dirty="0">
                <a:solidFill>
                  <a:srgbClr val="FF0000"/>
                </a:solidFill>
                <a:latin typeface="Trebuchet MS"/>
                <a:ea typeface="+mn-lt"/>
                <a:cs typeface="+mn-lt"/>
              </a:rPr>
              <a:t>minimum</a:t>
            </a:r>
            <a:r>
              <a:rPr lang="en-US" sz="2000" dirty="0">
                <a:solidFill>
                  <a:srgbClr val="000066"/>
                </a:solidFill>
                <a:latin typeface="Trebuchet MS"/>
                <a:ea typeface="+mn-lt"/>
                <a:cs typeface="+mn-lt"/>
              </a:rPr>
              <a:t> </a:t>
            </a:r>
            <a:r>
              <a:rPr lang="en-US" sz="2000" dirty="0">
                <a:solidFill>
                  <a:srgbClr val="FF0000"/>
                </a:solidFill>
                <a:latin typeface="Trebuchet MS"/>
                <a:ea typeface="+mn-lt"/>
                <a:cs typeface="+mn-lt"/>
              </a:rPr>
              <a:t>grade of “C” </a:t>
            </a:r>
            <a:r>
              <a:rPr lang="en-US" sz="2000" dirty="0">
                <a:solidFill>
                  <a:srgbClr val="000066"/>
                </a:solidFill>
                <a:latin typeface="Trebuchet MS"/>
                <a:ea typeface="+mn-lt"/>
                <a:cs typeface="+mn-lt"/>
              </a:rPr>
              <a:t>to pass course and move onto next level pastry classes</a:t>
            </a:r>
            <a:endParaRPr lang="en-US" sz="2000" dirty="0">
              <a:latin typeface="Trebuchet MS"/>
            </a:endParaRPr>
          </a:p>
        </p:txBody>
      </p:sp>
      <p:sp>
        <p:nvSpPr>
          <p:cNvPr id="28676" name="Content Placeholder 3"/>
          <p:cNvSpPr>
            <a:spLocks noGrp="1"/>
          </p:cNvSpPr>
          <p:nvPr>
            <p:ph sz="half" idx="2"/>
          </p:nvPr>
        </p:nvSpPr>
        <p:spPr>
          <a:xfrm>
            <a:off x="4577499" y="877479"/>
            <a:ext cx="4180002" cy="509157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rebuchet MS"/>
              </a:rPr>
              <a:t>CHEF 1301 Basic Food Preparation</a:t>
            </a: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Trebuchet MS"/>
            </a:endParaRPr>
          </a:p>
          <a:p>
            <a:pPr>
              <a:buChar char="§"/>
              <a:defRPr/>
            </a:pPr>
            <a:r>
              <a:rPr lang="en-US" sz="2000" dirty="0">
                <a:solidFill>
                  <a:srgbClr val="000066"/>
                </a:solidFill>
                <a:latin typeface="Trebuchet MS"/>
              </a:rPr>
              <a:t>A </a:t>
            </a:r>
            <a:r>
              <a:rPr lang="en-US" sz="2000" dirty="0">
                <a:solidFill>
                  <a:srgbClr val="FF0000"/>
                </a:solidFill>
                <a:latin typeface="Trebuchet MS"/>
              </a:rPr>
              <a:t>minimum grade of “C” </a:t>
            </a:r>
            <a:r>
              <a:rPr lang="en-US" sz="2000" dirty="0">
                <a:solidFill>
                  <a:srgbClr val="000066"/>
                </a:solidFill>
                <a:latin typeface="Trebuchet MS"/>
              </a:rPr>
              <a:t>to pass course and move onto Chef 2331 and Chef 2302</a:t>
            </a:r>
            <a:endParaRPr lang="en-US" sz="2000" dirty="0">
              <a:latin typeface="Trebuchet MS"/>
            </a:endParaRPr>
          </a:p>
          <a:p>
            <a:pPr lvl="1">
              <a:defRPr/>
            </a:pPr>
            <a:endParaRPr lang="en-US">
              <a:solidFill>
                <a:srgbClr val="000066"/>
              </a:solidFill>
              <a:latin typeface="Trebuchet MS"/>
            </a:endParaRP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rebuchet MS"/>
              </a:rPr>
              <a:t>CHEF 2331 Advanced Food Preparation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latin typeface="Trebuchet MS"/>
            </a:endParaRPr>
          </a:p>
          <a:p>
            <a:pPr>
              <a:buFont typeface="Arial" pitchFamily="2" charset="2"/>
              <a:buChar char="•"/>
              <a:defRPr/>
            </a:pPr>
            <a:r>
              <a:rPr lang="en-US" sz="2000" dirty="0">
                <a:solidFill>
                  <a:srgbClr val="000066"/>
                </a:solidFill>
                <a:latin typeface="Trebuchet MS"/>
              </a:rPr>
              <a:t>A </a:t>
            </a:r>
            <a:r>
              <a:rPr lang="en-US" sz="2000" dirty="0">
                <a:solidFill>
                  <a:srgbClr val="FF0000"/>
                </a:solidFill>
                <a:latin typeface="Trebuchet MS"/>
              </a:rPr>
              <a:t>minimum</a:t>
            </a:r>
            <a:r>
              <a:rPr lang="en-US" sz="2000" dirty="0">
                <a:solidFill>
                  <a:srgbClr val="000066"/>
                </a:solidFill>
                <a:latin typeface="Trebuchet MS"/>
              </a:rPr>
              <a:t> </a:t>
            </a:r>
            <a:r>
              <a:rPr lang="en-US" sz="2000" dirty="0">
                <a:solidFill>
                  <a:srgbClr val="FF0000"/>
                </a:solidFill>
                <a:latin typeface="Trebuchet MS"/>
              </a:rPr>
              <a:t>grade of "C" </a:t>
            </a:r>
            <a:r>
              <a:rPr lang="en-US" sz="2000" dirty="0">
                <a:solidFill>
                  <a:srgbClr val="000066"/>
                </a:solidFill>
                <a:latin typeface="Trebuchet MS"/>
              </a:rPr>
              <a:t>to pass course and move onto next level Culinary classes.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title"/>
          </p:nvPr>
        </p:nvSpPr>
        <p:spPr>
          <a:xfrm>
            <a:off x="407505" y="82826"/>
            <a:ext cx="8279295" cy="430262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Suggested Degree Course Sequence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42507"/>
              </p:ext>
            </p:extLst>
          </p:nvPr>
        </p:nvGraphicFramePr>
        <p:xfrm>
          <a:off x="553824" y="636309"/>
          <a:ext cx="8241626" cy="5366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1294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u="sng" dirty="0">
                          <a:solidFill>
                            <a:srgbClr val="006600"/>
                          </a:solidFill>
                        </a:rPr>
                        <a:t>Level 1 Culinary Certificate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6600"/>
                          </a:solidFill>
                        </a:rPr>
                        <a:t>Classes in blue are suggested to be included in your first semester as a full-time 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9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CHEF 1305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Safety &amp; Sanitation, 8-week 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95380"/>
                  </a:ext>
                </a:extLst>
              </a:tr>
              <a:tr h="54654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CHEF 1301</a:t>
                      </a:r>
                      <a:endParaRPr lang="en-US" sz="18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Basic Food Preparation, 8-week Express</a:t>
                      </a:r>
                      <a:endParaRPr lang="en-US" sz="18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9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CHEF 2331</a:t>
                      </a:r>
                      <a:endParaRPr lang="en-US" sz="18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Advanced Food Preparation, 8-week Express</a:t>
                      </a:r>
                      <a:endParaRPr lang="en-US" sz="18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505222"/>
                  </a:ext>
                </a:extLst>
              </a:tr>
              <a:tr h="54654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CHEF 2302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Saucier, 8-week Express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54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PSTR 1301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Fundamental of Baking, 8-week Express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107608"/>
                  </a:ext>
                </a:extLst>
              </a:tr>
              <a:tr h="5589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IFWA 1310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Nutrition and Menu Planning, 16-week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004784"/>
                  </a:ext>
                </a:extLst>
              </a:tr>
              <a:tr h="54654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CHEF 1341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American Regional Cuisine, 8-week Express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7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CHEF 1310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Garde Manger, 8-week Express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(Level 1 Cert. Capstone)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819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title"/>
          </p:nvPr>
        </p:nvSpPr>
        <p:spPr>
          <a:xfrm>
            <a:off x="407505" y="82826"/>
            <a:ext cx="8279295" cy="430262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Suggested Degree Course Sequence</a:t>
            </a:r>
          </a:p>
        </p:txBody>
      </p:sp>
      <p:sp>
        <p:nvSpPr>
          <p:cNvPr id="74756" name="Text Box 7"/>
          <p:cNvSpPr txBox="1">
            <a:spLocks noChangeArrowheads="1"/>
          </p:cNvSpPr>
          <p:nvPr/>
        </p:nvSpPr>
        <p:spPr bwMode="auto">
          <a:xfrm>
            <a:off x="157370" y="6223622"/>
            <a:ext cx="5634053" cy="5847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t">
            <a:spAutoFit/>
          </a:bodyPr>
          <a:lstStyle/>
          <a:p>
            <a:r>
              <a:rPr lang="en-US" sz="1600" u="sng">
                <a:latin typeface="Arial"/>
              </a:rPr>
              <a:t>Note:</a:t>
            </a:r>
            <a:r>
              <a:rPr lang="en-US" sz="1600">
                <a:latin typeface="Arial"/>
              </a:rPr>
              <a:t> Does not include AAS General Education (Gen. Ed.)</a:t>
            </a:r>
            <a:endParaRPr lang="en-US" sz="1600"/>
          </a:p>
          <a:p>
            <a:r>
              <a:rPr lang="en-US" sz="1600">
                <a:latin typeface="Arial"/>
              </a:rPr>
              <a:t>Core classes.  Gen. Ed. classes are scheduled as needed.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577770"/>
              </p:ext>
            </p:extLst>
          </p:nvPr>
        </p:nvGraphicFramePr>
        <p:xfrm>
          <a:off x="553824" y="494907"/>
          <a:ext cx="8241626" cy="5503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>
                          <a:solidFill>
                            <a:srgbClr val="006600"/>
                          </a:solidFill>
                        </a:rPr>
                        <a:t>AAS Culinary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6600"/>
                          </a:solidFill>
                        </a:rPr>
                        <a:t>Classes in Blue Suggested in First Semester as Full Time 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CHEF 1305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Safety &amp; Sanitation, 8 week 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95380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CHEF 1301</a:t>
                      </a:r>
                      <a:endParaRPr lang="en-US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Basic Food Preparation, 8 week Express</a:t>
                      </a:r>
                      <a:endParaRPr lang="en-US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HAMG 1321</a:t>
                      </a:r>
                      <a:endParaRPr lang="en-US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Introduction to Hospitality, 8 week 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CHEF 2331</a:t>
                      </a:r>
                      <a:endParaRPr lang="en-US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Advanced Food Preparation, 8 week Express</a:t>
                      </a:r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505222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CHEF 2302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Saucier, 8 week Express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PSTR1301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Fundamental of Baking, 8 week Express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107608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IFWA 1310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Nutrition and Menu Planning, 16 week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004784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CHEF 1341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American Regional Cuisine, 8 week Express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RSTO 1325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Purchasing, 16 week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32824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CHEF 1310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Garde Manger, 8 week 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4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CHEF 1345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International Cuisine, 8 week 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81818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HAMG 1324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Hospitality Human Resources, 16 week</a:t>
                      </a:r>
                      <a:endParaRPr lang="en-US" sz="1600" b="1" err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CHEF 2380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Culinary Co-op, 16 week</a:t>
                      </a:r>
                      <a:endParaRPr lang="en-US" sz="1600" b="1" err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CHEF 1314/RSTO 1304 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(AAS </a:t>
                      </a:r>
                      <a:r>
                        <a:rPr lang="en-US" sz="1400" b="1" i="1">
                          <a:solidFill>
                            <a:schemeClr val="bg1"/>
                          </a:solidFill>
                        </a:rPr>
                        <a:t>Capstone</a:t>
                      </a:r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 A La Carte/Dining Room Service, 16 week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972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-208756"/>
            <a:ext cx="8229600" cy="114300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Suggested Degree Course Sequence</a:t>
            </a:r>
          </a:p>
        </p:txBody>
      </p:sp>
      <p:sp>
        <p:nvSpPr>
          <p:cNvPr id="74756" name="Text Box 7"/>
          <p:cNvSpPr txBox="1">
            <a:spLocks noChangeArrowheads="1"/>
          </p:cNvSpPr>
          <p:nvPr/>
        </p:nvSpPr>
        <p:spPr bwMode="auto">
          <a:xfrm>
            <a:off x="509411" y="6278611"/>
            <a:ext cx="5764696" cy="52322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t">
            <a:spAutoFit/>
          </a:bodyPr>
          <a:lstStyle/>
          <a:p>
            <a:r>
              <a:rPr lang="en-US" sz="1400" u="sng">
                <a:latin typeface="Arial"/>
              </a:rPr>
              <a:t>Note:</a:t>
            </a:r>
            <a:r>
              <a:rPr lang="en-US" sz="1400">
                <a:latin typeface="Arial"/>
              </a:rPr>
              <a:t> Does not include AAS General Education (Gen. Ed)</a:t>
            </a:r>
          </a:p>
          <a:p>
            <a:r>
              <a:rPr lang="en-US" sz="1400">
                <a:latin typeface="Arial"/>
              </a:rPr>
              <a:t>Core classes.  Gen. Ed. classes may be scheduled as needed.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43908"/>
              </p:ext>
            </p:extLst>
          </p:nvPr>
        </p:nvGraphicFramePr>
        <p:xfrm>
          <a:off x="488314" y="704706"/>
          <a:ext cx="8328454" cy="4867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7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u="sng">
                          <a:solidFill>
                            <a:srgbClr val="006600"/>
                          </a:solidFill>
                        </a:rPr>
                        <a:t>Cert. 1 Pastry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rgbClr val="006600"/>
                          </a:solidFill>
                        </a:rPr>
                        <a:t>Classes in Blue Suggested in First Semester as Full Time 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8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CHEF 1305</a:t>
                      </a:r>
                      <a:endParaRPr lang="en-US" sz="160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Safety and Sanitation, 8-week express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965695"/>
                  </a:ext>
                </a:extLst>
              </a:tr>
              <a:tr h="5298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PSTR 1301</a:t>
                      </a:r>
                      <a:endParaRPr lang="en-US" sz="160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Fundamentals of Baking, 8-week express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8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i="0">
                          <a:solidFill>
                            <a:srgbClr val="0000FF"/>
                          </a:solidFill>
                          <a:latin typeface="+mn-lt"/>
                        </a:rPr>
                        <a:t>PSTR 2301</a:t>
                      </a:r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Chocolates &amp; Confections, 8-week express</a:t>
                      </a:r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8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CHEF 1301</a:t>
                      </a:r>
                      <a:endParaRPr lang="en-US" sz="160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Basic Food Preparation, 8-week express</a:t>
                      </a:r>
                      <a:endParaRPr lang="en-US" sz="160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891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IFWA 1310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Nutrition and Menu Planning, 16-week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891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PSTR 1305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Breads &amp; Rolls, 8-week express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891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PSTR 1306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Cake</a:t>
                      </a:r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 I, 8-week express</a:t>
                      </a:r>
                      <a:endParaRPr lang="en-US" sz="16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9891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PSTR 1310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Pies, Tarts, &amp; Teacakes, 8-week 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-208756"/>
            <a:ext cx="8229600" cy="114300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Suggested Degree Course Sequence</a:t>
            </a:r>
          </a:p>
        </p:txBody>
      </p:sp>
      <p:sp>
        <p:nvSpPr>
          <p:cNvPr id="74756" name="Text Box 7"/>
          <p:cNvSpPr txBox="1">
            <a:spLocks noChangeArrowheads="1"/>
          </p:cNvSpPr>
          <p:nvPr/>
        </p:nvSpPr>
        <p:spPr bwMode="auto">
          <a:xfrm>
            <a:off x="509411" y="6278611"/>
            <a:ext cx="5764696" cy="52322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t">
            <a:spAutoFit/>
          </a:bodyPr>
          <a:lstStyle/>
          <a:p>
            <a:r>
              <a:rPr lang="en-US" sz="1400" u="sng">
                <a:latin typeface="Arial"/>
              </a:rPr>
              <a:t>Note:</a:t>
            </a:r>
            <a:r>
              <a:rPr lang="en-US" sz="1400">
                <a:latin typeface="Arial"/>
              </a:rPr>
              <a:t> Does not include AAS General Education (Gen. Ed)</a:t>
            </a:r>
          </a:p>
          <a:p>
            <a:r>
              <a:rPr lang="en-US" sz="1400">
                <a:latin typeface="Arial"/>
              </a:rPr>
              <a:t>Core classes.  Gen. Ed. classes may be scheduled as needed.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571044"/>
              </p:ext>
            </p:extLst>
          </p:nvPr>
        </p:nvGraphicFramePr>
        <p:xfrm>
          <a:off x="259237" y="707010"/>
          <a:ext cx="8677891" cy="5431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8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>
                          <a:solidFill>
                            <a:srgbClr val="006600"/>
                          </a:solidFill>
                        </a:rPr>
                        <a:t>AAS Pastry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6600"/>
                          </a:solidFill>
                          <a:latin typeface="Century Gothic"/>
                        </a:rPr>
                        <a:t>Classes in Blue Suggested in First Semester as Full Time Student</a:t>
                      </a:r>
                      <a:endParaRPr lang="en-US" sz="1600" b="1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PSTR 1301</a:t>
                      </a:r>
                      <a:endParaRPr lang="en-US" sz="160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Fundamentals of Baking, 8 week express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08837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CHEF 1305</a:t>
                      </a:r>
                      <a:endParaRPr lang="en-US" sz="160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Safety and Sanitation, 8 week express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391483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CHEF 1301</a:t>
                      </a:r>
                      <a:endParaRPr lang="en-US" sz="160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Basic Food Preparation, 8 week express</a:t>
                      </a:r>
                      <a:endParaRPr lang="en-US" sz="160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HAMG 1321</a:t>
                      </a:r>
                      <a:endParaRPr lang="en-US" sz="160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Introduction to Hospitality, 8 week 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i="0">
                          <a:solidFill>
                            <a:srgbClr val="0000FF"/>
                          </a:solidFill>
                          <a:latin typeface="+mn-lt"/>
                        </a:rPr>
                        <a:t>PSTR 2301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Chocolates &amp; Confections, 8 week express</a:t>
                      </a:r>
                      <a:endParaRPr lang="en-US" sz="16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HAMG 1324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Hospitality Human Resources, 16 week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025853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IFWA 1310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Nutrition and Menu Planning, 16 week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PSTR 1305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Breads &amp; Rolls, 8 week express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721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RSTO 1325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Purchasing, 16 week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PSTR 1306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Cake</a:t>
                      </a:r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 I, 8 week express</a:t>
                      </a:r>
                      <a:endParaRPr lang="en-US" sz="16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PSTR 1310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Pies, Tarts, &amp; Teacakes, 8 week 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PSTR 2307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Cake</a:t>
                      </a:r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 Decorating II, 8 week express</a:t>
                      </a:r>
                      <a:endParaRPr lang="en-US" sz="16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PSTR 2380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CO-OP, 16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Elective Course</a:t>
                      </a:r>
                      <a:endParaRPr lang="en-US" sz="1600" b="1" i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solidFill>
                            <a:schemeClr val="bg1"/>
                          </a:solidFill>
                        </a:rPr>
                        <a:t>Suggest: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 PSTR 1312 Laminated Dough..., 8 week Express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PSTR 2331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>
                          <a:solidFill>
                            <a:schemeClr val="bg1"/>
                          </a:solidFill>
                          <a:latin typeface="+mn-lt"/>
                        </a:rPr>
                        <a:t>(Capstone) </a:t>
                      </a:r>
                      <a:r>
                        <a:rPr lang="en-US" sz="1600" b="1" i="0">
                          <a:solidFill>
                            <a:schemeClr val="bg1"/>
                          </a:solidFill>
                          <a:latin typeface="+mn-lt"/>
                        </a:rPr>
                        <a:t>Advanced Pastry, 8 week 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162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76200"/>
            <a:ext cx="441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</a:rPr>
              <a:t>Communications</a:t>
            </a:r>
          </a:p>
        </p:txBody>
      </p:sp>
      <p:sp>
        <p:nvSpPr>
          <p:cNvPr id="76802" name="Rectangle 6"/>
          <p:cNvSpPr>
            <a:spLocks noChangeArrowheads="1"/>
          </p:cNvSpPr>
          <p:nvPr/>
        </p:nvSpPr>
        <p:spPr bwMode="auto">
          <a:xfrm>
            <a:off x="419100" y="1219202"/>
            <a:ext cx="874996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200" b="1" err="1">
                <a:solidFill>
                  <a:srgbClr val="000099"/>
                </a:solidFill>
              </a:rPr>
              <a:t>CougarWeb</a:t>
            </a:r>
            <a:endParaRPr lang="en-US" sz="3200" b="1">
              <a:solidFill>
                <a:srgbClr val="000099"/>
              </a:solidFill>
            </a:endParaRP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200" b="1" err="1">
                <a:solidFill>
                  <a:srgbClr val="000099"/>
                </a:solidFill>
              </a:rPr>
              <a:t>CougarMail</a:t>
            </a:r>
            <a:endParaRPr lang="en-US" sz="3200" b="1">
              <a:solidFill>
                <a:srgbClr val="000099"/>
              </a:solidFill>
            </a:endParaRP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  <a:latin typeface="Arial"/>
              </a:rPr>
              <a:t>Facebook: </a:t>
            </a:r>
            <a:endParaRPr lang="en-US" b="1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b="1">
                <a:solidFill>
                  <a:srgbClr val="000099"/>
                </a:solidFill>
                <a:latin typeface="Arial"/>
              </a:rPr>
              <a:t>   </a:t>
            </a:r>
            <a:r>
              <a:rPr lang="en-US">
                <a:latin typeface="Arial"/>
                <a:cs typeface="Arial"/>
                <a:hlinkClick r:id="rId3"/>
              </a:rPr>
              <a:t>https://www.facebook.com/collincollegepastry/</a:t>
            </a:r>
            <a:r>
              <a:rPr lang="en-US" b="1">
                <a:solidFill>
                  <a:srgbClr val="000099"/>
                </a:solidFill>
                <a:latin typeface="Arial"/>
              </a:rPr>
              <a:t>   </a:t>
            </a:r>
            <a:r>
              <a:rPr lang="en-US" sz="3200" b="1">
                <a:solidFill>
                  <a:srgbClr val="000099"/>
                </a:solidFill>
                <a:latin typeface="Arial"/>
              </a:rPr>
              <a:t> 	</a:t>
            </a:r>
            <a:r>
              <a:rPr lang="en-US" b="1">
                <a:solidFill>
                  <a:srgbClr val="FFFF66"/>
                </a:solidFill>
                <a:latin typeface="Arial"/>
              </a:rPr>
              <a:t> </a:t>
            </a:r>
            <a:endParaRPr lang="en-US" b="1">
              <a:solidFill>
                <a:srgbClr val="000099"/>
              </a:solidFill>
            </a:endParaRPr>
          </a:p>
          <a:p>
            <a:pPr marL="457200" indent="-457200" eaLnBrk="0" hangingPunct="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Instagram: 	</a:t>
            </a:r>
            <a:r>
              <a:rPr lang="en-US" b="1">
                <a:solidFill>
                  <a:srgbClr val="FFFF66"/>
                </a:solidFill>
              </a:rPr>
              <a:t>https://www.instagram.com/collincollegepastry/</a:t>
            </a:r>
            <a:endParaRPr lang="en-US" sz="3200" b="1">
              <a:solidFill>
                <a:srgbClr val="FFFF66"/>
              </a:solidFill>
            </a:endParaRPr>
          </a:p>
        </p:txBody>
      </p:sp>
      <p:sp>
        <p:nvSpPr>
          <p:cNvPr id="76805" name="Rectangle -10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76806" name="Picture -1019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-1015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-1011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Rectangle -1010"/>
          <p:cNvSpPr>
            <a:spLocks noChangeArrowheads="1"/>
          </p:cNvSpPr>
          <p:nvPr/>
        </p:nvSpPr>
        <p:spPr bwMode="auto">
          <a:xfrm>
            <a:off x="0" y="0"/>
            <a:ext cx="4578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br>
              <a:rPr lang="en-US"/>
            </a:br>
            <a:endParaRPr lang="en-US"/>
          </a:p>
        </p:txBody>
      </p:sp>
      <p:pic>
        <p:nvPicPr>
          <p:cNvPr id="76810" name="Picture -992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-987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2" name="Picture -983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3" name="Picture -979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4" name="Picture -976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5" name="Picture -972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6" name="Picture -970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097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7" name="Picture -968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382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8" name="Picture -966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096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9" name="Picture -964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953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0" name="Picture -962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670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1" name="Rectangle -881">
            <a:hlinkClick r:id="rId5"/>
          </p:cNvPr>
          <p:cNvSpPr>
            <a:spLocks noChangeArrowheads="1"/>
          </p:cNvSpPr>
          <p:nvPr/>
        </p:nvSpPr>
        <p:spPr bwMode="auto">
          <a:xfrm>
            <a:off x="1228725" y="2962275"/>
            <a:ext cx="1352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6822" name="Control -100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6823" name="Control -100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6824" name="Control -100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6525" t="16859" r="67116" b="20220"/>
          <a:stretch/>
        </p:blipFill>
        <p:spPr>
          <a:xfrm>
            <a:off x="3771900" y="1219200"/>
            <a:ext cx="1143000" cy="1758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3652" t="19505" r="3831" b="18828"/>
          <a:stretch/>
        </p:blipFill>
        <p:spPr>
          <a:xfrm>
            <a:off x="5030234" y="1219200"/>
            <a:ext cx="3580366" cy="174307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52600" y="76200"/>
            <a:ext cx="563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9pPr>
          </a:lstStyle>
          <a:p>
            <a:pPr eaLnBrk="1" hangingPunct="1">
              <a:defRPr/>
            </a:pPr>
            <a:r>
              <a:rPr lang="en-US" kern="0">
                <a:solidFill>
                  <a:schemeClr val="tx2">
                    <a:lumMod val="20000"/>
                    <a:lumOff val="80000"/>
                  </a:schemeClr>
                </a:solidFill>
              </a:rPr>
              <a:t>Student Organizations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0556" y="1260170"/>
            <a:ext cx="7766934" cy="235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i="1" kern="0" dirty="0">
                <a:solidFill>
                  <a:srgbClr val="000066"/>
                </a:solidFill>
                <a:latin typeface="Brush Script MT"/>
              </a:rPr>
              <a:t>"Culinary Club" </a:t>
            </a:r>
            <a:r>
              <a:rPr lang="en-US" sz="2200" b="1" kern="0" dirty="0">
                <a:solidFill>
                  <a:srgbClr val="000066"/>
                </a:solidFill>
              </a:rPr>
              <a:t>Student run organization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endParaRPr lang="en-US" sz="2200" b="1" kern="0" dirty="0">
              <a:solidFill>
                <a:srgbClr val="000066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kern="0" dirty="0">
                <a:solidFill>
                  <a:srgbClr val="000066"/>
                </a:solidFill>
              </a:rPr>
              <a:t>Enrich your college experience!!!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endParaRPr lang="en-US" sz="2200" b="1" kern="0" dirty="0">
              <a:solidFill>
                <a:srgbClr val="000066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kern="0" dirty="0">
                <a:solidFill>
                  <a:srgbClr val="000066"/>
                </a:solidFill>
              </a:rPr>
              <a:t>Get involved - become an officer or member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endParaRPr lang="en-US" sz="2200" b="1" kern="0" dirty="0">
              <a:solidFill>
                <a:srgbClr val="000066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kern="0" dirty="0">
                <a:solidFill>
                  <a:srgbClr val="000066"/>
                </a:solidFill>
              </a:rPr>
              <a:t>It’s absolutely free!</a:t>
            </a:r>
          </a:p>
        </p:txBody>
      </p:sp>
    </p:spTree>
    <p:extLst>
      <p:ext uri="{BB962C8B-B14F-4D97-AF65-F5344CB8AC3E}">
        <p14:creationId xmlns:p14="http://schemas.microsoft.com/office/powerpoint/2010/main" val="133024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70" y="984607"/>
            <a:ext cx="3318723" cy="2291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IHCE Program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1481" y="1559363"/>
            <a:ext cx="5177319" cy="2088977"/>
          </a:xfrm>
          <a:ln>
            <a:noFill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sz="2800" b="1" u="sng" dirty="0">
                <a:solidFill>
                  <a:srgbClr val="CECEEF"/>
                </a:solidFill>
              </a:rPr>
              <a:t>AAS Degree Programs</a:t>
            </a:r>
            <a:endParaRPr lang="en-US" dirty="0"/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None/>
            </a:pPr>
            <a:r>
              <a:rPr lang="en-US" sz="1800" b="1" dirty="0">
                <a:solidFill>
                  <a:srgbClr val="000099"/>
                </a:solidFill>
              </a:rPr>
              <a:t>            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Char char="ü"/>
            </a:pPr>
            <a:r>
              <a:rPr lang="en-US" sz="2400" b="1" dirty="0">
                <a:solidFill>
                  <a:srgbClr val="0000FF"/>
                </a:solidFill>
              </a:rPr>
              <a:t>Culinary Arts  </a:t>
            </a:r>
            <a:r>
              <a:rPr lang="en-US" sz="2800" b="1" dirty="0">
                <a:solidFill>
                  <a:srgbClr val="000099"/>
                </a:solidFill>
              </a:rPr>
              <a:t> </a:t>
            </a:r>
            <a:endParaRPr lang="en-US" sz="2800" b="1" dirty="0">
              <a:solidFill>
                <a:srgbClr val="000099"/>
              </a:solidFill>
              <a:latin typeface="Century Gothic"/>
            </a:endParaRPr>
          </a:p>
          <a:p>
            <a:pPr marL="0" indent="0">
              <a:lnSpc>
                <a:spcPct val="80000"/>
              </a:lnSpc>
              <a:buClr>
                <a:srgbClr val="3F8ACA"/>
              </a:buClr>
              <a:buNone/>
            </a:pPr>
            <a:r>
              <a:rPr lang="en-US" sz="1800" b="1" dirty="0">
                <a:solidFill>
                  <a:srgbClr val="000099"/>
                </a:solidFill>
                <a:latin typeface="Trebuchet MS"/>
              </a:rPr>
              <a:t>Associate of Applied Science (AAS) Degree</a:t>
            </a:r>
            <a:endParaRPr lang="en-US" dirty="0"/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1800" b="1" dirty="0">
                <a:solidFill>
                  <a:srgbClr val="000099"/>
                </a:solidFill>
                <a:latin typeface="Century Gothic"/>
              </a:rPr>
              <a:t>		</a:t>
            </a:r>
            <a:r>
              <a:rPr lang="en-US" sz="1800" b="1" dirty="0">
                <a:solidFill>
                  <a:srgbClr val="000099"/>
                </a:solidFill>
              </a:rPr>
              <a:t>60 credit hours</a:t>
            </a:r>
          </a:p>
          <a:p>
            <a:pPr>
              <a:lnSpc>
                <a:spcPct val="80000"/>
              </a:lnSpc>
              <a:buNone/>
            </a:pPr>
            <a:endParaRPr lang="en-US" sz="1800" b="1">
              <a:solidFill>
                <a:srgbClr val="000099"/>
              </a:solidFill>
              <a:ea typeface="+mn-lt"/>
              <a:cs typeface="+mn-lt"/>
            </a:endParaRPr>
          </a:p>
          <a:p>
            <a:pPr>
              <a:lnSpc>
                <a:spcPct val="80000"/>
              </a:lnSpc>
              <a:buClr>
                <a:srgbClr val="3F8ACA"/>
              </a:buClr>
              <a:buChar char="ü"/>
            </a:pPr>
            <a:r>
              <a:rPr lang="en-US" sz="2400" b="1">
                <a:solidFill>
                  <a:srgbClr val="0000FF"/>
                </a:solidFill>
                <a:ea typeface="+mn-lt"/>
                <a:cs typeface="+mn-lt"/>
              </a:rPr>
              <a:t>Pastry Arts </a:t>
            </a:r>
            <a:endParaRPr lang="en-US" sz="18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Clr>
                <a:srgbClr val="3F8ACA"/>
              </a:buClr>
              <a:buNone/>
            </a:pPr>
            <a:r>
              <a:rPr lang="en-US" sz="1800" b="1">
                <a:solidFill>
                  <a:srgbClr val="000099"/>
                </a:solidFill>
                <a:latin typeface="+mn-lt"/>
                <a:ea typeface="+mn-lt"/>
                <a:cs typeface="+mn-lt"/>
              </a:rPr>
              <a:t>Associate of Applied Science (AAS) </a:t>
            </a:r>
            <a:r>
              <a:rPr lang="en-US" sz="1800" b="1" dirty="0">
                <a:solidFill>
                  <a:srgbClr val="000099"/>
                </a:solidFill>
                <a:latin typeface="+mn-lt"/>
                <a:ea typeface="+mn-lt"/>
                <a:cs typeface="+mn-lt"/>
              </a:rPr>
              <a:t>Degree</a:t>
            </a:r>
            <a:endParaRPr lang="en-US" sz="1800">
              <a:latin typeface="+mn-lt"/>
              <a:ea typeface="+mn-lt"/>
              <a:cs typeface="+mn-lt"/>
            </a:endParaRPr>
          </a:p>
          <a:p>
            <a:pPr>
              <a:lnSpc>
                <a:spcPct val="80000"/>
              </a:lnSpc>
              <a:buClr>
                <a:srgbClr val="3F8ACA"/>
              </a:buClr>
              <a:buNone/>
            </a:pPr>
            <a:r>
              <a:rPr lang="en-US" sz="1800" b="1" dirty="0">
                <a:solidFill>
                  <a:srgbClr val="000099"/>
                </a:solidFill>
                <a:ea typeface="+mn-lt"/>
                <a:cs typeface="+mn-lt"/>
              </a:rPr>
              <a:t>              60 credit hours</a:t>
            </a:r>
            <a:endParaRPr lang="en-US" sz="1800" dirty="0">
              <a:ea typeface="+mn-lt"/>
              <a:cs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69" y="3276600"/>
            <a:ext cx="3318723" cy="235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2667001"/>
            <a:ext cx="2209124" cy="332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83" y="2963557"/>
            <a:ext cx="2220317" cy="311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8700" y="1538288"/>
            <a:ext cx="7086600" cy="4259262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99"/>
                </a:solidFill>
              </a:rPr>
              <a:t>To learn more about the program, HCSA, MPI, and other outstanding faculty,</a:t>
            </a:r>
            <a:br>
              <a:rPr lang="en-US">
                <a:solidFill>
                  <a:srgbClr val="000099"/>
                </a:solidFill>
              </a:rPr>
            </a:br>
            <a:r>
              <a:rPr lang="en-US">
                <a:solidFill>
                  <a:srgbClr val="000099"/>
                </a:solidFill>
              </a:rPr>
              <a:t>visit:</a:t>
            </a:r>
            <a:br>
              <a:rPr lang="en-US">
                <a:solidFill>
                  <a:srgbClr val="000099"/>
                </a:solidFill>
              </a:rPr>
            </a:br>
            <a:br>
              <a:rPr lang="en-US">
                <a:solidFill>
                  <a:srgbClr val="000099"/>
                </a:solidFill>
              </a:rPr>
            </a:br>
            <a:r>
              <a:rPr lang="en-US">
                <a:solidFill>
                  <a:srgbClr val="000099"/>
                </a:solidFill>
              </a:rPr>
              <a:t> </a:t>
            </a:r>
            <a:r>
              <a:rPr lang="en-US" u="sng">
                <a:solidFill>
                  <a:srgbClr val="FFFF00"/>
                </a:solidFill>
              </a:rPr>
              <a:t>www.collin.edu/hospitality</a:t>
            </a:r>
            <a:br>
              <a:rPr lang="en-US">
                <a:solidFill>
                  <a:srgbClr val="000099"/>
                </a:solidFill>
              </a:rPr>
            </a:br>
            <a:endParaRPr lang="en-US">
              <a:solidFill>
                <a:srgbClr val="000099"/>
              </a:solidFill>
            </a:endParaRPr>
          </a:p>
        </p:txBody>
      </p:sp>
      <p:sp>
        <p:nvSpPr>
          <p:cNvPr id="80898" name="Text Box 5"/>
          <p:cNvSpPr txBox="1">
            <a:spLocks noChangeArrowheads="1"/>
          </p:cNvSpPr>
          <p:nvPr/>
        </p:nvSpPr>
        <p:spPr bwMode="auto">
          <a:xfrm>
            <a:off x="1752600" y="304800"/>
            <a:ext cx="563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latin typeface="Alaska Extrabold"/>
              </a:rPr>
              <a:t>IHCE Website</a:t>
            </a:r>
            <a:endParaRPr lang="en-US" sz="2800" b="1">
              <a:latin typeface="Alaska Extrabold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3092" y="221427"/>
            <a:ext cx="9144000" cy="2023318"/>
          </a:xfrm>
        </p:spPr>
        <p:txBody>
          <a:bodyPr/>
          <a:lstStyle/>
          <a:p>
            <a:pPr eaLnBrk="1" hangingPunct="1"/>
            <a:br>
              <a:rPr lang="en-US" sz="3600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Thank you for coming to our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 Culinary &amp; Pastry Student Orientation! Now for the Tour!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8294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5181600" y="2295228"/>
            <a:ext cx="3810000" cy="1286172"/>
          </a:xfrm>
          <a:ln>
            <a:noFill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en-US" b="1" u="sng" dirty="0">
              <a:solidFill>
                <a:srgbClr val="000099"/>
              </a:solidFill>
              <a:latin typeface="Century Gothic"/>
            </a:endParaRPr>
          </a:p>
        </p:txBody>
      </p:sp>
      <p:sp>
        <p:nvSpPr>
          <p:cNvPr id="82949" name="Text Box 8"/>
          <p:cNvSpPr txBox="1">
            <a:spLocks noChangeArrowheads="1"/>
          </p:cNvSpPr>
          <p:nvPr/>
        </p:nvSpPr>
        <p:spPr bwMode="auto">
          <a:xfrm>
            <a:off x="2819400" y="5596087"/>
            <a:ext cx="35607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sz="2800" b="1">
                <a:solidFill>
                  <a:srgbClr val="FF0000"/>
                </a:solidFill>
              </a:rPr>
              <a:t>ANY QUESTIONS??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457200" y="2244745"/>
            <a:ext cx="4724400" cy="3129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29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829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21" y="2286000"/>
            <a:ext cx="2365279" cy="356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933968"/>
            <a:ext cx="5105400" cy="685800"/>
          </a:xfrm>
        </p:spPr>
        <p:txBody>
          <a:bodyPr/>
          <a:lstStyle/>
          <a:p>
            <a:pPr eaLnBrk="1" hangingPunct="1">
              <a:buClr>
                <a:srgbClr val="333399"/>
              </a:buClr>
            </a:pPr>
            <a:r>
              <a:rPr lang="en-US" sz="2800" u="sng">
                <a:solidFill>
                  <a:srgbClr val="CECEEF"/>
                </a:solidFill>
                <a:latin typeface="Verdana" pitchFamily="34" charset="0"/>
              </a:rPr>
              <a:t>Certificate Programs: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1703" y="1632554"/>
            <a:ext cx="5029200" cy="1041214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b="1">
                <a:solidFill>
                  <a:srgbClr val="000099"/>
                </a:solidFill>
                <a:latin typeface="Verdana" pitchFamily="34" charset="0"/>
              </a:rPr>
              <a:t>Culinary Arts Certificate</a:t>
            </a:r>
            <a:r>
              <a:rPr lang="en-US" sz="1800">
                <a:solidFill>
                  <a:srgbClr val="000099"/>
                </a:solidFill>
                <a:latin typeface="Verdana" pitchFamily="34" charset="0"/>
              </a:rPr>
              <a:t> 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1600">
                <a:solidFill>
                  <a:srgbClr val="000099"/>
                </a:solidFill>
                <a:latin typeface="Verdana"/>
                <a:ea typeface="Verdana"/>
              </a:rPr>
              <a:t>	</a:t>
            </a:r>
            <a:r>
              <a:rPr lang="en-US" sz="1400" b="1">
                <a:solidFill>
                  <a:srgbClr val="000099"/>
                </a:solidFill>
                <a:latin typeface="Verdana"/>
                <a:ea typeface="Verdana"/>
              </a:rPr>
              <a:t>	24 credit hours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/>
            <a:r>
              <a:rPr lang="en-US" sz="4000" b="1">
                <a:latin typeface="Alaska Extrabold"/>
              </a:rPr>
              <a:t>IHCE Culinary/Pastry Program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603206" y="3717773"/>
            <a:ext cx="5029200" cy="90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b="1">
                <a:solidFill>
                  <a:srgbClr val="000099"/>
                </a:solidFill>
                <a:latin typeface="Verdana" pitchFamily="34" charset="0"/>
              </a:rPr>
              <a:t>Pastry Arts Certificate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600">
                <a:solidFill>
                  <a:srgbClr val="000099"/>
                </a:solidFill>
                <a:latin typeface="Verdana" pitchFamily="34" charset="0"/>
              </a:rPr>
              <a:t>		</a:t>
            </a:r>
            <a:r>
              <a:rPr lang="en-US" sz="1400" b="1">
                <a:solidFill>
                  <a:srgbClr val="000099"/>
                </a:solidFill>
                <a:latin typeface="Verdana" pitchFamily="34" charset="0"/>
              </a:rPr>
              <a:t>24 credit hours</a:t>
            </a:r>
          </a:p>
          <a:p>
            <a:pPr marL="342900" indent="-342900">
              <a:spcBef>
                <a:spcPct val="20000"/>
              </a:spcBef>
              <a:buClr>
                <a:srgbClr val="6699FF"/>
              </a:buClr>
              <a:buFont typeface="Times" pitchFamily="18" charset="0"/>
              <a:buNone/>
            </a:pPr>
            <a:endParaRPr lang="en-US" sz="18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03206" y="2679031"/>
            <a:ext cx="6096000" cy="7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b="1" kern="0">
                <a:solidFill>
                  <a:schemeClr val="bg1"/>
                </a:solidFill>
                <a:latin typeface="Verdana"/>
                <a:ea typeface="Verdana"/>
              </a:rPr>
              <a:t>Advanced Culinary Arts Certificate</a:t>
            </a:r>
            <a:r>
              <a:rPr lang="en-US" sz="1800" kern="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endParaRPr lang="en-US" sz="1800" kern="0">
              <a:solidFill>
                <a:schemeClr val="bg1"/>
              </a:solidFill>
              <a:latin typeface="Verdana" pitchFamily="34" charset="0"/>
              <a:ea typeface="Verdana"/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1600" kern="0">
                <a:solidFill>
                  <a:schemeClr val="bg1"/>
                </a:solidFill>
                <a:latin typeface="Verdana"/>
                <a:ea typeface="Verdana"/>
              </a:rPr>
              <a:t>	</a:t>
            </a:r>
            <a:r>
              <a:rPr lang="en-US" sz="1400" kern="0">
                <a:solidFill>
                  <a:schemeClr val="bg1"/>
                </a:solidFill>
                <a:latin typeface="Verdana"/>
                <a:ea typeface="Verdana"/>
              </a:rPr>
              <a:t>	</a:t>
            </a:r>
            <a:r>
              <a:rPr lang="en-US" sz="1400" b="1" kern="0">
                <a:solidFill>
                  <a:schemeClr val="bg1"/>
                </a:solidFill>
                <a:latin typeface="Verdana"/>
                <a:ea typeface="Verdana"/>
              </a:rPr>
              <a:t>12 credit hours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 ker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 kern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0891" y="4777241"/>
            <a:ext cx="5338354" cy="7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b="1" kern="0">
                <a:solidFill>
                  <a:schemeClr val="bg1"/>
                </a:solidFill>
                <a:latin typeface="Verdana"/>
                <a:ea typeface="Verdana"/>
              </a:rPr>
              <a:t>Advanced Pastry Arts Certificate</a:t>
            </a:r>
            <a:r>
              <a:rPr lang="en-US" sz="1800" kern="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endParaRPr lang="en-US" sz="1800" kern="0">
              <a:solidFill>
                <a:schemeClr val="bg1"/>
              </a:solidFill>
              <a:latin typeface="Verdana" pitchFamily="34" charset="0"/>
              <a:ea typeface="Verdana"/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1600" kern="0">
                <a:solidFill>
                  <a:srgbClr val="000099"/>
                </a:solidFill>
                <a:latin typeface="Verdana"/>
                <a:ea typeface="Verdana"/>
              </a:rPr>
              <a:t>	</a:t>
            </a:r>
            <a:r>
              <a:rPr lang="en-US" sz="1400" kern="0">
                <a:solidFill>
                  <a:schemeClr val="bg1"/>
                </a:solidFill>
                <a:latin typeface="Verdana"/>
                <a:ea typeface="Verdana"/>
              </a:rPr>
              <a:t>	</a:t>
            </a:r>
            <a:r>
              <a:rPr lang="en-US" sz="1400" b="1" kern="0">
                <a:solidFill>
                  <a:schemeClr val="bg1"/>
                </a:solidFill>
                <a:latin typeface="Verdana"/>
                <a:ea typeface="Verdana"/>
              </a:rPr>
              <a:t>12 credit hours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 ker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 ker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 kern="0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Cost of Degrees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074575"/>
              </p:ext>
            </p:extLst>
          </p:nvPr>
        </p:nvGraphicFramePr>
        <p:xfrm>
          <a:off x="328246" y="1746738"/>
          <a:ext cx="8359952" cy="1629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8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1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In County - Culinary Arts AAS Total: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</a:rPr>
                        <a:t>$5,135 ($86/credit hour) </a:t>
                      </a:r>
                      <a:endParaRPr lang="en-US" sz="1800" b="1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1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County - Culinary Arts AAS Total: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$7,595 ($126/credit hour)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30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State - Culinary Arts AAS Total: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$11,195 ($187/credit hour)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539001"/>
              </p:ext>
            </p:extLst>
          </p:nvPr>
        </p:nvGraphicFramePr>
        <p:xfrm>
          <a:off x="339969" y="4138246"/>
          <a:ext cx="8348031" cy="1727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8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43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In County - Pastry Arts AAS Total: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</a:rPr>
                        <a:t>$5,260 ($88/credit hour)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6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County - Pastry Arts AAS Total: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 $7,720 ($129/credit hour)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6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State - Pastry Arts AAS Total: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 $11,320 ($189/credit hour)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1288602"/>
            <a:ext cx="5615448" cy="387798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 u="sng">
                <a:solidFill>
                  <a:srgbClr val="000099"/>
                </a:solidFill>
                <a:latin typeface="Arial"/>
              </a:rPr>
              <a:t>AAS Culinary Arts – 60 credit hours</a:t>
            </a:r>
            <a:endParaRPr lang="en-US" sz="2800" b="1" u="sng">
              <a:solidFill>
                <a:srgbClr val="00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0517" y="3635550"/>
            <a:ext cx="8080364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 u="sng">
                <a:solidFill>
                  <a:srgbClr val="000099"/>
                </a:solidFill>
                <a:latin typeface="Arial"/>
              </a:rPr>
              <a:t>AAS Pastry Arts- 60 credit hours </a:t>
            </a:r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266328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Cost of Certificates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932921"/>
              </p:ext>
            </p:extLst>
          </p:nvPr>
        </p:nvGraphicFramePr>
        <p:xfrm>
          <a:off x="281353" y="1664676"/>
          <a:ext cx="8686798" cy="1758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7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1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In County - Culinary Arts Cert. Total: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$2,249 ($94/credit hour)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7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County - Culinary Arts Cert. Total: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 $3,233 ($135/credit hour)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43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State - Culinary Arts Cert. Total: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 $4,673/$195/credit hour)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82915"/>
              </p:ext>
            </p:extLst>
          </p:nvPr>
        </p:nvGraphicFramePr>
        <p:xfrm>
          <a:off x="281353" y="4114800"/>
          <a:ext cx="8710241" cy="1713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7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1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In County - Pastry Arts Cert. Total: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$2,469 ($103/credit hour)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County - Pastry Arts Cert. Total: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$3,453 ($144/credit hour)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State - Pastry Arts Cert. Total: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$4,893 ($204/credit hour)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81354" y="1226982"/>
            <a:ext cx="6471452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 u="sng">
                <a:solidFill>
                  <a:srgbClr val="000099"/>
                </a:solidFill>
              </a:rPr>
              <a:t>Certificate- Culinary Arts – 24 credit hours</a:t>
            </a:r>
            <a:endParaRPr lang="en-US" sz="2800" b="1" u="sng">
              <a:solidFill>
                <a:srgbClr val="00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071" y="3588658"/>
            <a:ext cx="5990551" cy="46166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b="1" u="sng">
                <a:solidFill>
                  <a:srgbClr val="000099"/>
                </a:solidFill>
                <a:latin typeface="Arial"/>
              </a:rPr>
              <a:t>Certificate- Pastry Arts- 24 credit hours </a:t>
            </a:r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19623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Cost of Certificates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92638"/>
              </p:ext>
            </p:extLst>
          </p:nvPr>
        </p:nvGraphicFramePr>
        <p:xfrm>
          <a:off x="157110" y="1802661"/>
          <a:ext cx="8877299" cy="1466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4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In County – Advanced Culinary Arts Certificate Total: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 $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effectLst/>
                        </a:rPr>
                        <a:t>    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1,412.00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Out of County – Advanced Culinary Arts Certificate Total: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 $    1,904.00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Out of State – Advanced Culinary Arts Certificate Total: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 $    2,624.00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171567"/>
              </p:ext>
            </p:extLst>
          </p:nvPr>
        </p:nvGraphicFramePr>
        <p:xfrm>
          <a:off x="233309" y="4062196"/>
          <a:ext cx="8724900" cy="1682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In County – Advanced Pastry Certificate Total: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 $     1,412.00 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70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County – Advanced Pastry Arts Certificate Total: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 $     2,016.00 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69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State – Advanced Pastry Arts Certificate Total: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 $     3,540.00 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6595" y="1283125"/>
            <a:ext cx="803418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 u="sng">
                <a:solidFill>
                  <a:srgbClr val="000099"/>
                </a:solidFill>
              </a:rPr>
              <a:t>Certificate- Advanced Culinary Arts – 12 credit hours</a:t>
            </a:r>
            <a:endParaRPr lang="en-US" sz="2800" b="1" u="sng">
              <a:solidFill>
                <a:srgbClr val="0000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615" y="3514060"/>
            <a:ext cx="774564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 u="sng">
                <a:solidFill>
                  <a:srgbClr val="000099"/>
                </a:solidFill>
              </a:rPr>
              <a:t>Certificate- Advanced Pastry Arts – 12 credit hours</a:t>
            </a:r>
            <a:endParaRPr lang="en-US" sz="2800" b="1" u="sng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6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26571"/>
            <a:ext cx="8229600" cy="1469571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ACF Accredited Program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746761"/>
            <a:ext cx="8844228" cy="4854191"/>
          </a:xfrm>
        </p:spPr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AAS Culinary Arts = CC </a:t>
            </a:r>
            <a:r>
              <a:rPr lang="en-US" sz="2000" b="1" dirty="0">
                <a:solidFill>
                  <a:srgbClr val="000066"/>
                </a:solidFill>
              </a:rPr>
              <a:t>(certified culinarian)</a:t>
            </a:r>
          </a:p>
          <a:p>
            <a:r>
              <a:rPr lang="en-US" b="1" dirty="0">
                <a:solidFill>
                  <a:srgbClr val="000066"/>
                </a:solidFill>
              </a:rPr>
              <a:t>AAS Pastry Arts     = CPC </a:t>
            </a:r>
            <a:r>
              <a:rPr lang="en-US" sz="2000" b="1" dirty="0">
                <a:solidFill>
                  <a:srgbClr val="000066"/>
                </a:solidFill>
              </a:rPr>
              <a:t>(certified pastry culinarian)</a:t>
            </a:r>
          </a:p>
          <a:p>
            <a:pPr lvl="1"/>
            <a:r>
              <a:rPr lang="en-US" sz="2400" b="1" dirty="0">
                <a:solidFill>
                  <a:srgbClr val="000066"/>
                </a:solidFill>
                <a:latin typeface="Trebuchet MS"/>
              </a:rPr>
              <a:t>Active ACF membership</a:t>
            </a:r>
            <a:r>
              <a:rPr lang="en-US" b="1" dirty="0">
                <a:solidFill>
                  <a:srgbClr val="000066"/>
                </a:solidFill>
                <a:latin typeface="Trebuchet MS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Trebuchet MS"/>
              </a:rPr>
              <a:t>$50.00/year Student Membership </a:t>
            </a:r>
          </a:p>
          <a:p>
            <a:pPr lvl="1"/>
            <a:endParaRPr lang="en-US" sz="1800" b="1" dirty="0">
              <a:solidFill>
                <a:schemeClr val="bg1"/>
              </a:solidFill>
              <a:latin typeface="Trebuchet MS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Trebuchet MS"/>
              </a:rPr>
              <a:t>Collin College will submit transcripts directly to ACF after your AAS graduation for 1-year membership and 5-year CC or CPC certification.</a:t>
            </a:r>
            <a:endParaRPr lang="en-US" sz="18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800" b="1" dirty="0">
              <a:solidFill>
                <a:schemeClr val="bg1"/>
              </a:solidFill>
              <a:latin typeface="Trebuchet MS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Trebuchet MS"/>
              </a:rPr>
              <a:t>Applications are completed at your capstone course, </a:t>
            </a:r>
          </a:p>
          <a:p>
            <a:pPr marL="457200" lvl="1" indent="0">
              <a:buNone/>
            </a:pPr>
            <a:r>
              <a:rPr lang="en-US" sz="1800" b="1" dirty="0">
                <a:solidFill>
                  <a:schemeClr val="bg1"/>
                </a:solidFill>
                <a:latin typeface="Trebuchet MS"/>
              </a:rPr>
              <a:t>    CHEF1314/RSTO1304 or PSTR2331</a:t>
            </a:r>
          </a:p>
          <a:p>
            <a:pPr lvl="1"/>
            <a:endParaRPr lang="en-US" sz="1800" b="1">
              <a:solidFill>
                <a:schemeClr val="bg1"/>
              </a:solidFill>
              <a:latin typeface="Trebuchet MS"/>
            </a:endParaRPr>
          </a:p>
          <a:p>
            <a:endParaRPr lang="en-US" b="1">
              <a:solidFill>
                <a:srgbClr val="000066"/>
              </a:solidFill>
              <a:latin typeface="Century Gothic"/>
            </a:endParaRPr>
          </a:p>
          <a:p>
            <a:endParaRPr lang="en-US" b="1">
              <a:solidFill>
                <a:srgbClr val="000066"/>
              </a:solidFill>
            </a:endParaRPr>
          </a:p>
          <a:p>
            <a:endParaRPr lang="en-US" b="1">
              <a:solidFill>
                <a:srgbClr val="000066"/>
              </a:solidFill>
            </a:endParaRPr>
          </a:p>
        </p:txBody>
      </p:sp>
      <p:pic>
        <p:nvPicPr>
          <p:cNvPr id="37891" name="Picture 5" descr="ACF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6726" y="4832682"/>
            <a:ext cx="3194986" cy="175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CFEA54B71264E969898416D25ADE1" ma:contentTypeVersion="33" ma:contentTypeDescription="Create a new document." ma:contentTypeScope="" ma:versionID="7a026ff083738e56b99b0a3c9100adca">
  <xsd:schema xmlns:xsd="http://www.w3.org/2001/XMLSchema" xmlns:xs="http://www.w3.org/2001/XMLSchema" xmlns:p="http://schemas.microsoft.com/office/2006/metadata/properties" xmlns:ns2="a38c7a05-878e-4ab4-a2b2-3d6afd32f351" xmlns:ns3="42813b77-d820-4161-831f-244c47f2f7c7" targetNamespace="http://schemas.microsoft.com/office/2006/metadata/properties" ma:root="true" ma:fieldsID="625a6c41ffe1f6be12ea5fd008f4291f" ns2:_="" ns3:_="">
    <xsd:import namespace="a38c7a05-878e-4ab4-a2b2-3d6afd32f351"/>
    <xsd:import namespace="42813b77-d820-4161-831f-244c47f2f7c7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c7a05-878e-4ab4-a2b2-3d6afd32f35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3b77-d820-4161-831f-244c47f2f7c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a38c7a05-878e-4ab4-a2b2-3d6afd32f351" xsi:nil="true"/>
    <AppVersion xmlns="a38c7a05-878e-4ab4-a2b2-3d6afd32f351" xsi:nil="true"/>
    <TeamsChannelId xmlns="a38c7a05-878e-4ab4-a2b2-3d6afd32f351" xsi:nil="true"/>
    <Invited_Leaders xmlns="a38c7a05-878e-4ab4-a2b2-3d6afd32f351" xsi:nil="true"/>
    <NotebookType xmlns="a38c7a05-878e-4ab4-a2b2-3d6afd32f351" xsi:nil="true"/>
    <Templates xmlns="a38c7a05-878e-4ab4-a2b2-3d6afd32f351" xsi:nil="true"/>
    <Members xmlns="a38c7a05-878e-4ab4-a2b2-3d6afd32f351">
      <UserInfo>
        <DisplayName/>
        <AccountId xsi:nil="true"/>
        <AccountType/>
      </UserInfo>
    </Members>
    <Has_Leaders_Only_SectionGroup xmlns="a38c7a05-878e-4ab4-a2b2-3d6afd32f351" xsi:nil="true"/>
    <LMS_Mappings xmlns="a38c7a05-878e-4ab4-a2b2-3d6afd32f351" xsi:nil="true"/>
    <Owner xmlns="a38c7a05-878e-4ab4-a2b2-3d6afd32f351">
      <UserInfo>
        <DisplayName/>
        <AccountId xsi:nil="true"/>
        <AccountType/>
      </UserInfo>
    </Owner>
    <DefaultSectionNames xmlns="a38c7a05-878e-4ab4-a2b2-3d6afd32f351" xsi:nil="true"/>
    <IsNotebookLocked xmlns="a38c7a05-878e-4ab4-a2b2-3d6afd32f351" xsi:nil="true"/>
    <CultureName xmlns="a38c7a05-878e-4ab4-a2b2-3d6afd32f351" xsi:nil="true"/>
    <Leaders xmlns="a38c7a05-878e-4ab4-a2b2-3d6afd32f351">
      <UserInfo>
        <DisplayName/>
        <AccountId xsi:nil="true"/>
        <AccountType/>
      </UserInfo>
    </Leaders>
    <Invited_Members xmlns="a38c7a05-878e-4ab4-a2b2-3d6afd32f351" xsi:nil="true"/>
    <Is_Collaboration_Space_Locked xmlns="a38c7a05-878e-4ab4-a2b2-3d6afd32f351" xsi:nil="true"/>
    <Distribution_Groups xmlns="a38c7a05-878e-4ab4-a2b2-3d6afd32f351" xsi:nil="true"/>
    <Math_Settings xmlns="a38c7a05-878e-4ab4-a2b2-3d6afd32f351" xsi:nil="true"/>
    <Member_Groups xmlns="a38c7a05-878e-4ab4-a2b2-3d6afd32f351">
      <UserInfo>
        <DisplayName/>
        <AccountId xsi:nil="true"/>
        <AccountType/>
      </UserInfo>
    </Member_Groups>
    <Self_Registration_Enabled xmlns="a38c7a05-878e-4ab4-a2b2-3d6afd32f351" xsi:nil="true"/>
    <SharedWithUsers xmlns="42813b77-d820-4161-831f-244c47f2f7c7">
      <UserInfo>
        <DisplayName>Paige Crowell</DisplayName>
        <AccountId>32</AccountId>
        <AccountType/>
      </UserInfo>
      <UserInfo>
        <DisplayName>Ron Reczek</DisplayName>
        <AccountId>17</AccountId>
        <AccountType/>
      </UserInfo>
      <UserInfo>
        <DisplayName>Karen Martin</DisplayName>
        <AccountId>13</AccountId>
        <AccountType/>
      </UserInfo>
      <UserInfo>
        <DisplayName>Jill McCord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B06A315-9146-410B-A21C-ADFA832878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734FAE-8CB5-4DB6-8CCD-3474B59A56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8c7a05-878e-4ab4-a2b2-3d6afd32f351"/>
    <ds:schemaRef ds:uri="42813b77-d820-4161-831f-244c47f2f7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300D3F-DBE1-443A-8D31-B58F47927EDB}">
  <ds:schemaRefs>
    <ds:schemaRef ds:uri="http://purl.org/dc/elements/1.1/"/>
    <ds:schemaRef ds:uri="http://schemas.microsoft.com/office/infopath/2007/PartnerControls"/>
    <ds:schemaRef ds:uri="http://purl.org/dc/terms/"/>
    <ds:schemaRef ds:uri="42813b77-d820-4161-831f-244c47f2f7c7"/>
    <ds:schemaRef ds:uri="http://www.w3.org/XML/1998/namespace"/>
    <ds:schemaRef ds:uri="a38c7a05-878e-4ab4-a2b2-3d6afd32f351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3369</Words>
  <Application>Microsoft Office PowerPoint</Application>
  <PresentationFormat>On-screen Show (4:3)</PresentationFormat>
  <Paragraphs>562</Paragraphs>
  <Slides>41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ＭＳ Ｐゴシック</vt:lpstr>
      <vt:lpstr>Aharoni</vt:lpstr>
      <vt:lpstr>Alaska Extrabold</vt:lpstr>
      <vt:lpstr>Arial</vt:lpstr>
      <vt:lpstr>Berlin Sans FB Demi</vt:lpstr>
      <vt:lpstr>Brush Script MT</vt:lpstr>
      <vt:lpstr>Calibri</vt:lpstr>
      <vt:lpstr>Century Gothic</vt:lpstr>
      <vt:lpstr>Cooper Black</vt:lpstr>
      <vt:lpstr>Times</vt:lpstr>
      <vt:lpstr>Times New Roman</vt:lpstr>
      <vt:lpstr>Trebuchet MS</vt:lpstr>
      <vt:lpstr>Verdana</vt:lpstr>
      <vt:lpstr>Wingdings</vt:lpstr>
      <vt:lpstr>Wingdings,Sans-Serif</vt:lpstr>
      <vt:lpstr>Default Design</vt:lpstr>
      <vt:lpstr>Welcome to  Collin’s Culinary &amp; Pastry Arts  Student Orientation Revised: October 2023</vt:lpstr>
      <vt:lpstr>Program History</vt:lpstr>
      <vt:lpstr>IHCE Mission Statement</vt:lpstr>
      <vt:lpstr>IHCE Program</vt:lpstr>
      <vt:lpstr>Certificate Programs:</vt:lpstr>
      <vt:lpstr>Cost of Degrees </vt:lpstr>
      <vt:lpstr>Cost of Certificates</vt:lpstr>
      <vt:lpstr>Cost of Certificates</vt:lpstr>
      <vt:lpstr>ACF Accredited Program</vt:lpstr>
      <vt:lpstr>Transfer Universities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Program Career Coach</vt:lpstr>
      <vt:lpstr>Registration questions ??</vt:lpstr>
      <vt:lpstr>How Our Lab Class Schedule Works </vt:lpstr>
      <vt:lpstr>Outline of Typical Culinary/ Pastry Arts Class</vt:lpstr>
      <vt:lpstr>PowerPoint Presentation</vt:lpstr>
      <vt:lpstr>Required Supplies for all Kitchen Lab Classes  (includes first class day)</vt:lpstr>
      <vt:lpstr>1. Full Uniform</vt:lpstr>
      <vt:lpstr>PowerPoint Presentation</vt:lpstr>
      <vt:lpstr>1. Full Uniform continued…</vt:lpstr>
      <vt:lpstr>2. Tool Kits and Supplies </vt:lpstr>
      <vt:lpstr>For both Culinary and Pastry with approximate prices</vt:lpstr>
      <vt:lpstr>Required Culinary / Pastry Tools :</vt:lpstr>
      <vt:lpstr>3.  Text Books for Class</vt:lpstr>
      <vt:lpstr> Required uniform items, knife, tool kits and books are available at  Frisco Campus Bookstore Other tool sources: ACEMART, Sur la Table, Amazon  (Note: All kitchen equipment must have NSF and/or CE designation for commercial use)</vt:lpstr>
      <vt:lpstr>Kitchen Protocol</vt:lpstr>
      <vt:lpstr>Kitchen Protocol continued</vt:lpstr>
      <vt:lpstr>Kitchen Protocol continued</vt:lpstr>
      <vt:lpstr>Grade Standards</vt:lpstr>
      <vt:lpstr>Suggested Degree Course Sequence</vt:lpstr>
      <vt:lpstr>Suggested Degree Course Sequence</vt:lpstr>
      <vt:lpstr>Suggested Degree Course Sequence</vt:lpstr>
      <vt:lpstr>Suggested Degree Course Sequence</vt:lpstr>
      <vt:lpstr>Communications</vt:lpstr>
      <vt:lpstr>PowerPoint Presentation</vt:lpstr>
      <vt:lpstr>To learn more about the program, HCSA, MPI, and other outstanding faculty, visit:   www.collin.edu/hospitality </vt:lpstr>
      <vt:lpstr> Thank you for coming to our  Culinary &amp; Pastry Student Orientation! Now for the Tour! </vt:lpstr>
    </vt:vector>
  </TitlesOfParts>
  <Company>Odd Sandbekkhaug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CCCC’s Culinary Arts  Student Orientation</dc:title>
  <dc:creator>Odd Sandbekkhaug</dc:creator>
  <cp:lastModifiedBy>Ron Reczek</cp:lastModifiedBy>
  <cp:revision>768</cp:revision>
  <cp:lastPrinted>2019-12-09T22:57:10Z</cp:lastPrinted>
  <dcterms:created xsi:type="dcterms:W3CDTF">2009-03-27T03:30:55Z</dcterms:created>
  <dcterms:modified xsi:type="dcterms:W3CDTF">2023-10-27T17:38:37Z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1925220847</vt:i4>
  </property>
  <property fmtid="{D5CDD505-2E9C-101B-9397-08002B2CF9AE}" pid="3" name="_NewReviewCycle">
    <vt:lpwstr/>
  </property>
  <property fmtid="{D5CDD505-2E9C-101B-9397-08002B2CF9AE}" pid="4" name="_EmailSubject">
    <vt:lpwstr>Orientation Powerpoint</vt:lpwstr>
  </property>
  <property fmtid="{D5CDD505-2E9C-101B-9397-08002B2CF9AE}" pid="5" name="_AuthorEmail">
    <vt:lpwstr>kbmartin@collin.edu</vt:lpwstr>
  </property>
  <property fmtid="{D5CDD505-2E9C-101B-9397-08002B2CF9AE}" pid="6" name="_AuthorEmailDisplayName">
    <vt:lpwstr>Karen Martin</vt:lpwstr>
  </property>
  <property fmtid="{D5CDD505-2E9C-101B-9397-08002B2CF9AE}" pid="7" name="ContentTypeId">
    <vt:lpwstr>0x0101008EBCFEA54B71264E969898416D25ADE1</vt:lpwstr>
  </property>
</Properties>
</file>