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7" r:id="rId3"/>
    <p:sldId id="297" r:id="rId4"/>
    <p:sldId id="257" r:id="rId5"/>
    <p:sldId id="299" r:id="rId6"/>
    <p:sldId id="298" r:id="rId7"/>
    <p:sldId id="296" r:id="rId8"/>
    <p:sldId id="260" r:id="rId9"/>
    <p:sldId id="300" r:id="rId10"/>
    <p:sldId id="265" r:id="rId11"/>
    <p:sldId id="301" r:id="rId12"/>
    <p:sldId id="278" r:id="rId13"/>
    <p:sldId id="303" r:id="rId14"/>
    <p:sldId id="304" r:id="rId15"/>
    <p:sldId id="262" r:id="rId16"/>
    <p:sldId id="272" r:id="rId17"/>
    <p:sldId id="263" r:id="rId18"/>
    <p:sldId id="269" r:id="rId19"/>
    <p:sldId id="279" r:id="rId20"/>
    <p:sldId id="280" r:id="rId21"/>
    <p:sldId id="290" r:id="rId22"/>
    <p:sldId id="281" r:id="rId23"/>
    <p:sldId id="276" r:id="rId24"/>
    <p:sldId id="283" r:id="rId25"/>
    <p:sldId id="274" r:id="rId26"/>
    <p:sldId id="284" r:id="rId27"/>
    <p:sldId id="289" r:id="rId28"/>
    <p:sldId id="293" r:id="rId29"/>
    <p:sldId id="294" r:id="rId30"/>
    <p:sldId id="295" r:id="rId31"/>
    <p:sldId id="302" r:id="rId32"/>
    <p:sldId id="264" r:id="rId33"/>
    <p:sldId id="286" r:id="rId34"/>
    <p:sldId id="261" r:id="rId35"/>
    <p:sldId id="268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0099"/>
    <a:srgbClr val="000066"/>
    <a:srgbClr val="003399"/>
    <a:srgbClr val="99FF66"/>
    <a:srgbClr val="0066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492" autoAdjust="0"/>
    <p:restoredTop sz="90924" autoAdjust="0"/>
  </p:normalViewPr>
  <p:slideViewPr>
    <p:cSldViewPr>
      <p:cViewPr>
        <p:scale>
          <a:sx n="73" d="100"/>
          <a:sy n="73" d="100"/>
        </p:scale>
        <p:origin x="-804" y="-67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1BF1461-068B-42CF-862E-62F6621C364B}" type="datetimeFigureOut">
              <a:rPr lang="en-US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767F6DC-058D-42B1-B00B-17B85878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697D95A-D005-4A1B-8B7D-744127219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FD6E4-F180-44AB-83EE-CA519A4CF141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195C2-45DB-47E8-942A-4CBE9D93A80F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08C2A-D66C-464A-8F89-F646DA5CCA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BA9FC-99B3-4A59-9014-80FC5E09E219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86880-7E5A-4869-BA28-9C32DB38A897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A13EE-DE35-412C-9C88-9829F09E4713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F130D-8B7C-4B81-B991-A91C54F431C8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2F239-4E5A-4F80-8E8C-E5FBF7388225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D2BD-9E03-4D37-BB1C-828A5CC4755C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6D31F-AF38-481F-B95C-9541893123E4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49C25-4DA6-4A9B-889F-1D1FB762DCF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CA279-D3E0-4CE9-8D68-F02FE23AC989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5CCA-3B51-431F-94EA-D77D9AB21ED4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D0531-1239-466C-BEA2-62BDE5C29343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E6C69-9167-454C-A38B-E805BB03EBCA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58C5-F8CA-4D8F-8D19-E3BAEF2F4DD6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6D1FC-7BB4-49CB-A138-46B8BDB00F6C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8D08B-2AFD-473F-BDB0-92A3B2403B9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9385A-2EFA-48C4-B2AA-47063F9A51D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BE298-A8F0-4695-8F26-F77D33B6625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E124-9932-4A0A-AC6E-4B0E1CAAECD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63B12-D641-4CA9-8EAF-36722C7FFA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71B3E-E8E4-4AC8-8E35-D44B2AC34172}" type="slidenum">
              <a:rPr lang="en-US" smtClean="0">
                <a:ea typeface="ＭＳ Ｐゴシック"/>
                <a:cs typeface="ＭＳ Ｐゴシック"/>
              </a:rPr>
              <a:pPr/>
              <a:t>32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4F540-6F81-440C-BD7D-23C800B4AA71}" type="slidenum">
              <a:rPr lang="en-US" smtClean="0"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D17CF-D70D-4EAC-81EE-9FD920D143AD}" type="slidenum">
              <a:rPr lang="en-US" smtClean="0"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10595-66C6-4AC8-BBF4-4C245CC76352}" type="slidenum">
              <a:rPr lang="en-US" smtClean="0">
                <a:ea typeface="ＭＳ Ｐゴシック"/>
                <a:cs typeface="ＭＳ Ｐゴシック"/>
              </a:rPr>
              <a:pPr/>
              <a:t>35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D8653-815F-4111-AE5D-6FC2A7F332C6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0B1CB-6F2B-4898-8D2A-880AC75AF7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7A9B3-7714-4C92-B573-F86946C5D6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D3BFF-39FF-4584-9392-B3098C8805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DCBD-578D-4239-87A1-FB0224578087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956A1B-5073-4736-8422-5F89A2A66E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cccd.edu/pr_images/culinaryweb/original/hotelman-2008-092-v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ley.com/WileyCDA/WileyTitle/productCd-EHEP002971.html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sb.org/policy/pol/private/043500/pol.cfm?DisplayPage=CR(LOCAL).pdf&amp;QueryText=TECHNOLOGY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 smtClean="0">
                <a:latin typeface="Cooper Black" pitchFamily="18" charset="0"/>
              </a:rPr>
              <a:t>Welcome to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Collin’s Culinary &amp; Pastry Arts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Student Orientation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heflewisclas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8575" y="1835150"/>
            <a:ext cx="1879600" cy="2466975"/>
          </a:xfrm>
          <a:ln>
            <a:noFill/>
          </a:ln>
          <a:effectLst>
            <a:softEdge rad="112500"/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6324600" cy="3200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CECEEF"/>
                </a:solidFill>
              </a:rPr>
              <a:t>Degree Programs: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99"/>
                </a:solidFill>
              </a:rPr>
              <a:t>Hospitality &amp; Foodservice Management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99"/>
                </a:solidFill>
              </a:rPr>
              <a:t>Hotel &amp; Restaurant Management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99"/>
                </a:solidFill>
              </a:rPr>
              <a:t>Meetings &amp; Event Management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	</a:t>
            </a:r>
            <a:r>
              <a:rPr lang="en-US" sz="1800" b="1" dirty="0" smtClean="0">
                <a:solidFill>
                  <a:srgbClr val="000099"/>
                </a:solidFill>
              </a:rPr>
              <a:t>AAS Degree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		60 credit hours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</a:rPr>
              <a:t>             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99"/>
                </a:solidFill>
              </a:rPr>
              <a:t>Culinary Arts or Pastry Arts 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0099"/>
                </a:solidFill>
                <a:latin typeface="Century Gothic" pitchFamily="34" charset="0"/>
              </a:rPr>
              <a:t>	</a:t>
            </a:r>
            <a:r>
              <a:rPr lang="en-US" sz="1800" b="1" dirty="0" smtClean="0">
                <a:solidFill>
                  <a:srgbClr val="000099"/>
                </a:solidFill>
                <a:latin typeface="Century Gothic" pitchFamily="34" charset="0"/>
              </a:rPr>
              <a:t>AAS Degree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		60 credit hours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4343400"/>
            <a:ext cx="7391400" cy="1676400"/>
          </a:xfrm>
          <a:solidFill>
            <a:schemeClr val="accent6">
              <a:lumMod val="50000"/>
            </a:schemeClr>
          </a:solidFill>
          <a:ln w="57150" cmpd="thinThick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dirty="0" smtClean="0">
                <a:latin typeface="Trebuchet MS" pitchFamily="34" charset="0"/>
              </a:rPr>
              <a:t>Articulation with: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000" dirty="0" smtClean="0"/>
              <a:t>Texas Woman’s 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Trebuchet MS" pitchFamily="34" charset="0"/>
              </a:rPr>
              <a:t>	</a:t>
            </a:r>
            <a:r>
              <a:rPr lang="en-US" sz="1800" dirty="0" smtClean="0">
                <a:latin typeface="Trebuchet MS" pitchFamily="34" charset="0"/>
              </a:rPr>
              <a:t>	BAS -  Culinary Science &amp; Food Service Management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Conrad N. Hilton – University of Houston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University of North Texas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Trebuchet MS" pitchFamily="34" charset="0"/>
            </a:endParaRPr>
          </a:p>
        </p:txBody>
      </p:sp>
      <p:pic>
        <p:nvPicPr>
          <p:cNvPr id="3" name="Picture 7" descr="http://www.ccccd.edu/pr_images/culinaryweb/original/hotelman-2008-027-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399"/>
            <a:ext cx="2133601" cy="28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ACF Accredited Program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b="1" smtClean="0">
                <a:solidFill>
                  <a:srgbClr val="000066"/>
                </a:solidFill>
              </a:rPr>
              <a:t>AAS Culinary Arts = CC </a:t>
            </a:r>
            <a:r>
              <a:rPr lang="en-US" sz="2000" b="1" smtClean="0">
                <a:solidFill>
                  <a:srgbClr val="000066"/>
                </a:solidFill>
              </a:rPr>
              <a:t>(certified culinarian)</a:t>
            </a:r>
          </a:p>
          <a:p>
            <a:r>
              <a:rPr lang="en-US" b="1" smtClean="0">
                <a:solidFill>
                  <a:srgbClr val="000066"/>
                </a:solidFill>
              </a:rPr>
              <a:t>AAS Pastry Arts     = CPC </a:t>
            </a:r>
            <a:r>
              <a:rPr lang="en-US" sz="2000" b="1" smtClean="0">
                <a:solidFill>
                  <a:srgbClr val="000066"/>
                </a:solidFill>
              </a:rPr>
              <a:t>(certified pastry culinarian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ACF membership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Submit transcripts</a:t>
            </a:r>
          </a:p>
          <a:p>
            <a:endParaRPr lang="en-US" b="1" smtClean="0">
              <a:solidFill>
                <a:srgbClr val="000066"/>
              </a:solidFill>
            </a:endParaRPr>
          </a:p>
          <a:p>
            <a:endParaRPr lang="en-US" b="1" smtClean="0">
              <a:solidFill>
                <a:srgbClr val="000066"/>
              </a:solidFill>
            </a:endParaRPr>
          </a:p>
          <a:p>
            <a:endParaRPr lang="en-US" b="1" smtClean="0">
              <a:solidFill>
                <a:srgbClr val="000066"/>
              </a:solidFill>
            </a:endParaRPr>
          </a:p>
        </p:txBody>
      </p:sp>
      <p:pic>
        <p:nvPicPr>
          <p:cNvPr id="37891" name="Picture 5" descr="ACF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86200"/>
            <a:ext cx="4191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51054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</a:pPr>
            <a:r>
              <a:rPr lang="en-US" sz="2800" u="sng" smtClean="0">
                <a:solidFill>
                  <a:srgbClr val="CECEEF"/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5029200" cy="1295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  <a:latin typeface="Verdana" pitchFamily="34" charset="0"/>
              </a:rPr>
              <a:t>Culinary Arts Certificate</a:t>
            </a:r>
            <a:r>
              <a:rPr lang="en-US" sz="2000" smtClean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800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800" b="1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600" b="1" smtClean="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Program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81000" y="266700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b="1" dirty="0" smtClean="0">
                <a:solidFill>
                  <a:srgbClr val="000099"/>
                </a:solidFill>
                <a:latin typeface="Verdana" pitchFamily="34" charset="0"/>
              </a:rPr>
              <a:t>21 </a:t>
            </a:r>
            <a:r>
              <a:rPr lang="en-US" sz="1600" b="1" dirty="0">
                <a:solidFill>
                  <a:srgbClr val="000099"/>
                </a:solidFill>
                <a:latin typeface="Verdana" pitchFamily="34" charset="0"/>
              </a:rPr>
              <a:t>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81000" y="27432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16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381000" y="3657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Arial" charset="0"/>
              <a:buChar char="•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Hotel</a:t>
            </a:r>
            <a:r>
              <a:rPr lang="en-US" sz="2800" b="1">
                <a:solidFill>
                  <a:srgbClr val="000099"/>
                </a:solidFill>
                <a:latin typeface="Verdana" pitchFamily="34" charset="0"/>
              </a:rPr>
              <a:t>/</a:t>
            </a: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Restaurant Management Certificate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  <a:latin typeface="Verdana" pitchFamily="34" charset="0"/>
              </a:rPr>
              <a:t>	       </a:t>
            </a:r>
            <a:r>
              <a:rPr lang="en-US" sz="1600" b="1">
                <a:solidFill>
                  <a:srgbClr val="000099"/>
                </a:solidFill>
                <a:latin typeface="Verdana" pitchFamily="34" charset="0"/>
              </a:rPr>
              <a:t>27 credit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 b="1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381000" y="4800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381000" y="43434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Meetings and Event Management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b="1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 b="1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11275" name="Picture 12" descr="http://www.ccccd.edu/pr_images/culinaryweb/original/hotelman-2008-092-v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16925" y="1016186"/>
            <a:ext cx="3494066" cy="233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4906963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  <a:defRPr/>
            </a:pPr>
            <a:endParaRPr lang="en-US" sz="1600" kern="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Degrees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759413"/>
              </p:ext>
            </p:extLst>
          </p:nvPr>
        </p:nvGraphicFramePr>
        <p:xfrm>
          <a:off x="304800" y="1524000"/>
          <a:ext cx="8230801" cy="167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2933"/>
                <a:gridCol w="2717868"/>
              </a:tblGrid>
              <a:tr h="5586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County - Culinary Arts AAS Total: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  4,930.00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88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Culinary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 $       7,250.00 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88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 of State - Culinary Arts AAS Total: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10,820.00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10801"/>
              </p:ext>
            </p:extLst>
          </p:nvPr>
        </p:nvGraphicFramePr>
        <p:xfrm>
          <a:off x="304800" y="3810001"/>
          <a:ext cx="8230802" cy="1636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2934"/>
                <a:gridCol w="2717868"/>
              </a:tblGrid>
              <a:tr h="4836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In County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  5,220.00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County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 $       7,540.00 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6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Out of State - Pastry Arts AAS Total: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$     11,160.00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8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Certificates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477188"/>
              </p:ext>
            </p:extLst>
          </p:nvPr>
        </p:nvGraphicFramePr>
        <p:xfrm>
          <a:off x="457200" y="1600199"/>
          <a:ext cx="8009165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1827"/>
                <a:gridCol w="1557338"/>
              </a:tblGrid>
              <a:tr h="5270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In County - Culinary Arts Certificate Total: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2,572.00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97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Out of County - Culinary Arts Certificate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Total: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$    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3,500.00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9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Out of State - Culinary Arts Certificate Total: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$     4,948.00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57696"/>
              </p:ext>
            </p:extLst>
          </p:nvPr>
        </p:nvGraphicFramePr>
        <p:xfrm>
          <a:off x="457200" y="3809999"/>
          <a:ext cx="8009165" cy="1615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1827"/>
                <a:gridCol w="1557338"/>
              </a:tblGrid>
              <a:tr h="4876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In County - Pastry Arts Certificate Total: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   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 2,413.00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91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Out of County - Pastry Arts Certificate Total: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$      3,225.00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86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Out of State - Pastry Arts Certificate Total: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    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4,492.00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3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32766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take to be a chef?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1679575"/>
            <a:ext cx="5562600" cy="21336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Well rounded education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techniques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,</a:t>
            </a:r>
            <a:r>
              <a:rPr lang="en-US" sz="2400" b="1" smtClean="0">
                <a:latin typeface="Trebuchet MS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curiosity</a:t>
            </a:r>
            <a:r>
              <a:rPr lang="en-US" sz="2400" b="1" smtClean="0">
                <a:latin typeface="Trebuchet MS" pitchFamily="34" charset="0"/>
              </a:rPr>
              <a:t> 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and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dedication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to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craft!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67400" y="3823335"/>
            <a:ext cx="2717800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8" descr="C:\Documents and Settings\Administrator\Local Settings\Temporary Internet Files\Content.IE5\UY29SPXH\MP900430595[2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3616" y="4041231"/>
            <a:ext cx="2737494" cy="18288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require from you?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74468" y="966788"/>
            <a:ext cx="1752741" cy="139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56375" y="998855"/>
            <a:ext cx="2255520" cy="17755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3" name="Picture 10" descr="C:\Documents and Settings\Administrator\Local Settings\Temporary Internet Files\Content.IE5\UY29SPXH\MP900399533[2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650" y="2647950"/>
            <a:ext cx="1989138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344" name="Picture 11" descr="C:\Documents and Settings\Administrator\Local Settings\Temporary Internet Files\Content.IE5\UY29SPXH\MC910216358[2]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-1" y="4266003"/>
            <a:ext cx="2363939" cy="20585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2379663" y="1676400"/>
            <a:ext cx="4325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600" b="1"/>
              <a:t>Commitment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Determination &amp; Perseverance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Professionalism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Willingness to work in a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Required Supplies for Class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1200"/>
            <a:ext cx="5791200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1.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2. Tool Kits and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3. Books</a:t>
            </a:r>
            <a:endParaRPr lang="en-US" sz="20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b="1" smtClean="0">
              <a:solidFill>
                <a:srgbClr val="000066"/>
              </a:solidFill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FF66"/>
                </a:solidFill>
              </a:rPr>
              <a:t>For Culinary, Pastry, &amp;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6248400" cy="4343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Chef’s beanie hat</a:t>
            </a:r>
            <a:r>
              <a:rPr lang="en-US" sz="2300" smtClean="0">
                <a:solidFill>
                  <a:srgbClr val="000099"/>
                </a:solidFill>
              </a:rPr>
              <a:t> -  $7.30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Neckerchief</a:t>
            </a:r>
            <a:r>
              <a:rPr lang="en-US" sz="2300" smtClean="0">
                <a:solidFill>
                  <a:srgbClr val="000099"/>
                </a:solidFill>
              </a:rPr>
              <a:t> - $2.90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blue </a:t>
            </a:r>
            <a:r>
              <a:rPr lang="en-US" sz="2300" smtClean="0">
                <a:solidFill>
                  <a:srgbClr val="000099"/>
                </a:solidFill>
              </a:rPr>
              <a:t>for culinary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black</a:t>
            </a:r>
            <a:r>
              <a:rPr lang="en-US" sz="2300" smtClean="0">
                <a:solidFill>
                  <a:srgbClr val="000099"/>
                </a:solidFill>
              </a:rPr>
              <a:t> for pastry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white</a:t>
            </a:r>
            <a:r>
              <a:rPr lang="en-US" sz="2300" smtClean="0">
                <a:solidFill>
                  <a:srgbClr val="000099"/>
                </a:solidFill>
              </a:rPr>
              <a:t> w/blue stripe for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   hotel/restaurant - $5.10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White double-breasted chef’s jacket</a:t>
            </a:r>
            <a:r>
              <a:rPr lang="en-US" sz="23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	$27.75 - $29.75 </a:t>
            </a:r>
            <a:r>
              <a:rPr lang="en-US" sz="1800" smtClean="0">
                <a:solidFill>
                  <a:srgbClr val="000099"/>
                </a:solidFill>
              </a:rPr>
              <a:t>(depends on size) ~</a:t>
            </a:r>
            <a:r>
              <a:rPr lang="en-US" sz="1800" b="1" i="1" smtClean="0">
                <a:solidFill>
                  <a:srgbClr val="000099"/>
                </a:solidFill>
              </a:rPr>
              <a:t>with Collin logo</a:t>
            </a:r>
            <a:endParaRPr lang="en-US" sz="1800" b="1" i="1" smtClean="0"/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6255341" y="1682057"/>
            <a:ext cx="2262369" cy="4339050"/>
          </a:xfrm>
          <a:ln>
            <a:noFill/>
          </a:ln>
          <a:effectLst>
            <a:softEdge rad="112500"/>
          </a:effectLst>
        </p:spPr>
      </p:pic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81000" y="304800"/>
            <a:ext cx="8077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600"/>
          </a:p>
          <a:p>
            <a:pPr algn="ctr" eaLnBrk="0" hangingPunct="0"/>
            <a:r>
              <a:rPr lang="en-US" sz="2000" b="1" i="1"/>
              <a:t>"A Chef's professional pride can be extended to personal appearance and behavior in and around the kitchen"</a:t>
            </a:r>
            <a:r>
              <a:rPr lang="en-US" sz="3600" i="1"/>
              <a:t> 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50228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…all prices are subject to change without notice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chef pants</a:t>
            </a:r>
            <a:r>
              <a:rPr lang="en-US" sz="2400" smtClean="0">
                <a:solidFill>
                  <a:srgbClr val="000099"/>
                </a:solidFill>
              </a:rPr>
              <a:t> $22.60 - $26.60 </a:t>
            </a:r>
            <a:r>
              <a:rPr lang="en-US" sz="1800" smtClean="0">
                <a:solidFill>
                  <a:srgbClr val="000099"/>
                </a:solidFill>
              </a:rPr>
              <a:t>(depends on size)</a:t>
            </a: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Utility apron</a:t>
            </a:r>
            <a:r>
              <a:rPr lang="en-US" sz="2400" smtClean="0">
                <a:solidFill>
                  <a:srgbClr val="000099"/>
                </a:solidFill>
              </a:rPr>
              <a:t> $4.60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Side towels</a:t>
            </a:r>
            <a:r>
              <a:rPr lang="en-US" sz="2400" smtClean="0">
                <a:solidFill>
                  <a:srgbClr val="000099"/>
                </a:solidFill>
              </a:rPr>
              <a:t> - $.90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95400"/>
            <a:ext cx="4184650" cy="3276600"/>
          </a:xfrm>
          <a:ln>
            <a:noFill/>
          </a:ln>
        </p:spPr>
        <p:txBody>
          <a:bodyPr/>
          <a:lstStyle/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leather non-slip shoes</a:t>
            </a:r>
            <a:r>
              <a:rPr lang="en-US" sz="2400" smtClean="0">
                <a:solidFill>
                  <a:srgbClr val="000099"/>
                </a:solidFill>
              </a:rPr>
              <a:t> –</a:t>
            </a:r>
            <a:r>
              <a:rPr lang="en-US" sz="2000" smtClean="0">
                <a:solidFill>
                  <a:srgbClr val="000099"/>
                </a:solidFill>
              </a:rPr>
              <a:t>must have a back; kitchen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tee shirt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White/Black cotton socks – tube sock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800" smtClean="0">
              <a:solidFill>
                <a:srgbClr val="000099"/>
              </a:solidFill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09600" y="4800600"/>
            <a:ext cx="8077200" cy="9540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None/>
              <a:defRPr/>
            </a:pPr>
            <a:r>
              <a:rPr kumimoji="1" lang="en-US" sz="2800" i="1" dirty="0">
                <a:latin typeface="Helvetica" pitchFamily="-16" charset="0"/>
                <a:ea typeface="Osaka" pitchFamily="-16" charset="-128"/>
                <a:cs typeface="+mn-cs"/>
              </a:rPr>
              <a:t>“It takes years to become a chef. It only takes minutes to look like one!”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123" name="Picture 19" descr="group in kitch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829" y="838200"/>
            <a:ext cx="2438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459" name="Rectangle 16"/>
          <p:cNvGrpSpPr>
            <a:grpSpLocks noGrp="1"/>
          </p:cNvGrpSpPr>
          <p:nvPr/>
        </p:nvGrpSpPr>
        <p:grpSpPr bwMode="auto">
          <a:xfrm>
            <a:off x="5016500" y="1163638"/>
            <a:ext cx="3987800" cy="4206875"/>
            <a:chOff x="3160" y="733"/>
            <a:chExt cx="2512" cy="2650"/>
          </a:xfrm>
        </p:grpSpPr>
        <p:pic>
          <p:nvPicPr>
            <p:cNvPr id="19462" name="Rectangle 1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0" y="733"/>
              <a:ext cx="2512" cy="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4"/>
            <p:cNvSpPr txBox="1">
              <a:spLocks noChangeArrowheads="1"/>
            </p:cNvSpPr>
            <p:nvPr/>
          </p:nvSpPr>
          <p:spPr bwMode="auto">
            <a:xfrm>
              <a:off x="3168" y="739"/>
              <a:ext cx="2496" cy="263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Lodging Management-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1997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Culinary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1999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Pastry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2009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Meetings &amp; Event Management AAS </a:t>
              </a:r>
              <a:r>
                <a:rPr lang="en-US" b="1">
                  <a:latin typeface="Century Gothic" pitchFamily="34" charset="0"/>
                </a:rPr>
                <a:t>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2012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</p:txBody>
        </p:sp>
      </p:grp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650" y="2354103"/>
            <a:ext cx="2438401" cy="1824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Picture 16" descr="pip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2584450" cy="17589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2. Tool Kits and Supplies 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5638800" cy="4648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Knife Kit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8” Chef’s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3.5” Paring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9” Serrated</a:t>
            </a:r>
            <a:r>
              <a:rPr lang="en-US" sz="2400" smtClean="0">
                <a:solidFill>
                  <a:srgbClr val="000099"/>
                </a:solidFill>
              </a:rPr>
              <a:t> </a:t>
            </a:r>
            <a:r>
              <a:rPr lang="en-US" sz="2000" smtClean="0">
                <a:solidFill>
                  <a:srgbClr val="000099"/>
                </a:solidFill>
              </a:rPr>
              <a:t>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5” Boning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10” Honing Steel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 Pocket roll bag turning</a:t>
            </a:r>
            <a:endParaRPr lang="en-US" sz="2000" u="sng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			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Grand Total  = $142.35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 </a:t>
            </a:r>
            <a:r>
              <a:rPr lang="en-US" sz="2400" smtClean="0">
                <a:solidFill>
                  <a:srgbClr val="000099"/>
                </a:solidFill>
              </a:rPr>
              <a:t>1 Fish Spatula- </a:t>
            </a:r>
            <a:r>
              <a:rPr lang="en-US" sz="2000" smtClean="0">
                <a:solidFill>
                  <a:srgbClr val="000099"/>
                </a:solidFill>
              </a:rPr>
              <a:t>($10.75) optional </a:t>
            </a:r>
            <a:endParaRPr lang="en-US" sz="2400" b="1" smtClean="0">
              <a:solidFill>
                <a:srgbClr val="000099"/>
              </a:solidFill>
            </a:endParaRP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569913" y="5562600"/>
            <a:ext cx="5678487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6934200" cy="4038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each Digital Thermometer- 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$17.50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6 each White Side Towels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set Measuring Spoons -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$8.20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1 each Peeler-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$3.70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Heat resistant Spatula- 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$16.60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Whisk- 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$7.60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latin typeface="Trebuchet MS" pitchFamily="34" charset="0"/>
              </a:rPr>
              <a:t>Tongs- </a:t>
            </a:r>
            <a:r>
              <a:rPr lang="en-US" sz="2400" dirty="0" smtClean="0">
                <a:solidFill>
                  <a:srgbClr val="000099"/>
                </a:solidFill>
                <a:latin typeface="Trebuchet MS" pitchFamily="34" charset="0"/>
              </a:rPr>
              <a:t>$7.10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Hair nets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Beard Guards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0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002164" cy="23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18" descr="lemon chibou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3810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6228" y="914400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1190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Additional Pastry Tools :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1687512"/>
            <a:ext cx="1143000" cy="113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6323" name="Rectangle 23"/>
          <p:cNvSpPr>
            <a:spLocks noChangeArrowheads="1"/>
          </p:cNvSpPr>
          <p:nvPr/>
        </p:nvSpPr>
        <p:spPr bwMode="auto">
          <a:xfrm>
            <a:off x="666750" y="2295525"/>
            <a:ext cx="5562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2.  Digital Scale (oz/grams)- $57.75</a:t>
            </a:r>
          </a:p>
        </p:txBody>
      </p:sp>
      <p:sp>
        <p:nvSpPr>
          <p:cNvPr id="56324" name="Rectangle 32"/>
          <p:cNvSpPr>
            <a:spLocks noChangeArrowheads="1"/>
          </p:cNvSpPr>
          <p:nvPr/>
        </p:nvSpPr>
        <p:spPr bwMode="auto">
          <a:xfrm>
            <a:off x="609600" y="3124200"/>
            <a:ext cx="380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3.  Plastic Scraper- $1.25</a:t>
            </a:r>
          </a:p>
        </p:txBody>
      </p:sp>
      <p:sp>
        <p:nvSpPr>
          <p:cNvPr id="56325" name="Rectangle 14"/>
          <p:cNvSpPr>
            <a:spLocks noChangeArrowheads="1"/>
          </p:cNvSpPr>
          <p:nvPr/>
        </p:nvSpPr>
        <p:spPr bwMode="auto">
          <a:xfrm>
            <a:off x="4572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666750" y="1463675"/>
            <a:ext cx="3635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1.  Pizza Cutter- $4.40  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608013" y="3970338"/>
            <a:ext cx="632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 startAt="4"/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Pallete Knife – 4 and 8 inches- $ 11.00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37" y="3505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6329" name="Rectangle 21"/>
          <p:cNvSpPr>
            <a:spLocks noChangeArrowheads="1"/>
          </p:cNvSpPr>
          <p:nvPr/>
        </p:nvSpPr>
        <p:spPr bwMode="auto">
          <a:xfrm>
            <a:off x="609600" y="4800600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5. Micro plane- $17.00</a:t>
            </a: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19600" y="3048000"/>
            <a:ext cx="1123950" cy="90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038600" y="990600"/>
            <a:ext cx="1274755" cy="946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3.  Text Books for Class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895600" cy="2209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Fundamentals of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>
                <a:solidFill>
                  <a:srgbClr val="003399"/>
                </a:solidFill>
                <a:latin typeface="Arial" charset="0"/>
                <a:cs typeface="Arial" charset="0"/>
              </a:rPr>
              <a:t>Professional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Wayne Gisslen:, 2012,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6</a:t>
            </a:r>
            <a:r>
              <a:rPr lang="en-US" sz="2000" baseline="30000" smtClean="0">
                <a:solidFill>
                  <a:srgbClr val="003399"/>
                </a:solidFill>
                <a:latin typeface="Arial" charset="0"/>
                <a:cs typeface="Arial" charset="0"/>
              </a:rPr>
              <a:t>th</a:t>
            </a: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 Ed.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2895600" y="1752600"/>
            <a:ext cx="358140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 b="1" dirty="0">
                <a:solidFill>
                  <a:srgbClr val="003399"/>
                </a:solidFill>
              </a:rPr>
              <a:t>Basic Food Preparation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u="sng" dirty="0">
                <a:solidFill>
                  <a:srgbClr val="003399"/>
                </a:solidFill>
              </a:rPr>
              <a:t>Professional Cooking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3399"/>
                </a:solidFill>
              </a:rPr>
              <a:t>Wayne </a:t>
            </a:r>
            <a:r>
              <a:rPr lang="en-US" sz="1800" dirty="0" err="1">
                <a:solidFill>
                  <a:srgbClr val="003399"/>
                </a:solidFill>
              </a:rPr>
              <a:t>Gisslen</a:t>
            </a:r>
            <a:r>
              <a:rPr lang="en-US" sz="1800" dirty="0">
                <a:solidFill>
                  <a:srgbClr val="003399"/>
                </a:solidFill>
              </a:rPr>
              <a:t>:, </a:t>
            </a:r>
            <a:r>
              <a:rPr lang="en-US" sz="1800" dirty="0" smtClean="0">
                <a:solidFill>
                  <a:srgbClr val="003399"/>
                </a:solidFill>
              </a:rPr>
              <a:t>2014, 8</a:t>
            </a:r>
            <a:r>
              <a:rPr lang="en-US" sz="1800" baseline="30000" dirty="0" smtClean="0">
                <a:solidFill>
                  <a:srgbClr val="003399"/>
                </a:solidFill>
              </a:rPr>
              <a:t>th</a:t>
            </a:r>
            <a:r>
              <a:rPr lang="en-US" sz="1800" baseline="30000" dirty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3399"/>
                </a:solidFill>
              </a:rPr>
              <a:t>Ed</a:t>
            </a:r>
            <a:r>
              <a:rPr lang="en-US" sz="1800" dirty="0">
                <a:solidFill>
                  <a:srgbClr val="003399"/>
                </a:solidFill>
              </a:rPr>
              <a:t>. </a:t>
            </a:r>
            <a:endParaRPr lang="en-US" sz="1800" dirty="0" smtClean="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003399"/>
                </a:solidFill>
              </a:rPr>
              <a:t>  </a:t>
            </a:r>
            <a:endParaRPr lang="en-US" sz="1800" dirty="0">
              <a:solidFill>
                <a:srgbClr val="003399"/>
              </a:solidFill>
            </a:endParaRPr>
          </a:p>
          <a:p>
            <a:r>
              <a:rPr lang="en-US" sz="1600" b="1" u="sng" dirty="0">
                <a:solidFill>
                  <a:srgbClr val="003399"/>
                </a:solidFill>
              </a:rPr>
              <a:t>The Book of Yields: </a:t>
            </a:r>
            <a:r>
              <a:rPr lang="en-US" sz="1800" i="1" dirty="0">
                <a:solidFill>
                  <a:srgbClr val="003399"/>
                </a:solidFill>
              </a:rPr>
              <a:t>Accuracy in Food Costing and Purchasing</a:t>
            </a:r>
          </a:p>
          <a:p>
            <a:r>
              <a:rPr lang="en-US" sz="1800" dirty="0">
                <a:solidFill>
                  <a:srgbClr val="003399"/>
                </a:solidFill>
              </a:rPr>
              <a:t>Francis T. Lynch, 2010 8th Ed.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2971800" y="9906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CULINARY CHEF 1301 </a:t>
            </a: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6629400" y="10668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CATERING RSTO 2307  </a:t>
            </a: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PASTRY PSTR 1301  </a:t>
            </a:r>
          </a:p>
        </p:txBody>
      </p: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sz="2000">
              <a:latin typeface="Verdana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600">
              <a:latin typeface="Trebuchet MS" pitchFamily="34" charset="0"/>
            </a:endParaRPr>
          </a:p>
        </p:txBody>
      </p:sp>
      <p:pic>
        <p:nvPicPr>
          <p:cNvPr id="24587" name="Picture 13" descr="http://media.wiley.com/product_data/coverImage/8X/07645579/076455798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0"/>
            <a:ext cx="1546225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7" name="TextBox 11"/>
          <p:cNvSpPr txBox="1">
            <a:spLocks noChangeArrowheads="1"/>
          </p:cNvSpPr>
          <p:nvPr/>
        </p:nvSpPr>
        <p:spPr bwMode="auto">
          <a:xfrm>
            <a:off x="6477000" y="1828800"/>
            <a:ext cx="2667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3399"/>
                </a:solidFill>
              </a:rPr>
              <a:t>Catering Management</a:t>
            </a:r>
          </a:p>
          <a:p>
            <a:pPr eaLnBrk="0" hangingPunct="0"/>
            <a:r>
              <a:rPr lang="en-US" sz="1800" u="sng" dirty="0">
                <a:solidFill>
                  <a:srgbClr val="003399"/>
                </a:solidFill>
              </a:rPr>
              <a:t>Catering: </a:t>
            </a:r>
            <a:r>
              <a:rPr lang="en-US" sz="1800" i="1" dirty="0">
                <a:solidFill>
                  <a:srgbClr val="003399"/>
                </a:solidFill>
              </a:rPr>
              <a:t>A Guide to Managing a Successful Business Operation</a:t>
            </a:r>
            <a:br>
              <a:rPr lang="en-US" sz="1800" i="1" dirty="0">
                <a:solidFill>
                  <a:srgbClr val="003399"/>
                </a:solidFill>
              </a:rPr>
            </a:br>
            <a:r>
              <a:rPr lang="en-US" sz="1800" dirty="0">
                <a:solidFill>
                  <a:srgbClr val="003399"/>
                </a:solidFill>
              </a:rPr>
              <a:t>Bruce Mattel, 2008</a:t>
            </a:r>
          </a:p>
          <a:p>
            <a:pPr eaLnBrk="0" hangingPunct="0"/>
            <a:r>
              <a:rPr lang="en-US" sz="1800" dirty="0">
                <a:solidFill>
                  <a:srgbClr val="000066"/>
                </a:solidFill>
              </a:rPr>
              <a:t/>
            </a:r>
            <a:br>
              <a:rPr lang="en-US" sz="1800" dirty="0">
                <a:solidFill>
                  <a:srgbClr val="000066"/>
                </a:solidFill>
              </a:rPr>
            </a:br>
            <a:endParaRPr lang="en-US" sz="1800" dirty="0">
              <a:solidFill>
                <a:srgbClr val="000066"/>
              </a:solidFill>
            </a:endParaRPr>
          </a:p>
        </p:txBody>
      </p:sp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4"/>
          <a:srcRect l="17273" t="6364" r="17273"/>
          <a:stretch>
            <a:fillRect/>
          </a:stretch>
        </p:blipFill>
        <p:spPr>
          <a:xfrm>
            <a:off x="381000" y="3505200"/>
            <a:ext cx="1524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962400"/>
            <a:ext cx="15240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Professional Cooking, 8th Edition (EHEP002971) cover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637108" cy="20955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98195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PRC bookstore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200" dirty="0" smtClean="0"/>
              <a:t>If they are out of stock, instructor will give you the names of reputable suppliers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73400"/>
            <a:ext cx="42672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2271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Outline of Typical Culinary/</a:t>
            </a:r>
            <a:br>
              <a:rPr lang="en-US" smtClean="0">
                <a:solidFill>
                  <a:srgbClr val="F2F2F2"/>
                </a:solidFill>
              </a:rPr>
            </a:br>
            <a:r>
              <a:rPr lang="en-US" smtClean="0">
                <a:solidFill>
                  <a:srgbClr val="F2F2F2"/>
                </a:solidFill>
              </a:rPr>
              <a:t>Pastry Arts Class</a:t>
            </a:r>
          </a:p>
        </p:txBody>
      </p:sp>
      <p:pic>
        <p:nvPicPr>
          <p:cNvPr id="23556" name="Picture 8" descr="girl at gri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r="2283" b="2438"/>
          <a:stretch>
            <a:fillRect/>
          </a:stretch>
        </p:blipFill>
        <p:spPr>
          <a:xfrm>
            <a:off x="609600" y="1419225"/>
            <a:ext cx="3189288" cy="4465638"/>
          </a:xfrm>
          <a:ln>
            <a:noFill/>
          </a:ln>
          <a:effectLst>
            <a:softEdge rad="112500"/>
          </a:effectLst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38600" y="1219200"/>
            <a:ext cx="5105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 arrives to lecture on time and having check their cougar email account  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Students must be in full uniform in    classroom and in the kitchen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u="sng">
                <a:solidFill>
                  <a:srgbClr val="000066"/>
                </a:solidFill>
                <a:latin typeface="Trebuchet MS" pitchFamily="34" charset="0"/>
              </a:rPr>
              <a:t>Be prepared to start class with</a:t>
            </a: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Textbook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4x6 index cards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Pocket note 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Pens/pencils/black Sharpie marker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Calculator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6172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A151</a:t>
            </a: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Advanced Food Prep Kitchen 	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A152</a:t>
            </a: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Skills/Stock Kitchen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A153</a:t>
            </a: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Baking and Pastry Kitchen</a:t>
            </a:r>
          </a:p>
          <a:p>
            <a:pPr marL="457200" lvl="1" indent="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400" b="1" smtClean="0">
                <a:solidFill>
                  <a:srgbClr val="000066"/>
                </a:solidFill>
                <a:ea typeface="ＭＳ Ｐゴシック"/>
                <a:cs typeface="ＭＳ Ｐゴシック"/>
              </a:rPr>
              <a:t>Food tasting &amp; critique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Kitchen clean up</a:t>
            </a:r>
          </a:p>
        </p:txBody>
      </p:sp>
      <p:pic>
        <p:nvPicPr>
          <p:cNvPr id="24579" name="Picture 9" descr="boy rolling doug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1875" b="2040"/>
          <a:stretch>
            <a:fillRect/>
          </a:stretch>
        </p:blipFill>
        <p:spPr>
          <a:xfrm>
            <a:off x="5950581" y="1526793"/>
            <a:ext cx="2979871" cy="3889124"/>
          </a:xfrm>
          <a:ln>
            <a:noFill/>
          </a:ln>
          <a:effectLst>
            <a:softEdge rad="112500"/>
          </a:effectLst>
        </p:spPr>
      </p:pic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Outline of Typical Culinary/</a:t>
            </a:r>
            <a:br>
              <a:rPr lang="en-US" sz="4000" b="1">
                <a:latin typeface="Alaska Extrabold"/>
              </a:rPr>
            </a:br>
            <a:r>
              <a:rPr lang="en-US" sz="4000" b="1">
                <a:latin typeface="Alaska Extrabold"/>
              </a:rPr>
              <a:t>Pastry Arts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66562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47545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Full uniform must be worn in the Culinary Arts Kitchen and Bakery</a:t>
            </a:r>
            <a:r>
              <a:rPr lang="en-US" sz="1800" b="1" smtClean="0">
                <a:solidFill>
                  <a:srgbClr val="000066"/>
                </a:solidFill>
              </a:rPr>
              <a:t>. Students will not be permitted to enter class without full uniform.  Uniforms are not required for lecture classes such as Sanitation and Safety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Uniform must be clean and wrinkle free. </a:t>
            </a:r>
            <a:r>
              <a:rPr lang="en-US" sz="1800" b="1" smtClean="0">
                <a:solidFill>
                  <a:srgbClr val="000066"/>
                </a:solidFill>
              </a:rPr>
              <a:t>Students will not be permitted to enter class otherwise. It is advisable to bring along an extra apron to class.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Make-up should be worn sparingly</a:t>
            </a:r>
            <a:r>
              <a:rPr lang="en-US" sz="1800" b="1" smtClean="0">
                <a:solidFill>
                  <a:srgbClr val="000066"/>
                </a:solidFill>
              </a:rPr>
              <a:t>.  No false eyelashes.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</p:txBody>
      </p:sp>
      <p:sp>
        <p:nvSpPr>
          <p:cNvPr id="66563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4724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Finger nails should be clean and short. </a:t>
            </a:r>
            <a:r>
              <a:rPr lang="en-US" sz="1800" b="1" dirty="0" smtClean="0">
                <a:solidFill>
                  <a:srgbClr val="000066"/>
                </a:solidFill>
              </a:rPr>
              <a:t>Absolutely no nail polish or fake nails.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2000" b="1" dirty="0" smtClean="0">
                <a:solidFill>
                  <a:srgbClr val="FFFF66"/>
                </a:solidFill>
              </a:rPr>
              <a:t>Jewelry should be limited </a:t>
            </a:r>
            <a:r>
              <a:rPr lang="en-US" sz="2000" b="1" dirty="0" smtClean="0">
                <a:solidFill>
                  <a:srgbClr val="000066"/>
                </a:solidFill>
              </a:rPr>
              <a:t>to a metal wedding band. No earrings or other visible piercings.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2000" b="1" dirty="0" smtClean="0">
                <a:solidFill>
                  <a:srgbClr val="FFFF66"/>
                </a:solidFill>
              </a:rPr>
              <a:t>All male students should be clean-shaven daily.</a:t>
            </a:r>
            <a:r>
              <a:rPr lang="en-US" sz="2000" b="1" dirty="0" smtClean="0">
                <a:solidFill>
                  <a:srgbClr val="000066"/>
                </a:solidFill>
              </a:rPr>
              <a:t> Sideburns should be clipped one inch above the earlobes.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8610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 smtClean="0">
                <a:solidFill>
                  <a:srgbClr val="000066"/>
                </a:solidFill>
              </a:rPr>
              <a:t>Hair should be either kept very short or pulled under your chef’s hat using a hair net.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chewing gum, drinking or eating </a:t>
            </a:r>
            <a:r>
              <a:rPr lang="en-US" sz="1800" b="1" i="1" smtClean="0">
                <a:solidFill>
                  <a:srgbClr val="000066"/>
                </a:solidFill>
              </a:rPr>
              <a:t>(other than taste testing) is permitted in the Culinary Arts Kitchen or Bakery.</a:t>
            </a:r>
          </a:p>
          <a:p>
            <a:endParaRPr lang="en-US" sz="1800" b="1" i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running or horseplay</a:t>
            </a:r>
            <a:r>
              <a:rPr lang="en-US" sz="1800" b="1" smtClean="0">
                <a:solidFill>
                  <a:srgbClr val="000066"/>
                </a:solidFill>
              </a:rPr>
              <a:t>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cell phone usage in the culinary labs this is a violation of the student code of conduct.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No food shall leave the Institute for Hospitality &amp; Culinary Arts facility.</a:t>
            </a:r>
            <a:r>
              <a:rPr lang="en-US" sz="1800" b="1" smtClean="0">
                <a:solidFill>
                  <a:srgbClr val="000066"/>
                </a:solidFill>
              </a:rPr>
              <a:t> All food prepared during class time must be consumed during class time.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personal effects in the kitchen, purses, coats etc. </a:t>
            </a:r>
            <a:r>
              <a:rPr lang="en-US" sz="1800" b="1" smtClean="0">
                <a:solidFill>
                  <a:srgbClr val="000066"/>
                </a:solidFill>
              </a:rPr>
              <a:t>Lockers are provided; students will need to bring their own locks for their lockers. Lockers must be vacated daily.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0658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572000" cy="4906963"/>
          </a:xfrm>
        </p:spPr>
        <p:txBody>
          <a:bodyPr/>
          <a:lstStyle/>
          <a:p>
            <a:r>
              <a:rPr lang="en-US" sz="1800" b="1" smtClean="0">
                <a:solidFill>
                  <a:srgbClr val="000066"/>
                </a:solidFill>
              </a:rPr>
              <a:t>Attendance is extremely important for all classes. Most classes will build off the previous class to develop skills and cooking methodologies. This is the time to start building a strong work ethic, which will aid in your success as a Professional Chef. </a:t>
            </a:r>
            <a:r>
              <a:rPr lang="en-US" sz="1800" b="1" smtClean="0">
                <a:solidFill>
                  <a:srgbClr val="FFFF00"/>
                </a:solidFill>
              </a:rPr>
              <a:t>Three absences will equal an automatic final grade of “F”. </a:t>
            </a: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Classes cannot be made up!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000066"/>
                </a:solidFill>
              </a:rPr>
              <a:t>If you are late for class, it is at the discretion of the instructor whether or not you will be admitted to class and credited with attendance for that day. 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038600" cy="4906963"/>
          </a:xfrm>
        </p:spPr>
        <p:txBody>
          <a:bodyPr/>
          <a:lstStyle/>
          <a:p>
            <a:r>
              <a:rPr lang="en-US" sz="1800" b="1" smtClean="0">
                <a:solidFill>
                  <a:srgbClr val="000066"/>
                </a:solidFill>
              </a:rPr>
              <a:t>Each student is graded daily on the five following categories: 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Use of tools, knives, equipment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Mise-en-place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Presentation of finished product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Sanitation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Class participation/responsibility</a:t>
            </a:r>
          </a:p>
          <a:p>
            <a:pPr lvl="1">
              <a:buFont typeface="Wingdings" pitchFamily="2" charset="2"/>
              <a:buNone/>
            </a:pPr>
            <a:endParaRPr lang="en-US" sz="1400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000066"/>
                </a:solidFill>
              </a:rPr>
              <a:t>If you are not in class you will not receive a grade! </a:t>
            </a:r>
          </a:p>
          <a:p>
            <a:endParaRPr lang="en-US" sz="1800" b="1" smtClean="0"/>
          </a:p>
          <a:p>
            <a:pPr>
              <a:buFont typeface="Wingdings" pitchFamily="2" charset="2"/>
              <a:buNone/>
            </a:pPr>
            <a:endParaRPr lang="en-US" sz="1800" b="1" smtClean="0"/>
          </a:p>
          <a:p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Mission Statement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smtClean="0"/>
              <a:t>The Institute of Hospitality &amp; Culinary Education prepares students for the demands of the fast-paced hospitality and foodservice industry.  We are committed to developing skills, strengthening character and work ethic, and challenging the student’s intellectual and creative curiosity.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1305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Sanitation &amp; Safety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past CHEF 1301 &amp; PSTR 1301</a:t>
            </a:r>
          </a:p>
          <a:p>
            <a:pPr lvl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1301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Basic Food Preparation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culinary classes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PSTR 1301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Fundamentals of Baking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pastry classes</a:t>
            </a:r>
          </a:p>
        </p:txBody>
      </p:sp>
      <p:pic>
        <p:nvPicPr>
          <p:cNvPr id="72708" name="Picture 2" descr="C:\Documents and Settings\Administrator\Local Settings\Temporary Internet Files\Content.IE5\UT2QV2OI\MCj032608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Degree Course Sequence</a:t>
            </a: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267200" cy="513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00066"/>
                </a:solidFill>
              </a:rPr>
              <a:t>AAS Culinary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2331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1341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1319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1345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2380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1314/RSTO 1304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66"/>
                </a:solidFill>
              </a:rPr>
              <a:t>     (CAPSTONE)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00066"/>
                </a:solidFill>
              </a:rPr>
              <a:t>AAS Pastry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HAMG 1319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1306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1310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2307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2301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2380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PSTR 2331 </a:t>
            </a:r>
            <a:r>
              <a:rPr lang="en-US" sz="1400" b="1" dirty="0" smtClean="0">
                <a:solidFill>
                  <a:srgbClr val="000066"/>
                </a:solidFill>
              </a:rPr>
              <a:t>(CAPSTONE)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0" y="6132513"/>
            <a:ext cx="6858000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1800" u="sng"/>
              <a:t>Note:</a:t>
            </a:r>
            <a:r>
              <a:rPr lang="en-US" sz="1800"/>
              <a:t> Does not include AAS General Education (Gen. Ed)</a:t>
            </a:r>
          </a:p>
          <a:p>
            <a:r>
              <a:rPr lang="en-US" sz="1800"/>
              <a:t>Core classes.  Gen. Ed. classes may be scheduled as needed.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1295400" y="43434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CougarWeb and Cougar Mail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Blast emails from program chair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124200" cy="2538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3048000" cy="2512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6805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6806" name="Picture -101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-1015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-1011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76810" name="Picture -99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-987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-983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-97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-97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-97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-97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-96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-96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-96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0" name="Picture -96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1" name="Rectangle -881">
            <a:hlinkClick r:id="rId6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2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3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24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083304" cy="156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6" descr="05pb-030 HCSA Logo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4287" t="31364" r="14285" b="35909"/>
          <a:stretch>
            <a:fillRect/>
          </a:stretch>
        </p:blipFill>
        <p:spPr>
          <a:xfrm>
            <a:off x="3308350" y="0"/>
            <a:ext cx="2444750" cy="1066800"/>
          </a:xfrm>
          <a:ln>
            <a:noFill/>
          </a:ln>
          <a:effectLst>
            <a:softEdge rad="112500"/>
          </a:effectLst>
        </p:spPr>
      </p:pic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92D050"/>
                </a:solidFill>
              </a:rPr>
              <a:t>Hospitality and Culinary Student Association</a:t>
            </a:r>
          </a:p>
        </p:txBody>
      </p:sp>
      <p:pic>
        <p:nvPicPr>
          <p:cNvPr id="29701" name="Picture 12" descr="hcsa in kitc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81200" y="1600200"/>
            <a:ext cx="1558925" cy="1136650"/>
          </a:xfrm>
          <a:ln>
            <a:noFill/>
          </a:ln>
          <a:effectLst>
            <a:softEdge rad="112500"/>
          </a:effectLst>
        </p:spPr>
      </p:pic>
      <p:sp>
        <p:nvSpPr>
          <p:cNvPr id="788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00400"/>
            <a:ext cx="5181600" cy="2819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Student run organization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Enrich your college experience!!!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Get involved - become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200" b="1" smtClean="0">
                <a:solidFill>
                  <a:srgbClr val="000066"/>
                </a:solidFill>
              </a:rPr>
              <a:t>    an officer or member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It’s absolutely free!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Follow us on </a:t>
            </a:r>
            <a:r>
              <a:rPr lang="en-US" sz="2200" b="1" smtClean="0">
                <a:solidFill>
                  <a:srgbClr val="0000FF"/>
                </a:solidFill>
              </a:rPr>
              <a:t>Facebook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5257800" y="1219200"/>
            <a:ext cx="38862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F8ACA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Helvetica" pitchFamily="34" charset="0"/>
                <a:ea typeface="Osaka"/>
                <a:cs typeface="Osaka"/>
              </a:rPr>
              <a:t> </a:t>
            </a:r>
            <a:r>
              <a:rPr lang="en-US" sz="2000" b="1">
                <a:latin typeface="Helvetica" pitchFamily="34" charset="0"/>
                <a:ea typeface="Osaka"/>
                <a:cs typeface="Osaka"/>
              </a:rPr>
              <a:t>Some past activities:</a:t>
            </a:r>
            <a:endParaRPr lang="en-US" sz="1800" b="1">
              <a:latin typeface="Helvetica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HOSPY Awards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Chef Tables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Bake Sales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Chili Confrontational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Treats for Christmas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Thanksgiving Pie Sale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Trips to NYC, Chicago &amp;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  Washington DC</a:t>
            </a:r>
            <a:endParaRPr lang="en-US" sz="200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7922" t="35501" r="4939" b="17164"/>
          <a:stretch>
            <a:fillRect/>
          </a:stretch>
        </p:blipFill>
        <p:spPr bwMode="auto">
          <a:xfrm>
            <a:off x="4270375" y="4425950"/>
            <a:ext cx="4648200" cy="169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8001000" cy="3810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To learn more about the program, HCSA, and other outstanding faculty,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visit: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u="sng" smtClean="0">
                <a:solidFill>
                  <a:srgbClr val="FFFF66"/>
                </a:solidFill>
              </a:rPr>
              <a:t>www.collin.edu/hospitality</a:t>
            </a:r>
            <a:r>
              <a:rPr lang="en-US" smtClean="0">
                <a:solidFill>
                  <a:srgbClr val="000099"/>
                </a:solidFill>
              </a:rPr>
              <a:t/>
            </a:r>
            <a:br>
              <a:rPr lang="en-US" smtClean="0">
                <a:solidFill>
                  <a:srgbClr val="000099"/>
                </a:solidFill>
              </a:rPr>
            </a:b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laska Extrabold"/>
              </a:rPr>
              <a:t>IHCE Website</a:t>
            </a:r>
            <a:endParaRPr lang="en-US" sz="2800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81000"/>
            <a:ext cx="9753600" cy="7318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/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Thank you for coming to our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 Culinary &amp; Pastry Student Orientation!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29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315200" cy="1295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u="sng" smtClean="0">
                <a:solidFill>
                  <a:srgbClr val="FFFF00"/>
                </a:solidFill>
              </a:rPr>
              <a:t>Please Complete Form: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FF00"/>
                </a:solidFill>
              </a:rPr>
              <a:t>9-digit CWID#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FF00"/>
                </a:solidFill>
              </a:rPr>
              <a:t>Print all information clearly</a:t>
            </a:r>
            <a:endParaRPr lang="en-US" sz="2400" b="1" smtClean="0">
              <a:solidFill>
                <a:srgbClr val="FFFF00"/>
              </a:solidFill>
            </a:endParaRPr>
          </a:p>
        </p:txBody>
      </p:sp>
      <p:pic>
        <p:nvPicPr>
          <p:cNvPr id="31748" name="Picture 17" descr="smores t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2" y="2974975"/>
            <a:ext cx="2668588" cy="17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20" descr="cynthia with entre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657600" y="2819400"/>
            <a:ext cx="1778000" cy="2667000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2895600" y="5638800"/>
            <a:ext cx="356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</a:rPr>
              <a:t>ANY QUESTIONS??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35637" y="2979737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2971800" y="1981200"/>
            <a:ext cx="58674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IHCE Faculty &amp; Staff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2362200"/>
            <a:ext cx="5791200" cy="3733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66"/>
                </a:solidFill>
              </a:rPr>
              <a:t>Program Chair &amp; Professor</a:t>
            </a:r>
            <a:endParaRPr lang="en-US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MBA – Dallas Baptist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BS Hospitality Management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AS Hotel Restaurant Management - Johnson &amp; Wales University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Office PRC -L229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972 377-1672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kmusa@collin.edu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971800" y="91440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aska Extrabold"/>
              </a:rPr>
              <a:t>Karen Musa </a:t>
            </a:r>
            <a:b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aska Extrabold"/>
              </a:rPr>
            </a:b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aska Extrabold"/>
              </a:rPr>
              <a:t>MBA, CHE, CTA</a:t>
            </a:r>
          </a:p>
        </p:txBody>
      </p:sp>
      <p:pic>
        <p:nvPicPr>
          <p:cNvPr id="6149" name="Picture 7" descr="karen"/>
          <p:cNvPicPr>
            <a:picLocks noChangeAspect="1" noChangeArrowheads="1"/>
          </p:cNvPicPr>
          <p:nvPr/>
        </p:nvPicPr>
        <p:blipFill>
          <a:blip r:embed="rId3" cstate="print"/>
          <a:srcRect l="16667" t="19049" r="11905"/>
          <a:stretch>
            <a:fillRect/>
          </a:stretch>
        </p:blipFill>
        <p:spPr bwMode="auto">
          <a:xfrm>
            <a:off x="381000" y="1295400"/>
            <a:ext cx="25908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Faculty &amp; Staff</a:t>
            </a:r>
            <a:endParaRPr lang="en-US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295400"/>
            <a:ext cx="4648200" cy="533400"/>
          </a:xfrm>
          <a:ln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</a:rPr>
              <a:t>Linda Wee MBA, CTA</a:t>
            </a:r>
            <a:endParaRPr lang="en-US" b="1" dirty="0" smtClean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352800" y="1981200"/>
            <a:ext cx="55626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Professor of Hospitality 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 Event Management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MBA -</a:t>
            </a:r>
            <a:r>
              <a:rPr lang="en-US" dirty="0"/>
              <a:t> </a:t>
            </a:r>
            <a:r>
              <a:rPr lang="en-US" b="1" dirty="0" err="1"/>
              <a:t>Sul</a:t>
            </a:r>
            <a:r>
              <a:rPr lang="en-US" b="1" dirty="0"/>
              <a:t> Ross State University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Diploma – Hotel Management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sz="2000" b="1" dirty="0"/>
              <a:t>Singapore Hotel Association Training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b="1" dirty="0"/>
              <a:t>    Education Center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Office: PRC – H 240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</a:t>
            </a:r>
            <a:r>
              <a:rPr lang="en-US" b="1" dirty="0">
                <a:solidFill>
                  <a:srgbClr val="FFFFFF"/>
                </a:solidFill>
              </a:rPr>
              <a:t>972-377-1702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lwee@collin.edu</a:t>
            </a:r>
          </a:p>
        </p:txBody>
      </p:sp>
      <p:pic>
        <p:nvPicPr>
          <p:cNvPr id="5" name="Picture 4" descr="Linda Wee Profil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514600" cy="37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528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/>
              <a:t>A.O.S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/>
              <a:t>     -Culinary Institute of America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Office: PRC - A156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Phone: </a:t>
            </a:r>
            <a:r>
              <a:rPr lang="en-US" b="1">
                <a:solidFill>
                  <a:srgbClr val="FFFFFF"/>
                </a:solidFill>
              </a:rPr>
              <a:t>972-377-1773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tsevers@collin.edu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Faculty &amp; Staff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9144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Chef</a:t>
            </a:r>
            <a:r>
              <a:rPr lang="en-US" sz="4000" b="1" dirty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Tom Severs</a:t>
            </a:r>
          </a:p>
        </p:txBody>
      </p:sp>
      <p:pic>
        <p:nvPicPr>
          <p:cNvPr id="5126" name="Picture 9" descr="H:\SEMINARS\Picture 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447800"/>
            <a:ext cx="3378127" cy="3449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0400" y="1752600"/>
            <a:ext cx="5715000" cy="4114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A.A.S. Food and Hospitality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 dirty="0"/>
              <a:t>     -El Centro College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Office: PRC - A155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972-377-1752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tnixon@collin.edu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838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Thomas Nixon</a:t>
            </a:r>
          </a:p>
        </p:txBody>
      </p:sp>
      <p:pic>
        <p:nvPicPr>
          <p:cNvPr id="6" name="Picture 5" descr="Chef Nixon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85900"/>
            <a:ext cx="2667000" cy="4000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2004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998538"/>
            <a:ext cx="3124200" cy="83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0099"/>
                </a:solidFill>
              </a:rPr>
              <a:t>John Hines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981200"/>
            <a:ext cx="5410200" cy="3962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3000" b="1" smtClean="0">
                <a:solidFill>
                  <a:srgbClr val="FFFF66"/>
                </a:solidFill>
              </a:rPr>
              <a:t>Culinary Lab Coordinator</a:t>
            </a:r>
            <a:endParaRPr lang="en-US" sz="3000" smtClean="0">
              <a:solidFill>
                <a:srgbClr val="FFFF66"/>
              </a:solidFill>
            </a:endParaRPr>
          </a:p>
          <a:p>
            <a:pPr eaLnBrk="1" hangingPunct="1">
              <a:buClr>
                <a:srgbClr val="3F8ACA"/>
              </a:buClr>
            </a:pPr>
            <a:r>
              <a:rPr lang="en-US" sz="2400" b="1" smtClean="0"/>
              <a:t>BS Hotel &amp; Restaurant Management – University of Houston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buClr>
                <a:schemeClr val="accent2"/>
              </a:buClr>
            </a:pPr>
            <a:r>
              <a:rPr lang="en-US" sz="2400" b="1" smtClean="0"/>
              <a:t>Office PRC - A105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b="1" smtClean="0"/>
              <a:t>972 377-1068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b="1" smtClean="0"/>
              <a:t>jhines@collin.edu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b="1" smtClean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pic>
        <p:nvPicPr>
          <p:cNvPr id="7" name="Picture 6" descr="IMG_0409.JPG"/>
          <p:cNvPicPr>
            <a:picLocks noChangeAspect="1"/>
          </p:cNvPicPr>
          <p:nvPr/>
        </p:nvPicPr>
        <p:blipFill>
          <a:blip r:embed="rId3" cstate="print"/>
          <a:srcRect t="5454"/>
          <a:stretch>
            <a:fillRect/>
          </a:stretch>
        </p:blipFill>
        <p:spPr>
          <a:xfrm>
            <a:off x="228600" y="1600200"/>
            <a:ext cx="2794000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Faculty &amp; Staff</a:t>
            </a:r>
            <a:endParaRPr lang="en-US" smtClean="0"/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4267200" y="1295400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Century Gothic (Headings)"/>
              </a:rPr>
              <a:t>Chef Karen Martin</a:t>
            </a:r>
            <a:endParaRPr lang="en-US" sz="3200" b="1">
              <a:latin typeface="Century Gothic (Headings)"/>
            </a:endParaRPr>
          </a:p>
        </p:txBody>
      </p:sp>
      <p:pic>
        <p:nvPicPr>
          <p:cNvPr id="7" name="Picture 6" descr="k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2653296" cy="3763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124200" y="1903413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1931988"/>
            <a:ext cx="5105400" cy="503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  <a:latin typeface="Century Gothic" pitchFamily="34" charset="0"/>
              </a:rPr>
              <a:t>Culinary Lab Assistant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A.A.S. Culinary Arts </a:t>
            </a:r>
          </a:p>
          <a:p>
            <a:pPr marL="342900" indent="-342900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/>
              <a:t>    - Collin College</a:t>
            </a: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B.S. Hotel, Restaurant and Related Institution Management, University of the Philippines</a:t>
            </a:r>
          </a:p>
          <a:p>
            <a:pPr>
              <a:buClr>
                <a:srgbClr val="3F8ACA"/>
              </a:buClr>
              <a:defRPr/>
            </a:pPr>
            <a:endParaRPr lang="en-US" sz="1200" b="1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Century Gothic" pitchFamily="34" charset="0"/>
              </a:rPr>
              <a:t>972 377-1084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>
                <a:latin typeface="Century Gothic" pitchFamily="34" charset="0"/>
              </a:rPr>
              <a:t>kbmartin@collin.edu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  <a:defRPr/>
            </a:pPr>
            <a:endParaRPr lang="en-US" b="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6403</TotalTime>
  <Words>1620</Words>
  <Application>Microsoft Office PowerPoint</Application>
  <PresentationFormat>On-screen Show (4:3)</PresentationFormat>
  <Paragraphs>373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Welcome to  Collin’s Culinary &amp; Pastry Arts  Student Orientation</vt:lpstr>
      <vt:lpstr>Program History</vt:lpstr>
      <vt:lpstr>IHCE Mission Statement</vt:lpstr>
      <vt:lpstr>IHCE Faculty &amp; Staff </vt:lpstr>
      <vt:lpstr>IHCE Faculty &amp; Staff</vt:lpstr>
      <vt:lpstr>IHCE Faculty &amp; Staff </vt:lpstr>
      <vt:lpstr>PowerPoint Presentation</vt:lpstr>
      <vt:lpstr>John Hines</vt:lpstr>
      <vt:lpstr>IHCE Faculty &amp; Staff</vt:lpstr>
      <vt:lpstr>IHCE Program</vt:lpstr>
      <vt:lpstr>ACF Accredited Program</vt:lpstr>
      <vt:lpstr>Certificate Programs:</vt:lpstr>
      <vt:lpstr>Cost of Degrees </vt:lpstr>
      <vt:lpstr>Cost of Certificates</vt:lpstr>
      <vt:lpstr>What does it take to be a chef?</vt:lpstr>
      <vt:lpstr>What does it require from you?</vt:lpstr>
      <vt:lpstr>Required Supplies for Class</vt:lpstr>
      <vt:lpstr>1. Full Uniform</vt:lpstr>
      <vt:lpstr>1. Full Uniform continued…</vt:lpstr>
      <vt:lpstr>2. Tool Kits and Supplies for both culinary and pastry</vt:lpstr>
      <vt:lpstr>For both Culinary and Pastry</vt:lpstr>
      <vt:lpstr>Additional Pastry Tools :</vt:lpstr>
      <vt:lpstr>3.  Text Books for Class</vt:lpstr>
      <vt:lpstr> Required uniform items, knife, tool kits and books are available at  PRC bookstore If they are out of stock, instructor will give you the names of reputable suppliers</vt:lpstr>
      <vt:lpstr>Outline of Typical Culinary/ Pastry Arts Class</vt:lpstr>
      <vt:lpstr>PowerPoint Presentation</vt:lpstr>
      <vt:lpstr>Kitchen Protocol</vt:lpstr>
      <vt:lpstr>Kitchen Protocol cont.</vt:lpstr>
      <vt:lpstr>Kitchen Protocol cont.</vt:lpstr>
      <vt:lpstr>Grade Standards</vt:lpstr>
      <vt:lpstr>Degree Course Sequence</vt:lpstr>
      <vt:lpstr>Communications</vt:lpstr>
      <vt:lpstr> Hospitality and Culinary Student Association</vt:lpstr>
      <vt:lpstr>To learn more about the program, HCSA, and other outstanding faculty, visit:  www.collin.edu/hospitality </vt:lpstr>
      <vt:lpstr> Thank you for coming to our  Culinary &amp; Pastry Student Orientation! </vt:lpstr>
    </vt:vector>
  </TitlesOfParts>
  <Company>Odd Sandbekkhaug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lastModifiedBy>CCCCD</cp:lastModifiedBy>
  <cp:revision>338</cp:revision>
  <cp:lastPrinted>2014-04-10T16:22:41Z</cp:lastPrinted>
  <dcterms:created xsi:type="dcterms:W3CDTF">2009-03-27T03:30:55Z</dcterms:created>
  <dcterms:modified xsi:type="dcterms:W3CDTF">2014-04-15T15:43:23Z</dcterms:modified>
</cp:coreProperties>
</file>