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257" r:id="rId4"/>
    <p:sldId id="259" r:id="rId5"/>
    <p:sldId id="296" r:id="rId6"/>
    <p:sldId id="260" r:id="rId7"/>
    <p:sldId id="265" r:id="rId8"/>
    <p:sldId id="278" r:id="rId9"/>
    <p:sldId id="262" r:id="rId10"/>
    <p:sldId id="272" r:id="rId11"/>
    <p:sldId id="263" r:id="rId12"/>
    <p:sldId id="269" r:id="rId13"/>
    <p:sldId id="279" r:id="rId14"/>
    <p:sldId id="280" r:id="rId15"/>
    <p:sldId id="290" r:id="rId16"/>
    <p:sldId id="281" r:id="rId17"/>
    <p:sldId id="276" r:id="rId18"/>
    <p:sldId id="283" r:id="rId19"/>
    <p:sldId id="274" r:id="rId20"/>
    <p:sldId id="284" r:id="rId21"/>
    <p:sldId id="289" r:id="rId22"/>
    <p:sldId id="293" r:id="rId23"/>
    <p:sldId id="294" r:id="rId24"/>
    <p:sldId id="295" r:id="rId25"/>
    <p:sldId id="264" r:id="rId26"/>
    <p:sldId id="286" r:id="rId27"/>
    <p:sldId id="261" r:id="rId28"/>
    <p:sldId id="26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0066"/>
    <a:srgbClr val="FFFF66"/>
    <a:srgbClr val="0000FF"/>
    <a:srgbClr val="003399"/>
    <a:srgbClr val="99FF66"/>
    <a:srgbClr val="0066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492" autoAdjust="0"/>
    <p:restoredTop sz="90924" autoAdjust="0"/>
  </p:normalViewPr>
  <p:slideViewPr>
    <p:cSldViewPr>
      <p:cViewPr>
        <p:scale>
          <a:sx n="73" d="100"/>
          <a:sy n="73" d="100"/>
        </p:scale>
        <p:origin x="-570" y="25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E834FE5-8059-4C6D-9629-F2A1D6550657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B232DE-D3D5-4490-A022-F44939F2C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0380E59-F344-4D7D-8376-3536D1DAC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9434D-5B7C-4774-932C-6545C0E5F276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6128C-5FCE-42E6-89D9-E1133471A390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B0DE5-A2A3-4B2D-AFA9-B91E1F21D7AC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30C5B-3B60-4E65-9F72-7B5E80E38F13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3A48D-91FD-4818-82EE-81DB58F7CAE3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FE8CD-B54F-4B2E-9CC1-4D3D856F9034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5940-D911-4CAC-8075-A669EB098BA5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E2088-0648-4EFA-99A4-E9B0128EEA97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3924B-8913-4E96-9A52-954D0ACD7425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419B5-4992-4A20-8D6F-9B0260E5060A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1852F-35BB-42A6-8842-2310E3ADB0E5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0D2DC-A2C9-4056-8EAE-501CF6FB4793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B054D-A2B1-4A75-9228-8AF6D45E1042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80E59-F344-4D7D-8376-3536D1DAC5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80E59-F344-4D7D-8376-3536D1DAC5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80E59-F344-4D7D-8376-3536D1DAC5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4B85B-2596-44C2-AC19-D6865A641C4C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D194B-87B9-4B29-B34E-FD0006649513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BE931-0CFD-4FCB-AABC-604E9AF5C84A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60CF5-2363-4356-896A-643AE2F61113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E099-A448-41CB-B9D6-88424E64A0CE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0D3A0-04FD-4BD9-AF16-F7A9AE0EFDFB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80E59-F344-4D7D-8376-3536D1DAC5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374DD-D462-4E46-B5FE-F1E8ABE08917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22BDA-35B0-4960-B4DA-4C314C109083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B41A4-DAB7-4DB9-940F-532F622BC586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AA2B3-5F37-4F04-99A4-237FCF5EEBDC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sb.org/policy/pol/private/043500/pol.cfm?DisplayPage=CR(LOCAL).pdf&amp;QueryText=TECHNOLOGY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cccd.edu/pr_images/culinaryweb/original/hotelman-2008-092-v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smtClean="0">
                <a:latin typeface="Cooper Black" pitchFamily="18" charset="0"/>
              </a:rPr>
              <a:t>Welcome to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Collin’s Culinary &amp; Pastry Arts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Student Orientation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C:\Documents and Settings\Administrator\Local Settings\Temporary Internet Files\Content.IE5\UY29SPXH\MP900430595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98029" y="2801394"/>
            <a:ext cx="2737494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require from you?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524000"/>
            <a:ext cx="7162800" cy="4800600"/>
          </a:xfrm>
          <a:ln>
            <a:noFill/>
          </a:ln>
          <a:extLst>
            <a:ext uri="{91240B29-F687-4F45-9708-019B960494DF}"/>
          </a:extLst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Commitment</a:t>
            </a:r>
            <a:r>
              <a:rPr lang="en-US" sz="30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i="1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Determination</a:t>
            </a:r>
            <a:r>
              <a:rPr lang="en-US" sz="3000" dirty="0" smtClean="0">
                <a:solidFill>
                  <a:srgbClr val="000099"/>
                </a:solidFill>
              </a:rPr>
              <a:t> 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Perseverance</a:t>
            </a:r>
            <a:r>
              <a:rPr lang="en-US" sz="30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Willingness to co-operate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Professionalism</a:t>
            </a:r>
            <a:endParaRPr lang="en-US" sz="2800" i="1" dirty="0" smtClean="0">
              <a:solidFill>
                <a:srgbClr val="00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dirty="0" smtClean="0">
              <a:solidFill>
                <a:schemeClr val="accent4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4468" y="966788"/>
            <a:ext cx="1752741" cy="139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9800" y="1025843"/>
            <a:ext cx="2255520" cy="177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343" name="Picture 10" descr="C:\Documents and Settings\Administrator\Local Settings\Temporary Internet Files\Content.IE5\UY29SPXH\MP900399533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650" y="2647950"/>
            <a:ext cx="1989138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344" name="Picture 11" descr="C:\Documents and Settings\Administrator\Local Settings\Temporary Internet Files\Content.IE5\UY29SPXH\MC910216358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" y="4266003"/>
            <a:ext cx="2363939" cy="205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/>
      <p:bldP spid="12186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Required Supplies for Class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000066"/>
                </a:solidFill>
              </a:rPr>
              <a:t>1.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dirty="0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dirty="0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000066"/>
                </a:solidFill>
              </a:rPr>
              <a:t>3. Books</a:t>
            </a:r>
            <a:endParaRPr lang="en-US" sz="2000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rgbClr val="000066"/>
              </a:solidFill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FFFF66"/>
                </a:solidFill>
              </a:rPr>
              <a:t>For Culinary, Pastry, &amp;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248400" cy="4343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99"/>
                </a:solidFill>
              </a:rPr>
              <a:t>Chef’s beanie hat</a:t>
            </a:r>
            <a:r>
              <a:rPr lang="en-US" sz="2300" dirty="0" smtClean="0">
                <a:solidFill>
                  <a:srgbClr val="000099"/>
                </a:solidFill>
              </a:rPr>
              <a:t> -  $7.30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3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99"/>
                </a:solidFill>
              </a:rPr>
              <a:t>Neckerchief</a:t>
            </a:r>
            <a:r>
              <a:rPr lang="en-US" sz="2300" dirty="0" smtClean="0">
                <a:solidFill>
                  <a:srgbClr val="000099"/>
                </a:solidFill>
              </a:rPr>
              <a:t> - $2.90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b="1" dirty="0" smtClean="0">
                <a:solidFill>
                  <a:srgbClr val="000099"/>
                </a:solidFill>
              </a:rPr>
              <a:t>blue </a:t>
            </a:r>
            <a:r>
              <a:rPr lang="en-US" sz="2300" dirty="0" smtClean="0">
                <a:solidFill>
                  <a:srgbClr val="000099"/>
                </a:solidFill>
              </a:rPr>
              <a:t>for culinary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b="1" dirty="0" smtClean="0">
                <a:solidFill>
                  <a:srgbClr val="000099"/>
                </a:solidFill>
              </a:rPr>
              <a:t>black</a:t>
            </a:r>
            <a:r>
              <a:rPr lang="en-US" sz="2300" dirty="0" smtClean="0">
                <a:solidFill>
                  <a:srgbClr val="000099"/>
                </a:solidFill>
              </a:rPr>
              <a:t> for pastry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dirty="0" smtClean="0">
                <a:solidFill>
                  <a:srgbClr val="000099"/>
                </a:solidFill>
              </a:rPr>
              <a:t> </a:t>
            </a:r>
            <a:r>
              <a:rPr lang="en-US" sz="2300" b="1" dirty="0" smtClean="0">
                <a:solidFill>
                  <a:srgbClr val="000099"/>
                </a:solidFill>
              </a:rPr>
              <a:t>white</a:t>
            </a:r>
            <a:r>
              <a:rPr lang="en-US" sz="2300" dirty="0" smtClean="0">
                <a:solidFill>
                  <a:srgbClr val="000099"/>
                </a:solidFill>
              </a:rPr>
              <a:t> w/blue stripe for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300" dirty="0" smtClean="0">
                <a:solidFill>
                  <a:srgbClr val="000099"/>
                </a:solidFill>
              </a:rPr>
              <a:t>   hotel/restaurant - $5.10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3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99"/>
                </a:solidFill>
              </a:rPr>
              <a:t>White double-breasted chef’s jacket</a:t>
            </a:r>
            <a:r>
              <a:rPr lang="en-US" sz="2300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dirty="0" smtClean="0">
                <a:solidFill>
                  <a:srgbClr val="000099"/>
                </a:solidFill>
              </a:rPr>
              <a:t>	$27.75 - $29.75 </a:t>
            </a:r>
            <a:r>
              <a:rPr lang="en-US" sz="1800" dirty="0" smtClean="0">
                <a:solidFill>
                  <a:srgbClr val="000099"/>
                </a:solidFill>
              </a:rPr>
              <a:t>(depends on size) ~</a:t>
            </a:r>
            <a:r>
              <a:rPr lang="en-US" sz="1800" i="1" dirty="0" smtClean="0">
                <a:solidFill>
                  <a:srgbClr val="000099"/>
                </a:solidFill>
              </a:rPr>
              <a:t>with Collin logo</a:t>
            </a:r>
            <a:endParaRPr lang="en-US" sz="1800" i="1" dirty="0" smtClean="0"/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6096000" y="990600"/>
            <a:ext cx="2620851" cy="5029200"/>
          </a:xfrm>
          <a:ln>
            <a:noFill/>
          </a:ln>
          <a:effectLst>
            <a:softEdge rad="112500"/>
          </a:effec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457200" y="4572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800"/>
          </a:p>
          <a:p>
            <a:pPr algn="ctr" eaLnBrk="0" hangingPunct="0"/>
            <a:r>
              <a:rPr lang="en-US" sz="1600" b="1" i="1"/>
              <a:t>"A Chef's professional pride can be extended to personal appearance and behavior in and around the kitchen"</a:t>
            </a:r>
            <a:r>
              <a:rPr lang="en-US" sz="28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Black chef pants</a:t>
            </a:r>
            <a:r>
              <a:rPr lang="en-US" sz="2400" dirty="0" smtClean="0">
                <a:solidFill>
                  <a:srgbClr val="000099"/>
                </a:solidFill>
              </a:rPr>
              <a:t> $22.60 - $26.60 </a:t>
            </a:r>
            <a:r>
              <a:rPr lang="en-US" sz="1800" dirty="0" smtClean="0">
                <a:solidFill>
                  <a:srgbClr val="000099"/>
                </a:solidFill>
              </a:rPr>
              <a:t>(depends on size)</a:t>
            </a: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White Utility apron</a:t>
            </a:r>
            <a:r>
              <a:rPr lang="en-US" sz="2400" dirty="0" smtClean="0">
                <a:solidFill>
                  <a:srgbClr val="000099"/>
                </a:solidFill>
              </a:rPr>
              <a:t> $4.60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Side towels</a:t>
            </a:r>
            <a:r>
              <a:rPr lang="en-US" sz="2400" dirty="0" smtClean="0">
                <a:solidFill>
                  <a:srgbClr val="000099"/>
                </a:solidFill>
              </a:rPr>
              <a:t> - $.90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4550" y="1371600"/>
            <a:ext cx="4184650" cy="3276600"/>
          </a:xfrm>
          <a:ln>
            <a:noFill/>
          </a:ln>
        </p:spPr>
        <p:txBody>
          <a:bodyPr/>
          <a:lstStyle/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leather non-slip shoes</a:t>
            </a:r>
            <a:r>
              <a:rPr lang="en-US" sz="2400" smtClean="0">
                <a:solidFill>
                  <a:srgbClr val="000099"/>
                </a:solidFill>
              </a:rPr>
              <a:t> –</a:t>
            </a:r>
            <a:r>
              <a:rPr lang="en-US" sz="2000" smtClean="0">
                <a:solidFill>
                  <a:srgbClr val="000099"/>
                </a:solidFill>
              </a:rPr>
              <a:t>must have a back; kitchen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tee shirt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White/Black cotton socks – tube sock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800" smtClean="0">
              <a:solidFill>
                <a:srgbClr val="000099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4800600"/>
            <a:ext cx="8077200" cy="954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None/>
              <a:defRPr/>
            </a:pPr>
            <a:r>
              <a:rPr kumimoji="1" lang="en-US" sz="2800" i="1" dirty="0">
                <a:latin typeface="Helvetica" pitchFamily="-16" charset="0"/>
                <a:ea typeface="Osaka" pitchFamily="-16" charset="-128"/>
                <a:cs typeface="+mn-cs"/>
              </a:rPr>
              <a:t>“It takes years to become a chef. It only takes minutes to look like 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2. Tool Kits and Supplies for both culinary </a:t>
            </a:r>
            <a:r>
              <a:rPr lang="en-US" u="sng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5638800" cy="4648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Knife Kit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99"/>
                </a:solidFill>
              </a:rPr>
              <a:t>8” Chef’s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99"/>
                </a:solidFill>
              </a:rPr>
              <a:t>3.5” Paring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99"/>
                </a:solidFill>
              </a:rPr>
              <a:t>9” Serrated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99"/>
                </a:solidFill>
              </a:rPr>
              <a:t>5” Boning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99"/>
                </a:solidFill>
              </a:rPr>
              <a:t>10” Steel Blade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99"/>
                </a:solidFill>
              </a:rPr>
              <a:t>8 Pocket roll bag turning</a:t>
            </a:r>
            <a:endParaRPr lang="en-US" sz="2000" u="sng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			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Grand Total  = $142.35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1 Fish Spatula- </a:t>
            </a:r>
            <a:r>
              <a:rPr lang="en-US" sz="2000" dirty="0" smtClean="0">
                <a:solidFill>
                  <a:srgbClr val="000099"/>
                </a:solidFill>
              </a:rPr>
              <a:t>($10.75) optional </a:t>
            </a:r>
            <a:endParaRPr 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569913" y="5562600"/>
            <a:ext cx="5678487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For both culinary </a:t>
            </a:r>
            <a:r>
              <a:rPr lang="en-US" u="sng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934200" cy="4038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Digital Thermometer- ($17.50)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6 each White Side Towels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set Measuring Spoons -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($8.20)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Peeler-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($3.70)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Micro Plane- ($17.00)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Heat resistant Spatula- $16.60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Whisk- $7.60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Tongs- $7.10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0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002164" cy="23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3810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6228" y="914400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Additional Pastry Tools :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1687512"/>
            <a:ext cx="1143000" cy="113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8131" name="Rectangle 23"/>
          <p:cNvSpPr>
            <a:spLocks noChangeArrowheads="1"/>
          </p:cNvSpPr>
          <p:nvPr/>
        </p:nvSpPr>
        <p:spPr bwMode="auto">
          <a:xfrm>
            <a:off x="609600" y="2432050"/>
            <a:ext cx="5562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2.  Digital Scale (oz/grams)-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$57.75</a:t>
            </a:r>
            <a:endParaRPr lang="en-US" dirty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48132" name="Rectangle 32"/>
          <p:cNvSpPr>
            <a:spLocks noChangeArrowheads="1"/>
          </p:cNvSpPr>
          <p:nvPr/>
        </p:nvSpPr>
        <p:spPr bwMode="auto">
          <a:xfrm>
            <a:off x="609600" y="3282950"/>
            <a:ext cx="3661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3.  Plastic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Scraper- $1.25</a:t>
            </a:r>
            <a:endParaRPr lang="en-US" dirty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48133" name="Rectangle 14"/>
          <p:cNvSpPr>
            <a:spLocks noChangeArrowheads="1"/>
          </p:cNvSpPr>
          <p:nvPr/>
        </p:nvSpPr>
        <p:spPr bwMode="auto">
          <a:xfrm>
            <a:off x="4572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sp>
        <p:nvSpPr>
          <p:cNvPr id="48134" name="Rectangle 13"/>
          <p:cNvSpPr>
            <a:spLocks noChangeArrowheads="1"/>
          </p:cNvSpPr>
          <p:nvPr/>
        </p:nvSpPr>
        <p:spPr bwMode="auto">
          <a:xfrm>
            <a:off x="666750" y="1295400"/>
            <a:ext cx="347723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</a:pP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1.  Pizza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Cutter- $4.40  </a:t>
            </a:r>
            <a:endParaRPr lang="en-US" dirty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608012" y="4114800"/>
            <a:ext cx="6097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AutoNum type="arabicPeriod" startAt="4"/>
            </a:pPr>
            <a:r>
              <a:rPr lang="en-US" dirty="0" err="1">
                <a:solidFill>
                  <a:srgbClr val="000099"/>
                </a:solidFill>
                <a:latin typeface="Trebuchet MS" pitchFamily="34" charset="0"/>
              </a:rPr>
              <a:t>Pallete</a:t>
            </a: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Knife – 4 and 8 inches- </a:t>
            </a: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$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11.00 </a:t>
            </a:r>
            <a:endParaRPr lang="en-US" dirty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8137" name="Rectangle 21"/>
          <p:cNvSpPr>
            <a:spLocks noChangeArrowheads="1"/>
          </p:cNvSpPr>
          <p:nvPr/>
        </p:nvSpPr>
        <p:spPr bwMode="auto">
          <a:xfrm>
            <a:off x="609600" y="4953000"/>
            <a:ext cx="3281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5.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Micro plane- $17.00</a:t>
            </a:r>
            <a:endParaRPr lang="en-US" dirty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1123950" cy="90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38600" y="990600"/>
            <a:ext cx="1274755" cy="946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895600" cy="2209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Fundamentals of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Professional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Wayne 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Gisslen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:, 2012,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6</a:t>
            </a:r>
            <a:r>
              <a:rPr lang="en-US" sz="2000" baseline="30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Ed. $114.65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2895600" y="1828800"/>
            <a:ext cx="3657600" cy="21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b="1" dirty="0">
                <a:solidFill>
                  <a:srgbClr val="000066"/>
                </a:solidFill>
              </a:rPr>
              <a:t>Basic Food Preparation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u="sng" dirty="0">
                <a:solidFill>
                  <a:srgbClr val="000066"/>
                </a:solidFill>
              </a:rPr>
              <a:t>Professional Cooking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66"/>
                </a:solidFill>
              </a:rPr>
              <a:t>Wayne </a:t>
            </a:r>
            <a:r>
              <a:rPr lang="en-US" sz="1800" dirty="0" err="1">
                <a:solidFill>
                  <a:srgbClr val="000066"/>
                </a:solidFill>
              </a:rPr>
              <a:t>Gisslen</a:t>
            </a:r>
            <a:r>
              <a:rPr lang="en-US" sz="1800" dirty="0">
                <a:solidFill>
                  <a:srgbClr val="000066"/>
                </a:solidFill>
              </a:rPr>
              <a:t>:, 2009, 7</a:t>
            </a:r>
            <a:r>
              <a:rPr lang="en-US" sz="1800" baseline="30000" dirty="0">
                <a:solidFill>
                  <a:srgbClr val="000066"/>
                </a:solidFill>
              </a:rPr>
              <a:t>th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66"/>
                </a:solidFill>
              </a:rPr>
              <a:t>Ed. </a:t>
            </a:r>
            <a:r>
              <a:rPr lang="en-US" sz="1800" dirty="0" smtClean="0">
                <a:solidFill>
                  <a:srgbClr val="000066"/>
                </a:solidFill>
              </a:rPr>
              <a:t>  $134.65 </a:t>
            </a:r>
          </a:p>
          <a:p>
            <a:r>
              <a:rPr lang="en-US" sz="1600" u="sng" dirty="0" smtClean="0">
                <a:solidFill>
                  <a:srgbClr val="000099"/>
                </a:solidFill>
              </a:rPr>
              <a:t>The Book of Yields: </a:t>
            </a:r>
            <a:r>
              <a:rPr lang="en-US" sz="1600" dirty="0" smtClean="0">
                <a:solidFill>
                  <a:srgbClr val="000099"/>
                </a:solidFill>
              </a:rPr>
              <a:t>Accuracy in Food Costing and Purchasing</a:t>
            </a:r>
          </a:p>
          <a:p>
            <a:r>
              <a:rPr lang="en-US" sz="1600" dirty="0" smtClean="0">
                <a:solidFill>
                  <a:srgbClr val="000099"/>
                </a:solidFill>
              </a:rPr>
              <a:t>Francis T. Lynch, 2010 8th Ed.</a:t>
            </a: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2971800" y="1066800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Alaska Extrabold"/>
              </a:rPr>
              <a:t>CULINARY CHEF 1301 </a:t>
            </a:r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6629400" y="1066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Alaska Extrabold"/>
              </a:rPr>
              <a:t>CATERING RSTO 2307  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Alaska Extrabold"/>
              </a:rPr>
              <a:t>PASTRY PSTR 1301  </a:t>
            </a:r>
          </a:p>
        </p:txBody>
      </p:sp>
      <p:sp>
        <p:nvSpPr>
          <p:cNvPr id="50183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sz="2000" dirty="0">
              <a:latin typeface="Verdana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600" dirty="0">
              <a:latin typeface="Trebuchet MS" pitchFamily="34" charset="0"/>
            </a:endParaRPr>
          </a:p>
        </p:txBody>
      </p:sp>
      <p:pic>
        <p:nvPicPr>
          <p:cNvPr id="24587" name="Picture 13" descr="http://media.wiley.com/product_data/coverImage/8X/07645579/076455798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1546225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6477000" y="1905000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66"/>
                </a:solidFill>
              </a:rPr>
              <a:t>Catering Management</a:t>
            </a:r>
          </a:p>
          <a:p>
            <a:pPr eaLnBrk="0" hangingPunct="0"/>
            <a:r>
              <a:rPr lang="en-US" sz="1800" u="sng" dirty="0">
                <a:solidFill>
                  <a:srgbClr val="000066"/>
                </a:solidFill>
              </a:rPr>
              <a:t>Catering: A Guide to Managing a Successful Business Operation</a:t>
            </a:r>
            <a:r>
              <a:rPr lang="en-US" sz="1800" dirty="0">
                <a:solidFill>
                  <a:srgbClr val="000066"/>
                </a:solidFill>
              </a:rPr>
              <a:t/>
            </a:r>
            <a:br>
              <a:rPr lang="en-US" sz="1800" dirty="0">
                <a:solidFill>
                  <a:srgbClr val="000066"/>
                </a:solidFill>
              </a:rPr>
            </a:br>
            <a:r>
              <a:rPr lang="en-US" sz="1800" dirty="0">
                <a:solidFill>
                  <a:srgbClr val="000066"/>
                </a:solidFill>
              </a:rPr>
              <a:t>Bruce Mattel, </a:t>
            </a:r>
            <a:r>
              <a:rPr lang="en-US" sz="1800" dirty="0" smtClean="0">
                <a:solidFill>
                  <a:srgbClr val="000066"/>
                </a:solidFill>
              </a:rPr>
              <a:t>2008</a:t>
            </a:r>
          </a:p>
          <a:p>
            <a:pPr eaLnBrk="0" hangingPunct="0"/>
            <a:r>
              <a:rPr lang="en-US" sz="1800" dirty="0" smtClean="0">
                <a:solidFill>
                  <a:srgbClr val="000066"/>
                </a:solidFill>
              </a:rPr>
              <a:t>$45.00</a:t>
            </a:r>
            <a:r>
              <a:rPr lang="en-US" sz="1800" dirty="0">
                <a:solidFill>
                  <a:srgbClr val="000066"/>
                </a:solidFill>
              </a:rPr>
              <a:t/>
            </a:r>
            <a:br>
              <a:rPr lang="en-US" sz="1800" dirty="0">
                <a:solidFill>
                  <a:srgbClr val="000066"/>
                </a:solidFill>
              </a:rPr>
            </a:br>
            <a:r>
              <a:rPr lang="en-US" sz="1800" dirty="0">
                <a:solidFill>
                  <a:srgbClr val="000066"/>
                </a:solidFill>
              </a:rPr>
              <a:t/>
            </a:r>
            <a:br>
              <a:rPr lang="en-US" sz="1800" dirty="0">
                <a:solidFill>
                  <a:srgbClr val="000066"/>
                </a:solidFill>
              </a:rPr>
            </a:br>
            <a:endParaRPr lang="en-US" sz="1800" dirty="0">
              <a:solidFill>
                <a:srgbClr val="000066"/>
              </a:solidFill>
            </a:endParaRPr>
          </a:p>
        </p:txBody>
      </p:sp>
      <p:pic>
        <p:nvPicPr>
          <p:cNvPr id="21516" name="Picture 15" descr="0470197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153511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5" cstate="print"/>
          <a:srcRect l="17273" t="6364" r="17273"/>
          <a:stretch>
            <a:fillRect/>
          </a:stretch>
        </p:blipFill>
        <p:spPr>
          <a:xfrm>
            <a:off x="381000" y="3505200"/>
            <a:ext cx="1524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962400"/>
            <a:ext cx="1523999" cy="209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PRC bookstore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200" dirty="0" smtClean="0"/>
              <a:t>If they are out of stock, instructor will give you the names of reputable suppliers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81400"/>
            <a:ext cx="3505200" cy="233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68263"/>
            <a:ext cx="8112125" cy="12271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Outline of Typical Culinary/</a:t>
            </a:r>
            <a:b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Pastry Arts Class</a:t>
            </a:r>
          </a:p>
        </p:txBody>
      </p:sp>
      <p:pic>
        <p:nvPicPr>
          <p:cNvPr id="23556" name="Picture 8" descr="girl at gr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r="2283" b="2438"/>
          <a:stretch>
            <a:fillRect/>
          </a:stretch>
        </p:blipFill>
        <p:spPr>
          <a:xfrm>
            <a:off x="609600" y="1419225"/>
            <a:ext cx="3189288" cy="4465638"/>
          </a:xfrm>
          <a:ln>
            <a:noFill/>
          </a:ln>
          <a:effectLst>
            <a:softEdge rad="112500"/>
          </a:effec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4038600" y="1143000"/>
            <a:ext cx="51054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Trebuchet MS" pitchFamily="34" charset="0"/>
              </a:rPr>
              <a:t>Student arrives to lecture on </a:t>
            </a: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time and having check their cougar email account  </a:t>
            </a:r>
            <a:endParaRPr lang="en-US" sz="2000" dirty="0">
              <a:solidFill>
                <a:srgbClr val="000066"/>
              </a:solidFill>
              <a:latin typeface="Trebuchet MS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Trebuchet MS" pitchFamily="34" charset="0"/>
              </a:rPr>
              <a:t>Students must be in full uniform in    classroom and in the kitchen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Trebuchet MS" pitchFamily="34" charset="0"/>
              </a:rPr>
              <a:t>Be prepared to start class with: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Trebuchet MS" pitchFamily="34" charset="0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Trebuchet MS" pitchFamily="34" charset="0"/>
              </a:rPr>
              <a:t>Textbook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Trebuchet MS" pitchFamily="34" charset="0"/>
              </a:rPr>
              <a:t>4x6 index cards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Trebuchet MS" pitchFamily="34" charset="0"/>
              </a:rPr>
              <a:t>Pocket note book</a:t>
            </a:r>
            <a:endParaRPr lang="en-US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Trebuchet MS" pitchFamily="34" charset="0"/>
              </a:rPr>
              <a:t>Pens/pencils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Trebuchet MS" pitchFamily="34" charset="0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Trebuchet MS" pitchFamily="34" charset="0"/>
              </a:rPr>
              <a:t>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123" name="Picture 19" descr="group in kit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838200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962400" cy="42672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Lodging Management- </a:t>
            </a:r>
            <a:r>
              <a:rPr lang="en-US" sz="2400" b="1" dirty="0" smtClean="0"/>
              <a:t>1997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Culinary Arts AAS- </a:t>
            </a:r>
            <a:r>
              <a:rPr lang="en-US" sz="2400" b="1" dirty="0" smtClean="0"/>
              <a:t>1999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Pastry Arts AAS- </a:t>
            </a:r>
            <a:r>
              <a:rPr lang="en-US" sz="2400" b="1" dirty="0" smtClean="0"/>
              <a:t>2009</a:t>
            </a:r>
            <a:endParaRPr lang="en-US" sz="2800" b="1" dirty="0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19362"/>
            <a:ext cx="2438400" cy="1824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9" descr="H:\SEMINARS\Picture 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18000"/>
            <a:ext cx="2543175" cy="170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5791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A151</a:t>
            </a: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Advanced Food Prep Kitchen 	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A152</a:t>
            </a: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Skills/Stock Kitchen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A153</a:t>
            </a: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Baking and Pastry Kitchen</a:t>
            </a:r>
          </a:p>
          <a:p>
            <a:pPr marL="457200" lvl="1" indent="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400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Food tasting &amp; critique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Kitchen clean up</a:t>
            </a:r>
          </a:p>
        </p:txBody>
      </p:sp>
      <p:pic>
        <p:nvPicPr>
          <p:cNvPr id="24579" name="Picture 9" descr="boy rolling doug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1875" b="2040"/>
          <a:stretch>
            <a:fillRect/>
          </a:stretch>
        </p:blipFill>
        <p:spPr>
          <a:xfrm>
            <a:off x="5451475" y="1295400"/>
            <a:ext cx="3387725" cy="4421187"/>
          </a:xfrm>
          <a:ln>
            <a:noFill/>
          </a:ln>
          <a:effectLst>
            <a:softEdge rad="112500"/>
          </a:effec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Alaska Extrabold"/>
              </a:rPr>
              <a:t>Outline of Typical Culinary/</a:t>
            </a:r>
            <a:br>
              <a:rPr lang="en-US" sz="3200" b="1">
                <a:latin typeface="Alaska Extrabold"/>
              </a:rPr>
            </a:br>
            <a:r>
              <a:rPr lang="en-US" sz="3200" b="1">
                <a:latin typeface="Alaska Extrabold"/>
              </a:rPr>
              <a:t>Pastry Arts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5837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47545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Full uniform must be worn in the Culinary Arts Kitchen and Bakery</a:t>
            </a:r>
            <a:r>
              <a:rPr lang="en-US" sz="1800" b="1" dirty="0" smtClean="0">
                <a:solidFill>
                  <a:srgbClr val="000066"/>
                </a:solidFill>
              </a:rPr>
              <a:t>. Students will not be permitted to enter class without full uniform. 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Uniform must be clean, pressed and wrinkle free. </a:t>
            </a:r>
            <a:r>
              <a:rPr lang="en-US" sz="1800" b="1" dirty="0" smtClean="0">
                <a:solidFill>
                  <a:srgbClr val="000066"/>
                </a:solidFill>
              </a:rPr>
              <a:t>Students will not be permitted to enter class otherwise. It is advisable to bring along an extra apron to class.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Finger nails should be clean and short. </a:t>
            </a:r>
            <a:r>
              <a:rPr lang="en-US" sz="1800" b="1" dirty="0" smtClean="0">
                <a:solidFill>
                  <a:srgbClr val="000066"/>
                </a:solidFill>
              </a:rPr>
              <a:t>Absolutely no nail polish or fake nails.</a:t>
            </a:r>
          </a:p>
        </p:txBody>
      </p:sp>
      <p:sp>
        <p:nvSpPr>
          <p:cNvPr id="5837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472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Jewelry should be limited </a:t>
            </a:r>
            <a:r>
              <a:rPr lang="en-US" sz="1800" b="1" dirty="0" smtClean="0">
                <a:solidFill>
                  <a:srgbClr val="000066"/>
                </a:solidFill>
              </a:rPr>
              <a:t>to metal band wedding. No earrings or other visible piercings.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 Make-up should be worn sparingly</a:t>
            </a:r>
            <a:r>
              <a:rPr lang="en-US" sz="1800" b="1" dirty="0" smtClean="0">
                <a:solidFill>
                  <a:srgbClr val="000066"/>
                </a:solidFill>
              </a:rPr>
              <a:t>. 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All male students should be clean-shaven daily.</a:t>
            </a:r>
            <a:r>
              <a:rPr lang="en-US" sz="1800" b="1" dirty="0" smtClean="0">
                <a:solidFill>
                  <a:srgbClr val="000066"/>
                </a:solidFill>
              </a:rPr>
              <a:t> Sideburns should be clipped one inch above the earlobes.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0418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dirty="0" smtClean="0">
                <a:solidFill>
                  <a:srgbClr val="000066"/>
                </a:solidFill>
              </a:rPr>
              <a:t>Hair should be either kept very short or pulled under your chef’s hat using a hair net.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No chewing gum, drinking or eating </a:t>
            </a:r>
            <a:r>
              <a:rPr lang="en-US" sz="1800" b="1" i="1" dirty="0" smtClean="0">
                <a:solidFill>
                  <a:srgbClr val="000066"/>
                </a:solidFill>
              </a:rPr>
              <a:t>(other than taste testing) is permitted in the Culinary Arts Kitchen or Bakery.</a:t>
            </a:r>
          </a:p>
          <a:p>
            <a:endParaRPr lang="en-US" sz="1800" b="1" i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No running or horseplay</a:t>
            </a:r>
            <a:r>
              <a:rPr lang="en-US" sz="18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No cell phone usage in the culinary labs strict by the Code of Conduct.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No food shall leave the Institute for Hospitality &amp; Culinary Arts facility.</a:t>
            </a:r>
            <a:r>
              <a:rPr lang="en-US" sz="1800" b="1" smtClean="0">
                <a:solidFill>
                  <a:srgbClr val="000066"/>
                </a:solidFill>
              </a:rPr>
              <a:t> All food prepared during class time must be consumed during class time.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personal effects in the kitchen, purses, coats etc. </a:t>
            </a:r>
            <a:r>
              <a:rPr lang="en-US" sz="1800" b="1" smtClean="0">
                <a:solidFill>
                  <a:srgbClr val="000066"/>
                </a:solidFill>
              </a:rPr>
              <a:t>Lockers are provided; students will need to bring their own locks for their lockers. Lockers must be vacated daily.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1442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4906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Attendance is extremely important for all classes. Most classes will build off the previous class to develop skills and cooking methodologies. This is the time to start building a strong work ethic, which will aid in your success as a Professional Chef. </a:t>
            </a:r>
            <a:r>
              <a:rPr lang="en-US" sz="1800" b="1" dirty="0" smtClean="0">
                <a:solidFill>
                  <a:srgbClr val="FFFF00"/>
                </a:solidFill>
              </a:rPr>
              <a:t>Three absences could equal an automatic final grade of “F”. </a:t>
            </a:r>
          </a:p>
          <a:p>
            <a:r>
              <a:rPr lang="en-US" sz="1800" b="1" dirty="0" smtClean="0">
                <a:solidFill>
                  <a:srgbClr val="FFFF00"/>
                </a:solidFill>
              </a:rPr>
              <a:t>Classes can not be made up.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000066"/>
                </a:solidFill>
              </a:rPr>
              <a:t>If you are late for class, it is at the discretion of the instructor whether or not you will be admitted to class and credited with attendance for that day. </a:t>
            </a:r>
          </a:p>
        </p:txBody>
      </p:sp>
      <p:sp>
        <p:nvSpPr>
          <p:cNvPr id="27652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4906963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rgbClr val="000066"/>
                </a:solidFill>
              </a:rPr>
              <a:t>Each student is graded daily on the five following categories: 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Use of tools, knives, equipment</a:t>
            </a:r>
          </a:p>
          <a:p>
            <a:pPr lvl="1">
              <a:defRPr/>
            </a:pP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Mise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-en-place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Presentation of finished product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Sanitation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Class participation/responsibility</a:t>
            </a:r>
          </a:p>
          <a:p>
            <a:pPr lvl="1"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000066"/>
                </a:solidFill>
              </a:rPr>
              <a:t>If you are not in class you will not receive a grade! </a:t>
            </a:r>
          </a:p>
          <a:p>
            <a:pPr>
              <a:defRPr/>
            </a:pPr>
            <a:endParaRPr lang="en-US" sz="1800" b="1" dirty="0" smtClean="0"/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>
              <a:defRPr/>
            </a:pP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1305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Sanitation &amp; Safety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past CHEF 1301 &amp; PSTR 1301</a:t>
            </a:r>
          </a:p>
          <a:p>
            <a:pPr lvl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1301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Basic Food Preparation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culinary classes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PSTR 1301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Fundamentals of Baking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pastry classes</a:t>
            </a:r>
          </a:p>
        </p:txBody>
      </p:sp>
      <p:pic>
        <p:nvPicPr>
          <p:cNvPr id="62468" name="Picture 2" descr="C:\Documents and Settings\Administrator\Local Settings\Temporary Internet Files\Content.IE5\UT2QV2OI\MCj03260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1295400" y="4343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CougarWeb and Cougar Mail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Blast emails from program chair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124200" cy="253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048000" cy="251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3493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63494" name="Picture -101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-1015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-1011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63498" name="Picture -99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-987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-983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-97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-97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-97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-97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-96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-96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7" name="Picture -96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Picture -96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9" name="Rectangle -881">
            <a:hlinkClick r:id="rId6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0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1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2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2083304" cy="156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6" descr="05pb-030 HCSA Logo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4287" t="31364" r="14285" b="35909"/>
          <a:stretch>
            <a:fillRect/>
          </a:stretch>
        </p:blipFill>
        <p:spPr>
          <a:xfrm>
            <a:off x="7223125" y="152400"/>
            <a:ext cx="1920875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9144000" cy="1447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HCSA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Hospitality and Culinary Student Association</a:t>
            </a:r>
          </a:p>
        </p:txBody>
      </p:sp>
      <p:pic>
        <p:nvPicPr>
          <p:cNvPr id="29701" name="Picture 12" descr="hcsa in 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098675" y="1524000"/>
            <a:ext cx="1558925" cy="1136650"/>
          </a:xfrm>
          <a:ln>
            <a:noFill/>
          </a:ln>
          <a:effectLst>
            <a:softEdge rad="112500"/>
          </a:effectLst>
        </p:spPr>
      </p:pic>
      <p:sp>
        <p:nvSpPr>
          <p:cNvPr id="655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743200"/>
            <a:ext cx="4953000" cy="4191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</a:rPr>
              <a:t>Student run organization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</a:rPr>
              <a:t>Enrich your college experience!!!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</a:rPr>
              <a:t>Get involved - become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</a:rPr>
              <a:t>   an officer or member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</a:rPr>
              <a:t>It’s absolutely free!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5334000" y="1470025"/>
            <a:ext cx="3810000" cy="294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 sz="2700">
                <a:latin typeface="Helvetica" pitchFamily="34" charset="0"/>
                <a:ea typeface="Osaka"/>
                <a:cs typeface="Osaka"/>
              </a:rPr>
              <a:t> Some past activities:</a:t>
            </a:r>
            <a:endParaRPr lang="en-US" sz="2100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HOSPY Awards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Chef Tables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Bake Sales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Chili Confrontational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Treats for Christmas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Trips to NYC &amp; Chicago</a:t>
            </a:r>
            <a:endParaRPr lang="en-US" sz="210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22" t="35501" r="4939" b="17164"/>
          <a:stretch>
            <a:fillRect/>
          </a:stretch>
        </p:blipFill>
        <p:spPr bwMode="auto">
          <a:xfrm>
            <a:off x="4400550" y="4343400"/>
            <a:ext cx="4648200" cy="169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80010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To learn more about the program, HCSA, and other outstanding faculty,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visit: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u="sng" smtClean="0">
                <a:solidFill>
                  <a:srgbClr val="FFFF66"/>
                </a:solidFill>
              </a:rPr>
              <a:t>www.collin.edu/hospitality</a:t>
            </a:r>
            <a:r>
              <a:rPr lang="en-US" smtClean="0">
                <a:solidFill>
                  <a:srgbClr val="000099"/>
                </a:solidFill>
              </a:rPr>
              <a:t/>
            </a:r>
            <a:br>
              <a:rPr lang="en-US" smtClean="0">
                <a:solidFill>
                  <a:srgbClr val="000099"/>
                </a:solidFill>
              </a:rPr>
            </a:b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7586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Thank you for coming to our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Culinary &amp; Pastry Student Orientation!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963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962400" cy="6858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u="sng" smtClean="0">
                <a:solidFill>
                  <a:srgbClr val="FFFF00"/>
                </a:solidFill>
              </a:rPr>
              <a:t>Please Sign in Form</a:t>
            </a:r>
          </a:p>
        </p:txBody>
      </p:sp>
      <p:pic>
        <p:nvPicPr>
          <p:cNvPr id="31748" name="Picture 17" descr="smores t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819400"/>
            <a:ext cx="2668588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20" descr="cynthia with entre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2438400"/>
            <a:ext cx="2032000" cy="3048000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3195638" y="5621338"/>
            <a:ext cx="31019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ANY QUESTIONS??</a:t>
            </a:r>
          </a:p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5000" y="2800350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2971800" y="1981200"/>
            <a:ext cx="58674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IHCE Faculty &amp; Staff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362200"/>
            <a:ext cx="5791200" cy="3733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66"/>
                </a:solidFill>
              </a:rPr>
              <a:t>Program Chair &amp; Professor</a:t>
            </a:r>
            <a:endParaRPr lang="en-US" sz="18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MBA </a:t>
            </a:r>
            <a:r>
              <a:rPr lang="en-US" sz="2400" smtClean="0"/>
              <a:t>– Dallas Baptist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BS </a:t>
            </a:r>
            <a:r>
              <a:rPr lang="en-US" sz="2400" smtClean="0"/>
              <a:t>Hospitality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AS</a:t>
            </a:r>
            <a:r>
              <a:rPr lang="en-US" sz="2400" smtClean="0"/>
              <a:t> Hotel Restaurant Management - Johnson &amp; Wales University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smtClean="0"/>
              <a:t>Office PRC -L229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smtClean="0"/>
              <a:t>972 377-1672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smtClean="0"/>
              <a:t>kmusa@collin.edu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810000" y="914400"/>
            <a:ext cx="3810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Karen Musa </a:t>
            </a:r>
            <a:b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MBA, CHE, CTA</a:t>
            </a:r>
          </a:p>
        </p:txBody>
      </p:sp>
      <p:pic>
        <p:nvPicPr>
          <p:cNvPr id="6149" name="Picture 7" descr="karen"/>
          <p:cNvPicPr>
            <a:picLocks noChangeAspect="1" noChangeArrowheads="1"/>
          </p:cNvPicPr>
          <p:nvPr/>
        </p:nvPicPr>
        <p:blipFill>
          <a:blip r:embed="rId3" cstate="print"/>
          <a:srcRect l="16667" t="19049" r="11905"/>
          <a:stretch>
            <a:fillRect/>
          </a:stretch>
        </p:blipFill>
        <p:spPr bwMode="auto">
          <a:xfrm>
            <a:off x="381000" y="1295400"/>
            <a:ext cx="25908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14"/>
          <p:cNvSpPr>
            <a:spLocks noChangeArrowheads="1"/>
          </p:cNvSpPr>
          <p:nvPr/>
        </p:nvSpPr>
        <p:spPr bwMode="auto">
          <a:xfrm>
            <a:off x="3276600" y="1981200"/>
            <a:ext cx="5486400" cy="3733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066800"/>
            <a:ext cx="67056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Chef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sz="3200" dirty="0" smtClean="0">
                <a:solidFill>
                  <a:srgbClr val="000099"/>
                </a:solidFill>
              </a:rPr>
              <a:t>Michele Brown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90900" y="1981200"/>
            <a:ext cx="5257800" cy="3810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66"/>
                </a:solidFill>
              </a:rPr>
              <a:t>Professor of Pastry Arts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400" b="1" dirty="0" smtClean="0"/>
              <a:t>BS </a:t>
            </a:r>
            <a:r>
              <a:rPr lang="en-US" sz="2400" dirty="0" smtClean="0"/>
              <a:t>Food Service Management - Johnson &amp; Wales University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400" b="1" dirty="0" smtClean="0"/>
              <a:t>AOS </a:t>
            </a:r>
            <a:r>
              <a:rPr lang="en-US" sz="2400" dirty="0" smtClean="0"/>
              <a:t>Pastry Arts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400" dirty="0" smtClean="0"/>
              <a:t>	- Johnson &amp; Wales University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 smtClean="0"/>
              <a:t>Office: PRC - A154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 smtClean="0"/>
              <a:t>Phone: 972 377-1057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 smtClean="0"/>
              <a:t>mebrown@collin.edu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IHCE Faculty &amp; Staff</a:t>
            </a:r>
            <a:b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endParaRPr lang="en-US" b="1" dirty="0">
              <a:solidFill>
                <a:schemeClr val="tx1">
                  <a:lumMod val="95000"/>
                </a:schemeClr>
              </a:solidFill>
              <a:latin typeface="Alaska Extrabold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198" name="Picture 8" descr="just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7432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Alaska Extrabold"/>
              </a:rPr>
              <a:t>IHCE Faculty &amp; Staff</a:t>
            </a:r>
            <a:br>
              <a:rPr lang="en-US" sz="4000" b="1" dirty="0">
                <a:latin typeface="Alaska Extrabold"/>
              </a:rPr>
            </a:br>
            <a:endParaRPr lang="en-US" b="1" dirty="0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1066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Chef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Thomas Nixon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390900" y="1981200"/>
            <a:ext cx="5257800" cy="3810000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F8AC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Professor of Culinary Arts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F8ACA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A.A.S. </a:t>
            </a:r>
            <a:r>
              <a:rPr lang="en-US" kern="0" dirty="0" smtClean="0">
                <a:solidFill>
                  <a:schemeClr val="tx1"/>
                </a:solidFill>
              </a:rPr>
              <a:t>Food and Hospitality Service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F8ACA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-El Centro College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Office: PRC - A155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</a:t>
            </a:r>
            <a:r>
              <a:rPr lang="en-US" dirty="0" smtClean="0"/>
              <a:t>972-377-1752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tnixon@collin.edu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hef Nixon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85900"/>
            <a:ext cx="2667000" cy="400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2004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998538"/>
            <a:ext cx="3124200" cy="83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99"/>
                </a:solidFill>
              </a:rPr>
              <a:t>Sheila Kao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5200" y="1981200"/>
            <a:ext cx="4953000" cy="3581400"/>
          </a:xfrm>
          <a:ln>
            <a:noFill/>
          </a:ln>
          <a:extLst>
            <a:ext uri="{91240B29-F687-4F45-9708-019B960494DF}"/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66"/>
                </a:solidFill>
              </a:rPr>
              <a:t>Culinary Lab Coordinator</a:t>
            </a: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buClr>
                <a:srgbClr val="3F8ACA"/>
              </a:buClr>
              <a:defRPr/>
            </a:pPr>
            <a:r>
              <a:rPr lang="en-US" sz="2400" b="1" dirty="0" smtClean="0"/>
              <a:t>MS </a:t>
            </a:r>
            <a:r>
              <a:rPr lang="en-US" sz="2400" dirty="0" smtClean="0"/>
              <a:t>Finance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- University of Texas Dallas </a:t>
            </a:r>
          </a:p>
          <a:p>
            <a:pPr eaLnBrk="1" hangingPunct="1">
              <a:buClr>
                <a:srgbClr val="3F8ACA"/>
              </a:buClr>
              <a:defRPr/>
            </a:pPr>
            <a:r>
              <a:rPr lang="en-US" sz="2400" dirty="0" smtClean="0"/>
              <a:t>Culinary Arts </a:t>
            </a:r>
            <a:r>
              <a:rPr lang="en-US" sz="2400" b="1" dirty="0" smtClean="0"/>
              <a:t>Certificate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- Collin College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 smtClean="0"/>
              <a:t>Office PRC - A158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 smtClean="0"/>
              <a:t>972 377-1068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 smtClean="0"/>
              <a:t>skao@collin.edu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" name="Picture 7" descr="shei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4071" t="40877" r="25847"/>
          <a:stretch>
            <a:fillRect/>
          </a:stretch>
        </p:blipFill>
        <p:spPr>
          <a:xfrm>
            <a:off x="381000" y="1219200"/>
            <a:ext cx="2895600" cy="3810000"/>
          </a:xfr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Alaska Extrabold"/>
              </a:rPr>
              <a:t>IHCE Faculty &amp; Staff</a:t>
            </a:r>
            <a:br>
              <a:rPr lang="en-US" sz="4000" b="1" dirty="0">
                <a:latin typeface="Alaska Extrabold"/>
              </a:rPr>
            </a:br>
            <a:endParaRPr lang="en-US" b="1" dirty="0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heflewisclas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133600"/>
            <a:ext cx="1879600" cy="2466975"/>
          </a:xfr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88" y="1219200"/>
            <a:ext cx="6324600" cy="2895600"/>
          </a:xfrm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Degree Programs: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Hotel &amp; Restaurant Management or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Meetings &amp; Event Management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		AAS Degree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		64 credit hours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Culinary Arts or Pastry Arts 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	AAS Degree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		70 credit hours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343400"/>
            <a:ext cx="7391400" cy="1676400"/>
          </a:xfrm>
          <a:solidFill>
            <a:schemeClr val="accent6">
              <a:lumMod val="50000"/>
            </a:schemeClr>
          </a:solidFill>
          <a:ln w="57150" cmpd="thinThick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smtClean="0">
                <a:latin typeface="Trebuchet MS" pitchFamily="34" charset="0"/>
              </a:rPr>
              <a:t>Articulation with: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1800" smtClean="0"/>
              <a:t>Texas Women’s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>
                <a:latin typeface="Trebuchet MS" pitchFamily="34" charset="0"/>
              </a:rPr>
              <a:t>	</a:t>
            </a:r>
            <a:r>
              <a:rPr lang="en-US" sz="1600" smtClean="0">
                <a:latin typeface="Trebuchet MS" pitchFamily="34" charset="0"/>
              </a:rPr>
              <a:t>	BAS -  Culinary Science &amp; Food Service Management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Conrad N. Hilton – University of Houston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University of North Texas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smtClean="0">
              <a:latin typeface="Trebuchet MS" pitchFamily="34" charset="0"/>
            </a:endParaRPr>
          </a:p>
        </p:txBody>
      </p:sp>
      <p:pic>
        <p:nvPicPr>
          <p:cNvPr id="3" name="Picture 7" descr="http://www.ccccd.edu/pr_images/culinaryweb/original/hotelman-2008-027-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399"/>
            <a:ext cx="2133601" cy="28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44958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  <a:defRPr/>
            </a:pPr>
            <a:r>
              <a:rPr lang="en-US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5029200" cy="1295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Culinary Arts Certificate</a:t>
            </a:r>
            <a:r>
              <a:rPr lang="en-US" sz="200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80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n-US" sz="160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credit hours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PROGRAM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222885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81000" y="27432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16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81000" y="300037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Arial" charset="0"/>
              <a:buChar char="•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Hotel</a:t>
            </a:r>
            <a:r>
              <a:rPr lang="en-US" sz="2800" b="1">
                <a:solidFill>
                  <a:srgbClr val="000099"/>
                </a:solidFill>
                <a:latin typeface="Verdana" pitchFamily="34" charset="0"/>
              </a:rPr>
              <a:t>/</a:t>
            </a: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Restaurant Management Certificate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	       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27 credit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381000" y="4800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420688" y="3876675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Meetings and Event Management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1275" name="Picture 12" descr="http://www.ccccd.edu/pr_images/culinaryweb/original/hotelman-2008-092-v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1200" y="838200"/>
            <a:ext cx="32994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  <a:defRPr/>
            </a:pPr>
            <a:endParaRPr lang="en-US" sz="1600" kern="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3276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take to be a chef?</a:t>
            </a:r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1679575"/>
            <a:ext cx="5562600" cy="21336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Well rounded education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techniques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,</a:t>
            </a:r>
            <a:r>
              <a:rPr lang="en-US" sz="2400" b="1" smtClean="0">
                <a:latin typeface="Trebuchet MS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curiosity</a:t>
            </a:r>
            <a:r>
              <a:rPr lang="en-US" sz="2400" b="1" smtClean="0">
                <a:latin typeface="Trebuchet MS" pitchFamily="34" charset="0"/>
              </a:rPr>
              <a:t> 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and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dedication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to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craft!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7400" y="3823335"/>
            <a:ext cx="2717800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</TotalTime>
  <Words>1179</Words>
  <Application>Microsoft Office PowerPoint</Application>
  <PresentationFormat>On-screen Show (4:3)</PresentationFormat>
  <Paragraphs>278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Welcome to  Collin’s Culinary &amp; Pastry Arts  Student Orientation</vt:lpstr>
      <vt:lpstr>Program History</vt:lpstr>
      <vt:lpstr>IHCE Faculty &amp; Staff </vt:lpstr>
      <vt:lpstr>Chef Michele Brown</vt:lpstr>
      <vt:lpstr>Slide 5</vt:lpstr>
      <vt:lpstr>Sheila Kao</vt:lpstr>
      <vt:lpstr>IHCE PROGRAM</vt:lpstr>
      <vt:lpstr>Certificate Programs:</vt:lpstr>
      <vt:lpstr>What does it take to be a chef?</vt:lpstr>
      <vt:lpstr>What does it require from you?</vt:lpstr>
      <vt:lpstr>Required Supplies for Class</vt:lpstr>
      <vt:lpstr>1. Full Uniform</vt:lpstr>
      <vt:lpstr>1. Full Uniform continued…</vt:lpstr>
      <vt:lpstr>2. Tool Kits and Supplies for both culinary and pastry</vt:lpstr>
      <vt:lpstr>For both culinary and pastry</vt:lpstr>
      <vt:lpstr>Additional Pastry Tools :</vt:lpstr>
      <vt:lpstr>3.  Text Books for Class</vt:lpstr>
      <vt:lpstr> Required uniform items, knife, tool kits and books are available at  PRC bookstore If they are out of stock, instructor will give you the names of reputable suppliers</vt:lpstr>
      <vt:lpstr>Outline of Typical Culinary/ Pastry Arts Class</vt:lpstr>
      <vt:lpstr>Slide 20</vt:lpstr>
      <vt:lpstr>Kitchen Protocol</vt:lpstr>
      <vt:lpstr>Kitchen Protocol cont.</vt:lpstr>
      <vt:lpstr>Kitchen Protocol cont.</vt:lpstr>
      <vt:lpstr>Grade Standards</vt:lpstr>
      <vt:lpstr>Communications</vt:lpstr>
      <vt:lpstr>HCSA  Hospitality and Culinary Student Association</vt:lpstr>
      <vt:lpstr>To learn more about the program, HCSA, and other outstanding faculty, visit:  www.collin.edu/hospitality </vt:lpstr>
      <vt:lpstr> Thank you for coming to our  Culinary &amp; Pastry Student Orientation! </vt:lpstr>
    </vt:vector>
  </TitlesOfParts>
  <Company>Odd Sandbekkhaug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Irina</cp:lastModifiedBy>
  <cp:revision>283</cp:revision>
  <dcterms:created xsi:type="dcterms:W3CDTF">2009-03-27T03:30:55Z</dcterms:created>
  <dcterms:modified xsi:type="dcterms:W3CDTF">2012-03-05T14:00:24Z</dcterms:modified>
</cp:coreProperties>
</file>