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7" r:id="rId3"/>
    <p:sldId id="297" r:id="rId4"/>
    <p:sldId id="257" r:id="rId5"/>
    <p:sldId id="259" r:id="rId6"/>
    <p:sldId id="296" r:id="rId7"/>
    <p:sldId id="298" r:id="rId8"/>
    <p:sldId id="299" r:id="rId9"/>
    <p:sldId id="260" r:id="rId10"/>
    <p:sldId id="300" r:id="rId11"/>
    <p:sldId id="265" r:id="rId12"/>
    <p:sldId id="301" r:id="rId13"/>
    <p:sldId id="278" r:id="rId14"/>
    <p:sldId id="262" r:id="rId15"/>
    <p:sldId id="272" r:id="rId16"/>
    <p:sldId id="263" r:id="rId17"/>
    <p:sldId id="269" r:id="rId18"/>
    <p:sldId id="279" r:id="rId19"/>
    <p:sldId id="280" r:id="rId20"/>
    <p:sldId id="290" r:id="rId21"/>
    <p:sldId id="281" r:id="rId22"/>
    <p:sldId id="276" r:id="rId23"/>
    <p:sldId id="283" r:id="rId24"/>
    <p:sldId id="274" r:id="rId25"/>
    <p:sldId id="284" r:id="rId26"/>
    <p:sldId id="289" r:id="rId27"/>
    <p:sldId id="293" r:id="rId28"/>
    <p:sldId id="294" r:id="rId29"/>
    <p:sldId id="295" r:id="rId30"/>
    <p:sldId id="302" r:id="rId31"/>
    <p:sldId id="264" r:id="rId32"/>
    <p:sldId id="286" r:id="rId33"/>
    <p:sldId id="261" r:id="rId34"/>
    <p:sldId id="268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66"/>
    <a:srgbClr val="000099"/>
    <a:srgbClr val="000066"/>
    <a:srgbClr val="003399"/>
    <a:srgbClr val="99FF66"/>
    <a:srgbClr val="0066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492" autoAdjust="0"/>
    <p:restoredTop sz="90924" autoAdjust="0"/>
  </p:normalViewPr>
  <p:slideViewPr>
    <p:cSldViewPr>
      <p:cViewPr>
        <p:scale>
          <a:sx n="73" d="100"/>
          <a:sy n="73" d="100"/>
        </p:scale>
        <p:origin x="-72" y="-17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22A32A2-1F8B-445E-8A87-70D6C3472B9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3C0AC1D-188A-4FE1-A26D-8615926F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05FD58-6EFB-4548-8ABB-E7ED7D6C3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A48E4-1954-4F37-928C-D5ED0AC2903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D97D8-2F2C-4A75-9977-03D7A28496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FE9E2-BD49-4242-B9D1-94F1007EA611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663E6-1B62-4F9B-82E4-5CB96F521C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AA1E8-CB36-4377-B553-E0E1BFB6027C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EE66E-AECE-48DB-A92F-B7BA5523BA80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6AB90-483D-4D13-A040-6B16CDEACE23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58E87-3122-4D18-AAAC-960530D4ECD8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FBF77-4264-4EA2-89AC-206A2FD784A5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51350-95CC-4D8A-8DF0-4F1689DC9E64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98EE2-0D95-4FCA-94F9-71E1BAC75850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4EF79-85DE-4BC2-974C-F0D067CE718F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0128C-6890-4ED9-A308-818B2E722000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5EF1B-EC02-4950-BF5E-49D6C3839B54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0BA9-5971-442A-8925-CBE1AF1D7362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D6BC8-C3BB-46F4-9AC5-A4238CC0572A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6BE0C-EE6D-4637-A98D-BA47CA95687F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0D1EC-EAD4-4AC5-9085-7C5067D97B6D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708B9-7BCF-4E22-A0D1-B2856B2619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7CB2F-47CB-4A9D-94DC-E53C290F8C0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0CACC-7516-489E-8D79-A6798C68E9F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D0544-7E2A-490C-8169-7E0F4E3C2D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10A0AD-DFC9-4146-9A3F-23BD05D5A8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1D49B-4AE9-48BF-8B16-AAD24D5FA224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2D37D-AB2D-4373-B954-8702A760B7D1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56F25-5F30-4DF8-8CE9-65A57616FA4F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34682-E0A2-439C-B314-270E5F1AF0D7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7D32-25EF-455A-B656-868F9AD20033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10530-8916-44BB-8CB2-A1000C467CE7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DEAD-C989-4A72-B9A3-9DF8DC34D4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B5163-07F0-49B7-8BF2-F6A1AC86C6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B4697-9B33-4F06-A4CF-5B949EA5C6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6C841-3195-483D-A5C2-36EA801B0844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cccd.edu/pr_images/culinaryweb/original/hotelman-2008-092-v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b.org/policy/pol/private/043500/pol.cfm?DisplayPage=CR(LOCAL).pdf&amp;QueryText=TECHNOLOGY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smtClean="0">
                <a:latin typeface="Cooper Black" pitchFamily="18" charset="0"/>
              </a:rPr>
              <a:t>Welcome to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Collin’s Culinary &amp; Pastry Arts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200400" y="19050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5843" name="Rectangle 4"/>
          <p:cNvSpPr txBox="1">
            <a:spLocks noChangeArrowheads="1"/>
          </p:cNvSpPr>
          <p:nvPr/>
        </p:nvSpPr>
        <p:spPr bwMode="auto">
          <a:xfrm>
            <a:off x="3276600" y="1981200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66"/>
                </a:solidFill>
                <a:latin typeface="Century Gothic" pitchFamily="34" charset="0"/>
              </a:rPr>
              <a:t>Culinary Lab Assistant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</a:pPr>
            <a:r>
              <a:rPr lang="en-US" b="1" smtClean="0"/>
              <a:t>A.A.S</a:t>
            </a:r>
            <a:r>
              <a:rPr lang="en-US" b="1" dirty="0"/>
              <a:t>. Culinary Arts 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None/>
            </a:pPr>
            <a:r>
              <a:rPr lang="en-US" b="1" dirty="0"/>
              <a:t>    - Collin College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</a:pPr>
            <a:r>
              <a:rPr lang="en-US" b="1" dirty="0"/>
              <a:t>B.S. Hotel, Restaurant and Related Institution Management, University of the Philippines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800" b="1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>
                <a:latin typeface="Century Gothic" pitchFamily="34" charset="0"/>
              </a:rPr>
              <a:t>972 377-1084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>
                <a:latin typeface="Century Gothic" pitchFamily="34" charset="0"/>
              </a:rPr>
              <a:t>kbmartin@collin.edu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267200" y="1295400"/>
            <a:ext cx="367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Century Gothic (Headings)"/>
              </a:rPr>
              <a:t>Chef Karen Martin</a:t>
            </a:r>
            <a:endParaRPr lang="en-US" sz="3200" b="1">
              <a:latin typeface="Century Gothic (Headings)"/>
            </a:endParaRPr>
          </a:p>
        </p:txBody>
      </p:sp>
      <p:pic>
        <p:nvPicPr>
          <p:cNvPr id="7" name="Picture 6" descr="k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2653296" cy="3763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heflewisclas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8575" y="1835150"/>
            <a:ext cx="1879600" cy="2466975"/>
          </a:xfr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6324600" cy="2895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b="1" u="sng" smtClean="0">
                <a:solidFill>
                  <a:srgbClr val="CECEEF"/>
                </a:solidFill>
              </a:rPr>
              <a:t>Degree Programs: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Hotel &amp; Restaurant Management or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Meetings &amp; Event Management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</a:rPr>
              <a:t>		</a:t>
            </a:r>
            <a:r>
              <a:rPr lang="en-US" sz="2000" b="1" smtClean="0">
                <a:solidFill>
                  <a:srgbClr val="000099"/>
                </a:solidFill>
              </a:rPr>
              <a:t>AAS Degree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b="1" smtClean="0">
                <a:solidFill>
                  <a:srgbClr val="000099"/>
                </a:solidFill>
              </a:rPr>
              <a:t>		64 credit hours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Culinary Arts or Pastry Arts </a:t>
            </a:r>
            <a:r>
              <a:rPr lang="en-US" sz="2800" b="1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latin typeface="Century Gothic" pitchFamily="34" charset="0"/>
              </a:rPr>
              <a:t>	</a:t>
            </a:r>
            <a:r>
              <a:rPr lang="en-US" sz="2000" b="1" smtClean="0">
                <a:solidFill>
                  <a:srgbClr val="000099"/>
                </a:solidFill>
                <a:latin typeface="Century Gothic" pitchFamily="34" charset="0"/>
              </a:rPr>
              <a:t>AAS Degree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b="1" smtClean="0">
                <a:solidFill>
                  <a:srgbClr val="000099"/>
                </a:solidFill>
              </a:rPr>
              <a:t>		70 credit hours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343400"/>
            <a:ext cx="7391400" cy="1676400"/>
          </a:xfrm>
          <a:solidFill>
            <a:schemeClr val="accent6">
              <a:lumMod val="50000"/>
            </a:schemeClr>
          </a:solidFill>
          <a:ln w="57150" cmpd="thinThick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smtClean="0">
                <a:latin typeface="Trebuchet MS" pitchFamily="34" charset="0"/>
              </a:rPr>
              <a:t>Articulation with: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000" smtClean="0"/>
              <a:t>Texas Woman’s 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Trebuchet MS" pitchFamily="34" charset="0"/>
              </a:rPr>
              <a:t>	</a:t>
            </a:r>
            <a:r>
              <a:rPr lang="en-US" sz="1800" smtClean="0">
                <a:latin typeface="Trebuchet MS" pitchFamily="34" charset="0"/>
              </a:rPr>
              <a:t>	BAS -  Culinary Science &amp; Food Service Management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Conrad N. Hilton – University of Houston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University of North Texas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Trebuchet MS" pitchFamily="34" charset="0"/>
            </a:endParaRPr>
          </a:p>
        </p:txBody>
      </p:sp>
      <p:pic>
        <p:nvPicPr>
          <p:cNvPr id="3" name="Picture 7" descr="http://www.ccccd.edu/pr_images/culinaryweb/original/hotelman-2008-027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399"/>
            <a:ext cx="2133601" cy="28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66"/>
                </a:solidFill>
              </a:rPr>
              <a:t>AAS Culinary Arts = CC</a:t>
            </a:r>
          </a:p>
          <a:p>
            <a:r>
              <a:rPr lang="en-US" b="1" smtClean="0">
                <a:solidFill>
                  <a:srgbClr val="000066"/>
                </a:solidFill>
              </a:rPr>
              <a:t>AAS Pastry Arts     = CPC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ACF membership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Submit transcripts</a:t>
            </a:r>
          </a:p>
          <a:p>
            <a:r>
              <a:rPr lang="en-US" b="1" smtClean="0">
                <a:solidFill>
                  <a:srgbClr val="000066"/>
                </a:solidFill>
              </a:rPr>
              <a:t>Official in January 2013</a:t>
            </a: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39939" name="Picture 5" descr="ACF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 smtClean="0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5029200" cy="1295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smtClean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1000" y="222885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81000" y="27432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16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81000" y="300037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Arial" charset="0"/>
              <a:buChar char="•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sz="2800" b="1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Restaurant Management 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420688" y="3876675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Meetings and Event 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1275" name="Picture 12" descr="http://www.ccccd.edu/pr_images/culinaryweb/original/hotelman-2008-092-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1200" y="838200"/>
            <a:ext cx="32994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4906963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  <a:defRPr/>
            </a:pPr>
            <a:endParaRPr lang="en-US" sz="1600" kern="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3276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smtClean="0">
                <a:latin typeface="Trebuchet MS" pitchFamily="34" charset="0"/>
              </a:rPr>
              <a:t> 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67400" y="3823335"/>
            <a:ext cx="27178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3616" y="4041231"/>
            <a:ext cx="2737494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4468" y="966788"/>
            <a:ext cx="1752741" cy="139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56375" y="998855"/>
            <a:ext cx="2255520" cy="17755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344" name="Picture 11" descr="C:\Documents and Settings\Administrator\Local Settings\Temporary Internet Files\Content.IE5\UY29SPXH\MC910216358[2]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-1" y="4266003"/>
            <a:ext cx="2363939" cy="20585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379663" y="1676400"/>
            <a:ext cx="432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600" b="1"/>
              <a:t>Commitment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Determination &amp; Perseverance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Professionalism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Willingness to work in 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3. Books</a:t>
            </a:r>
            <a:endParaRPr lang="en-US" sz="20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 smtClean="0">
              <a:solidFill>
                <a:srgbClr val="000066"/>
              </a:solidFill>
            </a:endParaRP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248400" cy="4343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Chef’s beanie hat</a:t>
            </a:r>
            <a:r>
              <a:rPr lang="en-US" sz="2300" smtClean="0">
                <a:solidFill>
                  <a:srgbClr val="000099"/>
                </a:solidFill>
              </a:rPr>
              <a:t> -  $7.30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Neckerchief</a:t>
            </a:r>
            <a:r>
              <a:rPr lang="en-US" sz="2300" smtClean="0">
                <a:solidFill>
                  <a:srgbClr val="000099"/>
                </a:solidFill>
              </a:rPr>
              <a:t> - $2.90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blue </a:t>
            </a:r>
            <a:r>
              <a:rPr lang="en-US" sz="2300" smtClean="0">
                <a:solidFill>
                  <a:srgbClr val="000099"/>
                </a:solidFill>
              </a:rPr>
              <a:t>for culinary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black</a:t>
            </a:r>
            <a:r>
              <a:rPr lang="en-US" sz="2300" smtClean="0">
                <a:solidFill>
                  <a:srgbClr val="000099"/>
                </a:solidFill>
              </a:rPr>
              <a:t> for pastry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white</a:t>
            </a:r>
            <a:r>
              <a:rPr lang="en-US" sz="2300" smtClean="0">
                <a:solidFill>
                  <a:srgbClr val="000099"/>
                </a:solidFill>
              </a:rPr>
              <a:t> w/blue stripe for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   hotel/restaurant - $5.10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	$27.75 - $29.75 </a:t>
            </a:r>
            <a:r>
              <a:rPr lang="en-US" sz="1800" smtClean="0">
                <a:solidFill>
                  <a:srgbClr val="000099"/>
                </a:solidFill>
              </a:rPr>
              <a:t>(depends on size) ~</a:t>
            </a:r>
            <a:r>
              <a:rPr lang="en-US" sz="1800" b="1" i="1" smtClean="0">
                <a:solidFill>
                  <a:srgbClr val="000099"/>
                </a:solidFill>
              </a:rPr>
              <a:t>with Collin logo</a:t>
            </a:r>
            <a:endParaRPr lang="en-US" sz="1800" b="1" i="1" smtClean="0"/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6255341" y="1682057"/>
            <a:ext cx="2262369" cy="4339050"/>
          </a:xfrm>
          <a:ln>
            <a:noFill/>
          </a:ln>
          <a:effectLst>
            <a:softEdge rad="112500"/>
          </a:effectLst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81000" y="304800"/>
            <a:ext cx="8077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600"/>
          </a:p>
          <a:p>
            <a:pPr algn="ctr" eaLnBrk="0" hangingPunct="0"/>
            <a:r>
              <a:rPr lang="en-US" sz="2000" b="1" i="1"/>
              <a:t>"A Chef's professional pride can be extended to personal appearance and behavior in and around the kitchen"</a:t>
            </a:r>
            <a:r>
              <a:rPr lang="en-US" sz="3600" i="1"/>
              <a:t> 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5022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…all prices are subject to change without 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chef pants</a:t>
            </a:r>
            <a:r>
              <a:rPr lang="en-US" sz="2400" smtClean="0">
                <a:solidFill>
                  <a:srgbClr val="000099"/>
                </a:solidFill>
              </a:rPr>
              <a:t> $22.60 - $26.60 </a:t>
            </a:r>
            <a:r>
              <a:rPr lang="en-US" sz="1800" smtClean="0">
                <a:solidFill>
                  <a:srgbClr val="000099"/>
                </a:solidFill>
              </a:rPr>
              <a:t>(depends on size)</a:t>
            </a: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Utility apron</a:t>
            </a:r>
            <a:r>
              <a:rPr lang="en-US" sz="2400" smtClean="0">
                <a:solidFill>
                  <a:srgbClr val="000099"/>
                </a:solidFill>
              </a:rPr>
              <a:t> $4.60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Side towels</a:t>
            </a:r>
            <a:r>
              <a:rPr lang="en-US" sz="2400" smtClean="0">
                <a:solidFill>
                  <a:srgbClr val="000099"/>
                </a:solidFill>
              </a:rPr>
              <a:t> - $.90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184650" cy="3276600"/>
          </a:xfrm>
          <a:ln>
            <a:noFill/>
          </a:ln>
        </p:spPr>
        <p:txBody>
          <a:bodyPr/>
          <a:lstStyle/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leather non-slip shoes</a:t>
            </a:r>
            <a:r>
              <a:rPr lang="en-US" sz="2400" smtClean="0">
                <a:solidFill>
                  <a:srgbClr val="000099"/>
                </a:solidFill>
              </a:rPr>
              <a:t> –</a:t>
            </a:r>
            <a:r>
              <a:rPr lang="en-US" sz="2000" smtClean="0">
                <a:solidFill>
                  <a:srgbClr val="000099"/>
                </a:solidFill>
              </a:rPr>
              <a:t>must have a back; kitchen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tee shirt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White/Black cotton socks – tube sock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800" smtClean="0">
              <a:solidFill>
                <a:srgbClr val="000099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6388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Knife Kit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9” Serrated</a:t>
            </a:r>
            <a:r>
              <a:rPr lang="en-US" sz="2400" smtClean="0">
                <a:solidFill>
                  <a:srgbClr val="000099"/>
                </a:solidFill>
              </a:rPr>
              <a:t> </a:t>
            </a:r>
            <a:r>
              <a:rPr lang="en-US" sz="2000" smtClean="0">
                <a:solidFill>
                  <a:srgbClr val="000099"/>
                </a:solidFill>
              </a:rPr>
              <a:t>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5” Boning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10” Steel Blade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 Pocket roll bag turning</a:t>
            </a:r>
            <a:endParaRPr lang="en-US" sz="2000" u="sng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			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Grand Total  = $142.35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 </a:t>
            </a:r>
            <a:r>
              <a:rPr lang="en-US" sz="2400" smtClean="0">
                <a:solidFill>
                  <a:srgbClr val="000099"/>
                </a:solidFill>
              </a:rPr>
              <a:t>1 Fish Spatula- </a:t>
            </a:r>
            <a:r>
              <a:rPr lang="en-US" sz="2000" smtClean="0">
                <a:solidFill>
                  <a:srgbClr val="000099"/>
                </a:solidFill>
              </a:rPr>
              <a:t>($10.75) optional </a:t>
            </a:r>
            <a:endParaRPr lang="en-US" sz="2400" b="1" smtClean="0">
              <a:solidFill>
                <a:srgbClr val="000099"/>
              </a:solidFill>
            </a:endParaRP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3" name="Picture 19" descr="group in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829" y="8382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124" name="Rectangle 16"/>
          <p:cNvGrpSpPr>
            <a:grpSpLocks noGrp="1"/>
          </p:cNvGrpSpPr>
          <p:nvPr/>
        </p:nvGrpSpPr>
        <p:grpSpPr bwMode="auto">
          <a:xfrm>
            <a:off x="5016500" y="1163638"/>
            <a:ext cx="3987800" cy="4206875"/>
            <a:chOff x="3160" y="733"/>
            <a:chExt cx="2512" cy="2650"/>
          </a:xfrm>
        </p:grpSpPr>
        <p:pic>
          <p:nvPicPr>
            <p:cNvPr id="19459" name="Rectangl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0" y="733"/>
              <a:ext cx="2512" cy="2650"/>
            </a:xfrm>
            <a:prstGeom prst="rect">
              <a:avLst/>
            </a:prstGeom>
            <a:noFill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168" y="739"/>
              <a:ext cx="2496" cy="263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Lodging Management-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1997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Culinary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1999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Pastry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2009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Meetings &amp; Event Management AAS </a:t>
              </a:r>
              <a:r>
                <a:rPr lang="en-US" b="1">
                  <a:latin typeface="Century Gothic" pitchFamily="34" charset="0"/>
                </a:rPr>
                <a:t>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2012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</p:txBody>
        </p:sp>
      </p:grp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650" y="2354103"/>
            <a:ext cx="2438401" cy="182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2584450" cy="17589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Digital Thermometer-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$17.50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6 each White Side Towels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set Measuring Spoons 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$8.20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$3.70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Heat resistant Spatula-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$16.60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Whisk-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Tongs-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$7.10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18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2164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6228" y="914400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1687512"/>
            <a:ext cx="1143000" cy="113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8371" name="Rectangle 23"/>
          <p:cNvSpPr>
            <a:spLocks noChangeArrowheads="1"/>
          </p:cNvSpPr>
          <p:nvPr/>
        </p:nvSpPr>
        <p:spPr bwMode="auto">
          <a:xfrm>
            <a:off x="666750" y="2295525"/>
            <a:ext cx="5562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2.  Digital Scale (oz/grams)- $57.75</a:t>
            </a:r>
          </a:p>
        </p:txBody>
      </p:sp>
      <p:sp>
        <p:nvSpPr>
          <p:cNvPr id="58372" name="Rectangle 32"/>
          <p:cNvSpPr>
            <a:spLocks noChangeArrowheads="1"/>
          </p:cNvSpPr>
          <p:nvPr/>
        </p:nvSpPr>
        <p:spPr bwMode="auto">
          <a:xfrm>
            <a:off x="609600" y="3124200"/>
            <a:ext cx="3662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3.  Plastic Scraper- $1.25</a:t>
            </a:r>
          </a:p>
        </p:txBody>
      </p:sp>
      <p:sp>
        <p:nvSpPr>
          <p:cNvPr id="58373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58374" name="Rectangle 13"/>
          <p:cNvSpPr>
            <a:spLocks noChangeArrowheads="1"/>
          </p:cNvSpPr>
          <p:nvPr/>
        </p:nvSpPr>
        <p:spPr bwMode="auto">
          <a:xfrm>
            <a:off x="666750" y="1463675"/>
            <a:ext cx="3476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1.  Pizza Cutter- $4.40  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608013" y="3970338"/>
            <a:ext cx="6097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Pallete Knife – 4 and 8 inches- $ 11.00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8377" name="Rectangle 21"/>
          <p:cNvSpPr>
            <a:spLocks noChangeArrowheads="1"/>
          </p:cNvSpPr>
          <p:nvPr/>
        </p:nvSpPr>
        <p:spPr bwMode="auto">
          <a:xfrm>
            <a:off x="609600" y="4800600"/>
            <a:ext cx="328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5. Micro plane- $17.00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19600" y="3048000"/>
            <a:ext cx="1123950" cy="90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38600" y="990600"/>
            <a:ext cx="1274755" cy="94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>
                <a:solidFill>
                  <a:srgbClr val="003399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Wayne Gisslen:,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smtClean="0">
                <a:solidFill>
                  <a:srgbClr val="003399"/>
                </a:solidFill>
                <a:latin typeface="Arial" charset="0"/>
                <a:cs typeface="Arial" charset="0"/>
              </a:rPr>
              <a:t>th</a:t>
            </a: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 Ed.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895600" y="1752600"/>
            <a:ext cx="3657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>
                <a:solidFill>
                  <a:srgbClr val="003399"/>
                </a:solidFill>
              </a:rPr>
              <a:t>Basic Food Preparation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u="sng">
                <a:solidFill>
                  <a:srgbClr val="003399"/>
                </a:solidFill>
              </a:rPr>
              <a:t>Professional Cooking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Wayne Gisslen:, 2009, 7</a:t>
            </a:r>
            <a:r>
              <a:rPr lang="en-US" sz="1800" baseline="30000">
                <a:solidFill>
                  <a:srgbClr val="003399"/>
                </a:solidFill>
              </a:rPr>
              <a:t>th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Ed.   </a:t>
            </a:r>
          </a:p>
          <a:p>
            <a:r>
              <a:rPr lang="en-US" sz="1600" b="1" u="sng">
                <a:solidFill>
                  <a:srgbClr val="003399"/>
                </a:solidFill>
              </a:rPr>
              <a:t>The Book of Yields: </a:t>
            </a:r>
            <a:r>
              <a:rPr lang="en-US" sz="1600" b="1">
                <a:solidFill>
                  <a:srgbClr val="003399"/>
                </a:solidFill>
              </a:rPr>
              <a:t>Accuracy in Food Costing and Purchasing</a:t>
            </a:r>
          </a:p>
          <a:p>
            <a:r>
              <a:rPr lang="en-US" sz="1600" b="1">
                <a:solidFill>
                  <a:srgbClr val="003399"/>
                </a:solidFill>
              </a:rPr>
              <a:t>Francis T. Lynch, 2010 8th Ed.</a:t>
            </a:r>
            <a:endParaRPr lang="en-US" sz="1800" b="1">
              <a:solidFill>
                <a:srgbClr val="003399"/>
              </a:solidFill>
            </a:endParaRPr>
          </a:p>
        </p:txBody>
      </p:sp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60423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>
              <a:latin typeface="Trebuchet MS" pitchFamily="34" charset="0"/>
            </a:endParaRPr>
          </a:p>
        </p:txBody>
      </p:sp>
      <p:pic>
        <p:nvPicPr>
          <p:cNvPr id="24587" name="Picture 13" descr="http://media.wiley.com/product_data/coverImage/8X/07645579/076455798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5462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6477000" y="18288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03399"/>
                </a:solidFill>
              </a:rPr>
              <a:t>Catering Management</a:t>
            </a:r>
          </a:p>
          <a:p>
            <a:pPr eaLnBrk="0" hangingPunct="0"/>
            <a:r>
              <a:rPr lang="en-US" sz="1800" u="sng">
                <a:solidFill>
                  <a:srgbClr val="003399"/>
                </a:solidFill>
              </a:rPr>
              <a:t>Catering: A Guide to Managing a Successful Business Operation</a:t>
            </a:r>
            <a:r>
              <a:rPr lang="en-US" sz="1800">
                <a:solidFill>
                  <a:srgbClr val="003399"/>
                </a:solidFill>
              </a:rPr>
              <a:t/>
            </a:r>
            <a:br>
              <a:rPr lang="en-US" sz="1800">
                <a:solidFill>
                  <a:srgbClr val="003399"/>
                </a:solidFill>
              </a:rPr>
            </a:br>
            <a:r>
              <a:rPr lang="en-US" sz="1800">
                <a:solidFill>
                  <a:srgbClr val="003399"/>
                </a:solidFill>
              </a:rPr>
              <a:t>Bruce Mattel, 2008</a:t>
            </a:r>
          </a:p>
          <a:p>
            <a:pPr eaLnBrk="0" hangingPunct="0"/>
            <a:r>
              <a:rPr lang="en-US" sz="1800">
                <a:solidFill>
                  <a:srgbClr val="000066"/>
                </a:solidFill>
              </a:rPr>
              <a:t/>
            </a:r>
            <a:br>
              <a:rPr lang="en-US" sz="1800">
                <a:solidFill>
                  <a:srgbClr val="000066"/>
                </a:solidFill>
              </a:rPr>
            </a:br>
            <a:endParaRPr lang="en-US" sz="1800">
              <a:solidFill>
                <a:srgbClr val="000066"/>
              </a:solidFill>
            </a:endParaRPr>
          </a:p>
        </p:txBody>
      </p:sp>
      <p:pic>
        <p:nvPicPr>
          <p:cNvPr id="21516" name="Picture 15" descr="0470197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153511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5" cstate="print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962400"/>
            <a:ext cx="1524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73400"/>
            <a:ext cx="42672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Outline of Typical Culinary/</a:t>
            </a:r>
            <a:br>
              <a:rPr lang="en-US" smtClean="0">
                <a:solidFill>
                  <a:srgbClr val="F2F2F2"/>
                </a:solidFill>
              </a:rPr>
            </a:br>
            <a:r>
              <a:rPr lang="en-US" smtClean="0">
                <a:solidFill>
                  <a:srgbClr val="F2F2F2"/>
                </a:solidFill>
              </a:rPr>
              <a:t>Pastry Arts Class</a:t>
            </a:r>
          </a:p>
        </p:txBody>
      </p:sp>
      <p:pic>
        <p:nvPicPr>
          <p:cNvPr id="23556" name="Picture 8" descr="girl at gr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283" b="2438"/>
          <a:stretch>
            <a:fillRect/>
          </a:stretch>
        </p:blipFill>
        <p:spPr>
          <a:xfrm>
            <a:off x="609600" y="1419225"/>
            <a:ext cx="3189288" cy="4465638"/>
          </a:xfrm>
          <a:ln>
            <a:noFill/>
          </a:ln>
          <a:effectLst>
            <a:softEdge rad="112500"/>
          </a:effectLst>
        </p:spPr>
      </p:pic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 arrives to lecture on time and having check their cougar email account  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u="sng">
                <a:solidFill>
                  <a:srgbClr val="000066"/>
                </a:solidFill>
                <a:latin typeface="Trebuchet MS" pitchFamily="34" charset="0"/>
              </a:rPr>
              <a:t>Be prepared to start class with</a:t>
            </a: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Pens/pencils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5791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	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marL="457200" lvl="1" indent="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40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pic>
        <p:nvPicPr>
          <p:cNvPr id="24579" name="Picture 9" descr="boy rolling doug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75" b="2040"/>
          <a:stretch>
            <a:fillRect/>
          </a:stretch>
        </p:blipFill>
        <p:spPr>
          <a:xfrm>
            <a:off x="5451475" y="1295400"/>
            <a:ext cx="3387725" cy="4421187"/>
          </a:xfrm>
          <a:ln>
            <a:noFill/>
          </a:ln>
          <a:effectLst>
            <a:softEdge rad="112500"/>
          </a:effec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86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smtClean="0">
                <a:solidFill>
                  <a:srgbClr val="000066"/>
                </a:solidFill>
              </a:rPr>
              <a:t>. Students will not be permitted to enter class without full uniform. 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Uniform must be clean and wrinkle free. </a:t>
            </a:r>
            <a:r>
              <a:rPr lang="en-US" sz="1800" b="1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smtClean="0">
                <a:solidFill>
                  <a:srgbClr val="000066"/>
                </a:solidFill>
              </a:rPr>
              <a:t>Absolutely no nail polish or fake nails.</a:t>
            </a:r>
          </a:p>
        </p:txBody>
      </p:sp>
      <p:sp>
        <p:nvSpPr>
          <p:cNvPr id="686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724400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Jewelry should be limited </a:t>
            </a:r>
            <a:r>
              <a:rPr lang="en-US" sz="1800" b="1" smtClean="0">
                <a:solidFill>
                  <a:srgbClr val="000066"/>
                </a:solidFill>
              </a:rPr>
              <a:t>to a metal wedding band. No earrings or other visible piercings.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 Make-up should be worn sparingly</a:t>
            </a:r>
            <a:r>
              <a:rPr lang="en-US" sz="1800" b="1" smtClean="0">
                <a:solidFill>
                  <a:srgbClr val="000066"/>
                </a:solidFill>
              </a:rPr>
              <a:t>.  No false eyelashes.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1800" b="1" smtClean="0">
                <a:solidFill>
                  <a:srgbClr val="000066"/>
                </a:solidFill>
              </a:rPr>
              <a:t> Sideburns should be clipped one inch above the earlobes.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smtClean="0">
                <a:solidFill>
                  <a:srgbClr val="000066"/>
                </a:solidFill>
              </a:rPr>
              <a:t>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cell phone usage in the culinary labs this is a violation of the student code of conduct.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2706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smtClean="0">
                <a:solidFill>
                  <a:srgbClr val="FFFF00"/>
                </a:solidFill>
              </a:rPr>
              <a:t>Three absences will equal an automatic final grade of “F”. 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Classes cannot be made up!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0386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Use of tools, knives, equipment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Mise-en-place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Presentation of finished product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Sanitation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</a:pPr>
            <a:endParaRPr lang="en-US" sz="1400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endParaRPr lang="en-US" sz="1800" b="1" smtClean="0"/>
          </a:p>
          <a:p>
            <a:pPr>
              <a:buFont typeface="Wingdings" pitchFamily="2" charset="2"/>
              <a:buNone/>
            </a:pPr>
            <a:endParaRPr lang="en-US" sz="1800" b="1" smtClean="0"/>
          </a:p>
          <a:p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74756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smtClean="0"/>
              <a:t>The Institute of Hospitality &amp; Culinary Education prepares students for the demands of the fast-paced hospitality and foodservice industry.  We are committed to developing skills, strengthening character and work ethic, and challenging the student’s intellectual and creative curiosity.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Degree Course Sequence</a:t>
            </a:r>
          </a:p>
        </p:txBody>
      </p:sp>
      <p:sp>
        <p:nvSpPr>
          <p:cNvPr id="768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smtClean="0">
                <a:solidFill>
                  <a:srgbClr val="000066"/>
                </a:solidFill>
              </a:rPr>
              <a:t>AAS Culinary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2331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1341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2302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1345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2380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1314/RSTO 1304 </a:t>
            </a:r>
            <a:r>
              <a:rPr lang="en-US" sz="1600" b="1" smtClean="0">
                <a:solidFill>
                  <a:srgbClr val="000066"/>
                </a:solidFill>
              </a:rPr>
              <a:t>(CAPSTONE)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smtClean="0">
                <a:solidFill>
                  <a:srgbClr val="000066"/>
                </a:solidFill>
              </a:rPr>
              <a:t>AAS Pastry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1306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1312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1340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2307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2380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2331 </a:t>
            </a:r>
            <a:r>
              <a:rPr lang="en-US" sz="1600" b="1" smtClean="0">
                <a:solidFill>
                  <a:srgbClr val="000066"/>
                </a:solidFill>
              </a:rPr>
              <a:t>(CAPSTONE)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441325" y="6132513"/>
            <a:ext cx="5730875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1800" u="sng"/>
              <a:t>Note:</a:t>
            </a:r>
            <a:r>
              <a:rPr lang="en-US" sz="1800"/>
              <a:t> Does not include AAS General Education</a:t>
            </a:r>
          </a:p>
          <a:p>
            <a:r>
              <a:rPr lang="en-US" sz="1800"/>
              <a:t>Core classes.  Classes may be scheduled as needed.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1295400" y="4343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CougarWeb and 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Blast emails from program chair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124200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8853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8854" name="Picture -10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-10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-10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78858" name="Picture -99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-98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-98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-97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-97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Picture -97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-97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-96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-96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-96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-96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Rectangle -881">
            <a:hlinkClick r:id="rId6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0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1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2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083304" cy="15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3308350" y="0"/>
            <a:ext cx="2444750" cy="1066800"/>
          </a:xfrm>
          <a:ln>
            <a:noFill/>
          </a:ln>
          <a:effectLst>
            <a:softEdge rad="112500"/>
          </a:effectLst>
        </p:spPr>
      </p:pic>
      <p:sp>
        <p:nvSpPr>
          <p:cNvPr id="809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92D050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81200" y="1600200"/>
            <a:ext cx="1558925" cy="1136650"/>
          </a:xfrm>
          <a:ln>
            <a:noFill/>
          </a:ln>
          <a:effectLst>
            <a:softEdge rad="112500"/>
          </a:effectLst>
        </p:spPr>
      </p:pic>
      <p:sp>
        <p:nvSpPr>
          <p:cNvPr id="809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00400"/>
            <a:ext cx="5181600" cy="2819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200" b="1" smtClean="0">
                <a:solidFill>
                  <a:srgbClr val="000066"/>
                </a:solidFill>
              </a:rPr>
              <a:t>   an officer or member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It’s absolutely free!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Follow us on </a:t>
            </a:r>
            <a:r>
              <a:rPr lang="en-US" sz="2200" b="1" smtClean="0">
                <a:solidFill>
                  <a:srgbClr val="0000FF"/>
                </a:solidFill>
              </a:rPr>
              <a:t>Facebook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5257800" y="1219200"/>
            <a:ext cx="38862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Helvetica" pitchFamily="34" charset="0"/>
                <a:ea typeface="Osaka"/>
                <a:cs typeface="Osaka"/>
              </a:rPr>
              <a:t> </a:t>
            </a:r>
            <a:r>
              <a:rPr lang="en-US" sz="2000" b="1">
                <a:latin typeface="Helvetica" pitchFamily="34" charset="0"/>
                <a:ea typeface="Osaka"/>
                <a:cs typeface="Osaka"/>
              </a:rPr>
              <a:t>Some past activities:</a:t>
            </a:r>
            <a:endParaRPr lang="en-US" sz="1800" b="1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Thanksgiving Pie Sale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NYC, Chicago &amp;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 Washington DC</a:t>
            </a:r>
            <a:endParaRPr lang="en-US" sz="200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4270375" y="4425950"/>
            <a:ext cx="4648200" cy="16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80010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To learn more about the program, HCSA, and other outstanding faculty,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visit: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u="sng" smtClean="0">
                <a:solidFill>
                  <a:srgbClr val="FFFF66"/>
                </a:solidFill>
              </a:rPr>
              <a:t>www.collin.edu/hospitality</a:t>
            </a:r>
            <a:r>
              <a:rPr lang="en-US" smtClean="0">
                <a:solidFill>
                  <a:srgbClr val="000099"/>
                </a:solidFill>
              </a:rPr>
              <a:t/>
            </a:r>
            <a:br>
              <a:rPr lang="en-US" smtClean="0">
                <a:solidFill>
                  <a:srgbClr val="000099"/>
                </a:solidFill>
              </a:rPr>
            </a:b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81000"/>
            <a:ext cx="9753600" cy="7318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Thank you for coming to our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49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15200" cy="1295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smtClean="0">
                <a:solidFill>
                  <a:srgbClr val="FFFF00"/>
                </a:solidFill>
              </a:rPr>
              <a:t>Please Complete Form: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9-digit CWID#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Print all information clearly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pic>
        <p:nvPicPr>
          <p:cNvPr id="31748" name="Picture 17" descr="smores t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2" y="2974975"/>
            <a:ext cx="2668588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20" descr="cynthia with entre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2819400"/>
            <a:ext cx="1778000" cy="266700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2895600" y="5638800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ANY QUESTIONS??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35637" y="2979737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2971800" y="1981200"/>
            <a:ext cx="58674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IHCE Faculty &amp; Staff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362200"/>
            <a:ext cx="5791200" cy="3733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Program Chair &amp; Professor</a:t>
            </a:r>
            <a:endParaRPr lang="en-US" sz="18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MBA – Dallas Baptist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BS Hospitality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AS Hotel Restaurant Management - Johnson &amp; Wales University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smtClean="0"/>
              <a:t>Office PRC -L229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smtClean="0"/>
              <a:t>972 377-1672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smtClean="0"/>
              <a:t>kmusa@collin.edu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810000" y="914400"/>
            <a:ext cx="381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Karen Musa </a:t>
            </a:r>
            <a:b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MBA, CHE, CTA</a:t>
            </a:r>
          </a:p>
        </p:txBody>
      </p:sp>
      <p:pic>
        <p:nvPicPr>
          <p:cNvPr id="6149" name="Picture 7" descr="karen"/>
          <p:cNvPicPr>
            <a:picLocks noChangeAspect="1" noChangeArrowheads="1"/>
          </p:cNvPicPr>
          <p:nvPr/>
        </p:nvPicPr>
        <p:blipFill>
          <a:blip r:embed="rId3" cstate="print"/>
          <a:srcRect l="16667" t="19049" r="11905"/>
          <a:stretch>
            <a:fillRect/>
          </a:stretch>
        </p:blipFill>
        <p:spPr bwMode="auto">
          <a:xfrm>
            <a:off x="381000" y="1295400"/>
            <a:ext cx="25908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14"/>
          <p:cNvSpPr>
            <a:spLocks noChangeArrowheads="1"/>
          </p:cNvSpPr>
          <p:nvPr/>
        </p:nvSpPr>
        <p:spPr bwMode="auto">
          <a:xfrm>
            <a:off x="3276600" y="1447800"/>
            <a:ext cx="5486400" cy="45720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533400"/>
            <a:ext cx="67056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Chef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3200" dirty="0" smtClean="0">
                <a:solidFill>
                  <a:srgbClr val="000099"/>
                </a:solidFill>
              </a:rPr>
              <a:t>Michele Brown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2800" y="1600200"/>
            <a:ext cx="52578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Professor of Pastry Arts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300" b="1" smtClean="0"/>
              <a:t>BS Food Service Management 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300" b="1" smtClean="0"/>
              <a:t>AOS Pastry Arts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b="1" smtClean="0"/>
              <a:t>	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100" b="1" smtClean="0"/>
              <a:t>Medaled at the IKA Culinary Olympics 2012 Texas Regional Team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Office: PRC - A154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Phone: 972 377-1057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mebrown@collin.edu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300" b="1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IHCE Faculty &amp; Staff</a:t>
            </a:r>
            <a:b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  <a:latin typeface="Alaska Extrabold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198" name="Picture 8" descr="just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7432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/>
              <a:t>A.A.S. Food and Hospitality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/>
              <a:t>     -El Centro College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Office: PRC - A155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tnixon@collin.edu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838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Thomas Nixon</a:t>
            </a:r>
          </a:p>
        </p:txBody>
      </p:sp>
      <p:pic>
        <p:nvPicPr>
          <p:cNvPr id="6" name="Picture 5" descr="Chef Nixon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85900"/>
            <a:ext cx="2667000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528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/>
              <a:t>A.O.S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/>
              <a:t>     -Culinary Institute of America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Office: PRC - A156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Phone: </a:t>
            </a:r>
            <a:r>
              <a:rPr lang="en-US" b="1">
                <a:solidFill>
                  <a:srgbClr val="FFFFFF"/>
                </a:solidFill>
              </a:rPr>
              <a:t>972-377-1773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tsevers@collin.edu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Faculty &amp; Staff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7620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Chef</a:t>
            </a:r>
            <a:r>
              <a:rPr lang="en-US" sz="4000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Tom Severs</a:t>
            </a:r>
          </a:p>
        </p:txBody>
      </p:sp>
      <p:pic>
        <p:nvPicPr>
          <p:cNvPr id="512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447800"/>
            <a:ext cx="3378127" cy="3449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95400"/>
            <a:ext cx="3810000" cy="533400"/>
          </a:xfrm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rgbClr val="000099"/>
                </a:solidFill>
              </a:rPr>
              <a:t>Linda Wee</a:t>
            </a:r>
            <a:endParaRPr lang="en-US" b="1" smtClean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352800" y="1981200"/>
            <a:ext cx="55626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Professor of Hospitality 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 Event Management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MBA -</a:t>
            </a:r>
            <a:r>
              <a:rPr lang="en-US" dirty="0"/>
              <a:t> </a:t>
            </a:r>
            <a:r>
              <a:rPr lang="en-US" b="1" dirty="0" err="1"/>
              <a:t>Sul</a:t>
            </a:r>
            <a:r>
              <a:rPr lang="en-US" b="1" dirty="0"/>
              <a:t> Ross State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Diploma – Hotel Management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2000" b="1" dirty="0"/>
              <a:t>Singapore Hotel Association Training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b="1" dirty="0"/>
              <a:t>    Education Center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– H 240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</a:t>
            </a:r>
            <a:r>
              <a:rPr lang="en-US" b="1" dirty="0">
                <a:solidFill>
                  <a:srgbClr val="FFFFFF"/>
                </a:solidFill>
              </a:rPr>
              <a:t>972-377-1702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lwee@collin.edu</a:t>
            </a:r>
          </a:p>
        </p:txBody>
      </p:sp>
      <p:pic>
        <p:nvPicPr>
          <p:cNvPr id="5" name="Picture 4" descr="Linda Wee Profil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514600" cy="37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998538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Sheila Kao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981200"/>
            <a:ext cx="5410200" cy="3962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600" b="1" smtClean="0">
                <a:solidFill>
                  <a:srgbClr val="FFFF66"/>
                </a:solidFill>
              </a:rPr>
              <a:t>Culinary Lab Coordinator</a:t>
            </a:r>
            <a:endParaRPr lang="en-US" sz="26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600" b="1" smtClean="0"/>
              <a:t>MS Finance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600" b="1" smtClean="0"/>
              <a:t>	- University of Texas Dallas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600" b="1" smtClean="0"/>
              <a:t>Culinary Arts Certificate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600" b="1" smtClean="0"/>
              <a:t>	- Collin College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600" b="1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600" b="1" smtClean="0"/>
              <a:t>Office PRC - A158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600" b="1" smtClean="0"/>
              <a:t>972 377-1068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600" b="1" smtClean="0"/>
              <a:t>skao@collin.edu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600" b="1" smtClean="0"/>
          </a:p>
        </p:txBody>
      </p:sp>
      <p:pic>
        <p:nvPicPr>
          <p:cNvPr id="2" name="Picture 7" descr="shei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071" t="40877" r="25847"/>
          <a:stretch>
            <a:fillRect/>
          </a:stretch>
        </p:blipFill>
        <p:spPr>
          <a:xfrm>
            <a:off x="381000" y="1447800"/>
            <a:ext cx="2895600" cy="3810000"/>
          </a:xfr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</TotalTime>
  <Words>1457</Words>
  <Application>Microsoft Office PowerPoint</Application>
  <PresentationFormat>On-screen Show (4:3)</PresentationFormat>
  <Paragraphs>361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Welcome to  Collin’s Culinary &amp; Pastry Arts  Student Orientation</vt:lpstr>
      <vt:lpstr>Program History</vt:lpstr>
      <vt:lpstr>IHCE Mission Statement</vt:lpstr>
      <vt:lpstr>IHCE Faculty &amp; Staff </vt:lpstr>
      <vt:lpstr>Chef Michele Brown</vt:lpstr>
      <vt:lpstr>Slide 6</vt:lpstr>
      <vt:lpstr>IHCE Faculty &amp; Staff </vt:lpstr>
      <vt:lpstr>IHCE Faculty &amp; Staff</vt:lpstr>
      <vt:lpstr>Sheila Kao</vt:lpstr>
      <vt:lpstr>IHCE Faculty &amp; Staff</vt:lpstr>
      <vt:lpstr>IHCE Program</vt:lpstr>
      <vt:lpstr>ACF Accredited Program</vt:lpstr>
      <vt:lpstr>Certificate Programs:</vt:lpstr>
      <vt:lpstr>What does it take to be a chef?</vt:lpstr>
      <vt:lpstr>What does it require from you?</vt:lpstr>
      <vt:lpstr>Required Supplies for Class</vt:lpstr>
      <vt:lpstr>1. Full Uniform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Slide 25</vt:lpstr>
      <vt:lpstr>Kitchen Protocol</vt:lpstr>
      <vt:lpstr>Kitchen Protocol cont.</vt:lpstr>
      <vt:lpstr>Kitchen Protocol cont.</vt:lpstr>
      <vt:lpstr>Grade Standards</vt:lpstr>
      <vt:lpstr>Degree Course Sequence</vt:lpstr>
      <vt:lpstr>Communications</vt:lpstr>
      <vt:lpstr> Hospitality and Culinary Student Association</vt:lpstr>
      <vt:lpstr>To learn more about the program, HCSA, and other outstanding faculty, visit: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CCCCD</cp:lastModifiedBy>
  <cp:revision>318</cp:revision>
  <dcterms:created xsi:type="dcterms:W3CDTF">2009-03-27T03:30:55Z</dcterms:created>
  <dcterms:modified xsi:type="dcterms:W3CDTF">2012-12-03T19:26:38Z</dcterms:modified>
</cp:coreProperties>
</file>