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9" r:id="rId2"/>
  </p:sldMasterIdLst>
  <p:notesMasterIdLst>
    <p:notesMasterId r:id="rId22"/>
  </p:notesMasterIdLst>
  <p:handoutMasterIdLst>
    <p:handoutMasterId r:id="rId23"/>
  </p:handoutMasterIdLst>
  <p:sldIdLst>
    <p:sldId id="295" r:id="rId3"/>
    <p:sldId id="273" r:id="rId4"/>
    <p:sldId id="328" r:id="rId5"/>
    <p:sldId id="307" r:id="rId6"/>
    <p:sldId id="322" r:id="rId7"/>
    <p:sldId id="343" r:id="rId8"/>
    <p:sldId id="342" r:id="rId9"/>
    <p:sldId id="330" r:id="rId10"/>
    <p:sldId id="334" r:id="rId11"/>
    <p:sldId id="335" r:id="rId12"/>
    <p:sldId id="340" r:id="rId13"/>
    <p:sldId id="337" r:id="rId14"/>
    <p:sldId id="338" r:id="rId15"/>
    <p:sldId id="271" r:id="rId16"/>
    <p:sldId id="349" r:id="rId17"/>
    <p:sldId id="314" r:id="rId18"/>
    <p:sldId id="364" r:id="rId19"/>
    <p:sldId id="362" r:id="rId20"/>
    <p:sldId id="282"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0099"/>
    <a:srgbClr val="11034D"/>
    <a:srgbClr val="CD0518"/>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4" autoAdjust="0"/>
    <p:restoredTop sz="76277" autoAdjust="0"/>
  </p:normalViewPr>
  <p:slideViewPr>
    <p:cSldViewPr>
      <p:cViewPr varScale="1">
        <p:scale>
          <a:sx n="75" d="100"/>
          <a:sy n="75" d="100"/>
        </p:scale>
        <p:origin x="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351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281CFC0B-FD4C-4F24-BD12-C8A935D3CB5A}" type="datetimeFigureOut">
              <a:rPr lang="en-US"/>
              <a:pPr>
                <a:defRPr/>
              </a:pPr>
              <a:t>3/20/2018</a:t>
            </a:fld>
            <a:endParaRPr lang="en-US"/>
          </a:p>
        </p:txBody>
      </p:sp>
      <p:sp>
        <p:nvSpPr>
          <p:cNvPr id="1351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351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2648CAE8-88E5-4997-BB73-3A780A40DBB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cs typeface="+mn-cs"/>
              </a:defRPr>
            </a:lvl1pPr>
          </a:lstStyle>
          <a:p>
            <a:pPr>
              <a:defRPr/>
            </a:pPr>
            <a:endParaRPr lang="en-US"/>
          </a:p>
        </p:txBody>
      </p:sp>
      <p:sp>
        <p:nvSpPr>
          <p:cNvPr id="215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E0DE83BC-5642-4813-8D94-D5FEE40DDE0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9DE130EA-F1D1-45A9-875E-F9EC1AA716EA}" type="slidenum">
              <a:rPr lang="en-US" sz="1200"/>
              <a:pPr algn="r" defTabSz="931863"/>
              <a:t>1</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z="1400" b="1" smtClean="0"/>
              <a:t>Good______________.     My name is Mike Richardson….and I am an Account Manager with Deer Oaks EAP services….and I’m here today to talk with you about your EAP benefits.</a:t>
            </a:r>
          </a:p>
          <a:p>
            <a:pPr eaLnBrk="1" hangingPunct="1"/>
            <a:endParaRPr lang="en-US" sz="1400" b="1" smtClean="0"/>
          </a:p>
          <a:p>
            <a:pPr eaLnBrk="1" hangingPunct="1"/>
            <a:r>
              <a:rPr lang="en-US" sz="1400" b="1" smtClean="0"/>
              <a:t>First, how many here know what and EAP is?</a:t>
            </a:r>
          </a:p>
          <a:p>
            <a:pPr eaLnBrk="1" hangingPunct="1"/>
            <a:endParaRPr lang="en-US" sz="1400" b="1" smtClean="0"/>
          </a:p>
          <a:p>
            <a:pPr eaLnBrk="1" hangingPunct="1"/>
            <a:endParaRPr lang="en-US" sz="1400" b="1" smtClean="0"/>
          </a:p>
          <a:p>
            <a:pPr eaLnBrk="1" hangingPunct="1"/>
            <a:endParaRPr lang="en-US" sz="1400"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spcBef>
                <a:spcPct val="0"/>
              </a:spcBef>
            </a:pPr>
            <a:r>
              <a:rPr lang="en-US" b="1" smtClean="0"/>
              <a:t>Particularly …as we head into the holiday season, this is an important program.  We want to see each and every one of you make it through year safe and sound so we and your employer ask you to Take the High Road.  In other words, if you are high…play it safe.</a:t>
            </a:r>
          </a:p>
          <a:p>
            <a:pPr eaLnBrk="1" hangingPunct="1">
              <a:spcBef>
                <a:spcPct val="0"/>
              </a:spcBef>
            </a:pPr>
            <a:endParaRPr lang="en-US" b="1" smtClean="0"/>
          </a:p>
          <a:p>
            <a:pPr eaLnBrk="1" hangingPunct="1">
              <a:spcBef>
                <a:spcPct val="0"/>
              </a:spcBef>
            </a:pPr>
            <a:r>
              <a:rPr lang="en-US" b="1" smtClean="0"/>
              <a:t>If you should find yourself in a situation where because of alcohol,  or a traumatic experience you are unable  to drive, simply call a cab to take you home.   Save your receipt and turn it in to us noting the date, time and the reason and we will reimburse you without notifying your employer.</a:t>
            </a:r>
          </a:p>
        </p:txBody>
      </p:sp>
      <p:sp>
        <p:nvSpPr>
          <p:cNvPr id="44036" name="Slide Number Placeholder 3"/>
          <p:cNvSpPr>
            <a:spLocks noGrp="1"/>
          </p:cNvSpPr>
          <p:nvPr>
            <p:ph type="sldNum" sz="quarter" idx="5"/>
          </p:nvPr>
        </p:nvSpPr>
        <p:spPr/>
        <p:txBody>
          <a:bodyPr/>
          <a:lstStyle/>
          <a:p>
            <a:pPr>
              <a:defRPr/>
            </a:pPr>
            <a:fld id="{C79D5984-1789-4F4F-BE26-75FFF3E18E8C}" type="slidenum">
              <a:rPr lang="en-US" smtClean="0"/>
              <a:pPr>
                <a:defRPr/>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1FE016FA-BC15-4EE8-8E1B-BEEDCF66E5C4}" type="slidenum">
              <a:rPr lang="en-US" sz="1200"/>
              <a:pPr algn="r" defTabSz="931863"/>
              <a:t>16</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1" smtClean="0"/>
              <a:t>Points to Remember about EAP:</a:t>
            </a:r>
            <a:endParaRPr lang="en-US" smtClean="0"/>
          </a:p>
          <a:p>
            <a:pPr eaLnBrk="1" hangingPunct="1"/>
            <a:r>
              <a:rPr lang="en-US" b="1" smtClean="0"/>
              <a:t>EAP is a paid benefit for you and your dependents by the city of San Angelo. The counseling is FREE, you don’t have to involve your insurance and pay co-pays or deductibles</a:t>
            </a:r>
          </a:p>
          <a:p>
            <a:pPr eaLnBrk="1" hangingPunct="1"/>
            <a:r>
              <a:rPr lang="en-US" b="1" smtClean="0"/>
              <a:t>Counseling is completely confidential.</a:t>
            </a:r>
          </a:p>
          <a:p>
            <a:pPr eaLnBrk="1" hangingPunct="1"/>
            <a:r>
              <a:rPr lang="en-US" b="1" smtClean="0"/>
              <a:t>Is Easy to access for help and Deer Oaks is a Resource you can TRUST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92877772-9647-4658-B40B-5BA80884C881}" type="slidenum">
              <a:rPr lang="en-US" smtClean="0"/>
              <a:pPr>
                <a:defRPr/>
              </a:pPr>
              <a:t>19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smtClean="0"/>
              <a:t>Points to Remember about EAP:</a:t>
            </a:r>
            <a:endParaRPr lang="en-US" smtClean="0"/>
          </a:p>
          <a:p>
            <a:pPr eaLnBrk="1" hangingPunct="1"/>
            <a:r>
              <a:rPr lang="en-US" b="1" smtClean="0"/>
              <a:t>EAP is a paid benefit for you and your dependents by the city of San Angelo. The counseling is FREE, you don’t have to involve your insurance and pay co-pays or deductibles</a:t>
            </a:r>
          </a:p>
          <a:p>
            <a:pPr eaLnBrk="1" hangingPunct="1"/>
            <a:r>
              <a:rPr lang="en-US" b="1" smtClean="0"/>
              <a:t>Counseling is completely confidential.</a:t>
            </a:r>
          </a:p>
          <a:p>
            <a:pPr eaLnBrk="1" hangingPunct="1"/>
            <a:r>
              <a:rPr lang="en-US" b="1" smtClean="0"/>
              <a:t>Is Easy to access for help and Deer Oaks is a Resource you can TRUST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05B7BC2-1D2B-4648-8A4B-B2EADE7A4057}" type="slidenum">
              <a:rPr lang="en-US" smtClean="0"/>
              <a:pPr>
                <a:defRPr/>
              </a:pPr>
              <a:t>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b="1" smtClean="0"/>
              <a:t>You or your family member can utilize Deer Oaks EAP Services for up to </a:t>
            </a:r>
            <a:r>
              <a:rPr lang="en-US" b="1" u="sng" smtClean="0"/>
              <a:t>6 visits</a:t>
            </a:r>
            <a:r>
              <a:rPr lang="en-US" b="1" smtClean="0"/>
              <a:t> </a:t>
            </a:r>
            <a:r>
              <a:rPr lang="en-US" b="1" u="sng" smtClean="0"/>
              <a:t>per   issue   per year</a:t>
            </a:r>
            <a:r>
              <a:rPr lang="en-US" b="1" smtClean="0"/>
              <a:t>. </a:t>
            </a:r>
          </a:p>
          <a:p>
            <a:pPr eaLnBrk="1" hangingPunct="1"/>
            <a:endParaRPr lang="en-US" b="1" smtClean="0"/>
          </a:p>
          <a:p>
            <a:pPr eaLnBrk="1" hangingPunct="1"/>
            <a:r>
              <a:rPr lang="en-US" b="1" smtClean="0"/>
              <a:t>How does that work….well lets say you visit with a counselor for stress and use your six sessions……. then later in the year…you have a death in the family and need grief counseling…you can utilize the service for another six visits for a different issues.</a:t>
            </a:r>
          </a:p>
          <a:p>
            <a:pPr eaLnBrk="1" hangingPunct="1"/>
            <a:endParaRPr lang="en-US" b="1" smtClean="0"/>
          </a:p>
          <a:p>
            <a:pPr eaLnBrk="1" hangingPunct="1"/>
            <a:r>
              <a:rPr lang="en-US" b="1" smtClean="0"/>
              <a:t>I often get the questions……….what if I need more than 6 visits for my counseling services?</a:t>
            </a:r>
          </a:p>
          <a:p>
            <a:pPr eaLnBrk="1" hangingPunct="1"/>
            <a:r>
              <a:rPr lang="en-US" b="1" smtClean="0"/>
              <a:t>If an employee/dependent needs a longer-term psychotherapeutic approach to treatment, our clinicians will work with your medical benefit plan to either make a referral to another provider who accepts your medical plan or we will provide these services under the umbrella of your medical plan on an out of network basis.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p:txBody>
          <a:bodyPr/>
          <a:lstStyle/>
          <a:p>
            <a:pPr>
              <a:defRPr/>
            </a:pPr>
            <a:fld id="{3EBADAAB-67AA-41E6-99B5-9CB474FCA401}"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p:txBody>
          <a:bodyPr/>
          <a:lstStyle/>
          <a:p>
            <a:pPr>
              <a:defRPr/>
            </a:pPr>
            <a:fld id="{EEA954D3-3022-43B2-BDB7-8363DD268589}"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p:txBody>
          <a:bodyPr/>
          <a:lstStyle/>
          <a:p>
            <a:pPr>
              <a:defRPr/>
            </a:pPr>
            <a:fld id="{12CF9FB6-A97E-422F-8837-5DBCAA23593F}"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spcBef>
                <a:spcPct val="0"/>
              </a:spcBef>
            </a:pPr>
            <a:endParaRPr lang="en-US" b="1" smtClean="0"/>
          </a:p>
        </p:txBody>
      </p:sp>
      <p:sp>
        <p:nvSpPr>
          <p:cNvPr id="3891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5" tIns="46588" rIns="93175" bIns="46588" anchor="b"/>
          <a:lstStyle/>
          <a:p>
            <a:pPr algn="r" defTabSz="931863"/>
            <a:fld id="{B13E9126-DDC2-4CC8-8C50-AEC5B784C6F2}" type="slidenum">
              <a:rPr lang="en-US" sz="1200"/>
              <a:pPr algn="r" defTabSz="931863"/>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spcBef>
                <a:spcPct val="0"/>
              </a:spcBef>
            </a:pPr>
            <a:endParaRPr lang="en-US" b="1" smtClean="0"/>
          </a:p>
        </p:txBody>
      </p:sp>
      <p:sp>
        <p:nvSpPr>
          <p:cNvPr id="3994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5" tIns="46588" rIns="93175" bIns="46588" anchor="b"/>
          <a:lstStyle/>
          <a:p>
            <a:pPr algn="r" defTabSz="931863"/>
            <a:fld id="{EA48EE1E-2D60-4C03-8B0C-7CAF785A5F46}" type="slidenum">
              <a:rPr lang="en-US" sz="1200"/>
              <a:pPr algn="r" defTabSz="931863"/>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p:txBody>
          <a:bodyPr/>
          <a:lstStyle/>
          <a:p>
            <a:pPr>
              <a:defRPr/>
            </a:pPr>
            <a:fld id="{DBCA7AF6-4163-4E24-A203-F67650D2025C}" type="slidenum">
              <a:rPr lang="en-US" smtClean="0"/>
              <a:pPr>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0"/>
            <a:ext cx="2119312" cy="6351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88" y="0"/>
            <a:ext cx="6210300" cy="6351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62D858-7922-4C0B-A2F7-9A7CB0383B2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3E1216-A270-4BAE-A958-89529DD82B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C266FD-8C3B-49D2-B20F-3EBBAD21C8D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5" y="1754188"/>
            <a:ext cx="3970338" cy="459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3763" y="1754188"/>
            <a:ext cx="3970337" cy="459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E00DD7-CA37-44C0-B2F5-A0EA4CCC93B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27E73F-EA53-474B-B163-3E4B47EBD18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0B7717-B7EF-41CE-AD6F-AD72B44B819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472567-CE9C-475B-8F6E-F9E7CCADDD0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F0357E-6E7A-4D7F-B92E-093475407F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13704-3335-49B7-B885-7EC26B7CF48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643C3F-7EA2-45B7-8BA0-C92949D124A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0"/>
            <a:ext cx="2119312" cy="6351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88" y="0"/>
            <a:ext cx="6210300" cy="6351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4CBFFE-8D42-460C-9B23-60FB547B77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5" y="1754188"/>
            <a:ext cx="3970338" cy="459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3763" y="1754188"/>
            <a:ext cx="3970337" cy="459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file:///\\Dangermouse\PresPro\WEBUPDATE\10-09-01\Animated_Business\pots\PPP_ABUSI_TLE_DeskWoman.avi"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18" name="PPP_ABUSI_TLE_DeskWoman.avi">
            <a:hlinkClick r:id="" action="ppaction://media"/>
          </p:cNvPr>
          <p:cNvPicPr>
            <a:picLocks noRot="1" noChangeAspect="1" noChangeArrowheads="1"/>
          </p:cNvPicPr>
          <p:nvPr>
            <a:videoFile r:link="rId13"/>
          </p:nvPr>
        </p:nvPicPr>
        <p:blipFill>
          <a:blip r:embed="rId15" cstate="print"/>
          <a:srcRect/>
          <a:stretch>
            <a:fillRect/>
          </a:stretch>
        </p:blipFill>
        <p:spPr bwMode="auto">
          <a:xfrm>
            <a:off x="1588" y="2511425"/>
            <a:ext cx="6170612" cy="1603375"/>
          </a:xfrm>
          <a:prstGeom prst="rect">
            <a:avLst/>
          </a:prstGeom>
          <a:noFill/>
          <a:ln w="9525">
            <a:noFill/>
            <a:miter lim="800000"/>
            <a:headEnd/>
            <a:tailEnd/>
          </a:ln>
        </p:spPr>
      </p:pic>
      <p:sp>
        <p:nvSpPr>
          <p:cNvPr id="19" name="Rectangle 1036"/>
          <p:cNvSpPr>
            <a:spLocks noChangeArrowheads="1"/>
          </p:cNvSpPr>
          <p:nvPr/>
        </p:nvSpPr>
        <p:spPr bwMode="auto">
          <a:xfrm>
            <a:off x="3124200" y="6400800"/>
            <a:ext cx="2895600" cy="457200"/>
          </a:xfrm>
          <a:prstGeom prst="rect">
            <a:avLst/>
          </a:prstGeom>
          <a:noFill/>
          <a:ln w="9525">
            <a:noFill/>
            <a:miter lim="800000"/>
            <a:headEnd/>
            <a:tailEnd/>
          </a:ln>
          <a:effectLst/>
        </p:spPr>
        <p:txBody>
          <a:bodyPr/>
          <a:lstStyle/>
          <a:p>
            <a:pPr algn="ctr">
              <a:defRPr/>
            </a:pPr>
            <a:endParaRPr lang="en-US" sz="1400">
              <a:latin typeface="Times New Roman" pitchFamily="18" charset="0"/>
              <a:cs typeface="+mn-cs"/>
            </a:endParaRPr>
          </a:p>
        </p:txBody>
      </p:sp>
      <p:sp>
        <p:nvSpPr>
          <p:cNvPr id="20" name="Rectangle 1037"/>
          <p:cNvSpPr>
            <a:spLocks noChangeArrowheads="1"/>
          </p:cNvSpPr>
          <p:nvPr/>
        </p:nvSpPr>
        <p:spPr bwMode="auto">
          <a:xfrm>
            <a:off x="6553200" y="6400800"/>
            <a:ext cx="1905000" cy="457200"/>
          </a:xfrm>
          <a:prstGeom prst="rect">
            <a:avLst/>
          </a:prstGeom>
          <a:noFill/>
          <a:ln w="9525">
            <a:noFill/>
            <a:miter lim="800000"/>
            <a:headEnd/>
            <a:tailEnd/>
          </a:ln>
          <a:effectLst/>
        </p:spPr>
        <p:txBody>
          <a:bodyPr/>
          <a:lstStyle/>
          <a:p>
            <a:pPr algn="r">
              <a:defRPr/>
            </a:pPr>
            <a:fld id="{8DD5CC5A-2619-4CFE-B293-9C3F1AA374E0}" type="slidenum">
              <a:rPr lang="en-US" sz="1400">
                <a:latin typeface="Times New Roman" pitchFamily="18" charset="0"/>
                <a:cs typeface="+mn-cs"/>
              </a:rPr>
              <a:pPr algn="r">
                <a:defRPr/>
              </a:pPr>
              <a:t>‹#›</a:t>
            </a:fld>
            <a:endParaRPr lang="en-US" sz="1400">
              <a:latin typeface="Times New Roman" pitchFamily="18" charset="0"/>
              <a:cs typeface="+mn-cs"/>
            </a:endParaRPr>
          </a:p>
        </p:txBody>
      </p:sp>
      <p:pic>
        <p:nvPicPr>
          <p:cNvPr id="1029" name="Picture 1029" descr="Powerpoint Title Slide"/>
          <p:cNvPicPr>
            <a:picLocks noChangeAspect="1" noChangeArrowheads="1"/>
          </p:cNvPicPr>
          <p:nvPr/>
        </p:nvPicPr>
        <p:blipFill>
          <a:blip r:embed="rId16" cstate="print"/>
          <a:srcRect/>
          <a:stretch>
            <a:fillRect/>
          </a:stretch>
        </p:blipFill>
        <p:spPr bwMode="auto">
          <a:xfrm>
            <a:off x="19050" y="0"/>
            <a:ext cx="9124950" cy="6858000"/>
          </a:xfrm>
          <a:prstGeom prst="rect">
            <a:avLst/>
          </a:prstGeom>
          <a:noFill/>
          <a:ln w="9525">
            <a:noFill/>
            <a:miter lim="800000"/>
            <a:headEnd/>
            <a:tailEnd/>
          </a:ln>
        </p:spPr>
      </p:pic>
      <p:sp>
        <p:nvSpPr>
          <p:cNvPr id="1030" name="Rectangle 2"/>
          <p:cNvSpPr>
            <a:spLocks noGrp="1" noChangeArrowheads="1"/>
          </p:cNvSpPr>
          <p:nvPr>
            <p:ph type="title"/>
          </p:nvPr>
        </p:nvSpPr>
        <p:spPr bwMode="auto">
          <a:xfrm>
            <a:off x="192088" y="0"/>
            <a:ext cx="7770812" cy="1074738"/>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31" name="Rectangle 3"/>
          <p:cNvSpPr>
            <a:spLocks noGrp="1" noChangeArrowheads="1"/>
          </p:cNvSpPr>
          <p:nvPr>
            <p:ph type="body" idx="1"/>
          </p:nvPr>
        </p:nvSpPr>
        <p:spPr bwMode="auto">
          <a:xfrm>
            <a:off x="581025" y="1754188"/>
            <a:ext cx="8093075" cy="45974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8"/>
                                        </p:tgtEl>
                                      </p:cBhvr>
                                    </p:cmd>
                                  </p:childTnLst>
                                </p:cTn>
                              </p:par>
                            </p:childTnLst>
                          </p:cTn>
                        </p:par>
                      </p:childTnLst>
                    </p:cTn>
                  </p:par>
                </p:childTnLst>
              </p:cTn>
              <p:nextCondLst>
                <p:cond evt="onClick" delay="0">
                  <p:tgtEl>
                    <p:spTgt spid="18"/>
                  </p:tgtEl>
                </p:cond>
              </p:nextCondLst>
            </p:seq>
            <p:video>
              <p:cMediaNode>
                <p:cTn id="12" repeatCount="indefinite" fill="hold" display="0">
                  <p:stCondLst>
                    <p:cond delay="indefinite"/>
                  </p:stCondLst>
                  <p:endCondLst>
                    <p:cond evt="onPrev" delay="0">
                      <p:tgtEl>
                        <p:sldTgt/>
                      </p:tgtEl>
                    </p:cond>
                  </p:endCondLst>
                </p:cTn>
                <p:tgtEl>
                  <p:spTgt spid="18"/>
                </p:tgtEl>
              </p:cMediaNode>
            </p:video>
          </p:childTnLst>
        </p:cTn>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1035" descr="ist2_2750631_confident_young_professional[1]"/>
          <p:cNvPicPr>
            <a:picLocks noChangeAspect="1" noChangeArrowheads="1"/>
          </p:cNvPicPr>
          <p:nvPr/>
        </p:nvPicPr>
        <p:blipFill>
          <a:blip r:embed="rId14" cstate="print"/>
          <a:srcRect l="43266" t="24370" r="9909" b="44475"/>
          <a:stretch>
            <a:fillRect/>
          </a:stretch>
        </p:blipFill>
        <p:spPr bwMode="auto">
          <a:xfrm>
            <a:off x="7924800" y="0"/>
            <a:ext cx="1219200" cy="1109663"/>
          </a:xfrm>
          <a:prstGeom prst="rect">
            <a:avLst/>
          </a:prstGeom>
          <a:noFill/>
          <a:ln w="9525">
            <a:noFill/>
            <a:miter lim="800000"/>
            <a:headEnd/>
            <a:tailEnd/>
          </a:ln>
        </p:spPr>
      </p:pic>
      <p:sp>
        <p:nvSpPr>
          <p:cNvPr id="6166" name="Rectangle 22"/>
          <p:cNvSpPr>
            <a:spLocks noChangeArrowheads="1"/>
          </p:cNvSpPr>
          <p:nvPr/>
        </p:nvSpPr>
        <p:spPr bwMode="auto">
          <a:xfrm>
            <a:off x="8915400" y="1752600"/>
            <a:ext cx="228600" cy="533400"/>
          </a:xfrm>
          <a:prstGeom prst="rect">
            <a:avLst/>
          </a:prstGeom>
          <a:solidFill>
            <a:srgbClr val="5572B9"/>
          </a:solidFill>
          <a:ln w="9525">
            <a:noFill/>
            <a:miter lim="800000"/>
            <a:headEnd/>
            <a:tailEnd/>
          </a:ln>
          <a:effectLst/>
        </p:spPr>
        <p:txBody>
          <a:bodyPr wrap="none" anchor="ctr"/>
          <a:lstStyle/>
          <a:p>
            <a:pPr>
              <a:defRPr/>
            </a:pPr>
            <a:endParaRPr lang="en-US" sz="4400" i="1">
              <a:solidFill>
                <a:srgbClr val="000066"/>
              </a:solidFill>
              <a:cs typeface="+mn-cs"/>
            </a:endParaRPr>
          </a:p>
        </p:txBody>
      </p:sp>
      <p:sp>
        <p:nvSpPr>
          <p:cNvPr id="6163" name="Rectangle 19"/>
          <p:cNvSpPr>
            <a:spLocks noChangeArrowheads="1"/>
          </p:cNvSpPr>
          <p:nvPr/>
        </p:nvSpPr>
        <p:spPr bwMode="auto">
          <a:xfrm>
            <a:off x="6477000" y="1447800"/>
            <a:ext cx="2438400" cy="838200"/>
          </a:xfrm>
          <a:prstGeom prst="rect">
            <a:avLst/>
          </a:prstGeom>
          <a:solidFill>
            <a:srgbClr val="FFFFFF"/>
          </a:solidFill>
          <a:ln w="9525">
            <a:noFill/>
            <a:miter lim="800000"/>
            <a:headEnd/>
            <a:tailEnd/>
          </a:ln>
          <a:effectLst/>
        </p:spPr>
        <p:txBody>
          <a:bodyPr wrap="none" anchor="ctr"/>
          <a:lstStyle/>
          <a:p>
            <a:pPr>
              <a:defRPr/>
            </a:pPr>
            <a:endParaRPr lang="en-US" sz="4400" i="1">
              <a:solidFill>
                <a:srgbClr val="000066"/>
              </a:solidFill>
              <a:cs typeface="+mn-cs"/>
            </a:endParaRPr>
          </a:p>
        </p:txBody>
      </p:sp>
      <p:sp>
        <p:nvSpPr>
          <p:cNvPr id="6161" name="Rectangle 17"/>
          <p:cNvSpPr>
            <a:spLocks noChangeArrowheads="1"/>
          </p:cNvSpPr>
          <p:nvPr/>
        </p:nvSpPr>
        <p:spPr bwMode="auto">
          <a:xfrm>
            <a:off x="0" y="990600"/>
            <a:ext cx="6705600" cy="762000"/>
          </a:xfrm>
          <a:prstGeom prst="rect">
            <a:avLst/>
          </a:prstGeom>
          <a:solidFill>
            <a:srgbClr val="FFFFFF"/>
          </a:solidFill>
          <a:ln w="9525">
            <a:noFill/>
            <a:miter lim="800000"/>
            <a:headEnd/>
            <a:tailEnd/>
          </a:ln>
          <a:effectLst/>
        </p:spPr>
        <p:txBody>
          <a:bodyPr wrap="none" anchor="ctr"/>
          <a:lstStyle/>
          <a:p>
            <a:pPr>
              <a:defRPr/>
            </a:pPr>
            <a:endParaRPr lang="en-US" sz="4400" i="1">
              <a:solidFill>
                <a:srgbClr val="000066"/>
              </a:solidFill>
              <a:cs typeface="+mn-cs"/>
            </a:endParaRPr>
          </a:p>
        </p:txBody>
      </p:sp>
      <p:sp>
        <p:nvSpPr>
          <p:cNvPr id="2054" name="Rectangle 2"/>
          <p:cNvSpPr>
            <a:spLocks noGrp="1" noChangeArrowheads="1"/>
          </p:cNvSpPr>
          <p:nvPr>
            <p:ph type="title"/>
          </p:nvPr>
        </p:nvSpPr>
        <p:spPr bwMode="auto">
          <a:xfrm>
            <a:off x="192088" y="0"/>
            <a:ext cx="7770812" cy="1074738"/>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5" name="Rectangle 3"/>
          <p:cNvSpPr>
            <a:spLocks noGrp="1" noChangeArrowheads="1"/>
          </p:cNvSpPr>
          <p:nvPr>
            <p:ph type="body" idx="1"/>
          </p:nvPr>
        </p:nvSpPr>
        <p:spPr bwMode="auto">
          <a:xfrm>
            <a:off x="581025" y="1754188"/>
            <a:ext cx="8093075" cy="45974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342900" y="6610350"/>
            <a:ext cx="1166813"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i="0">
                <a:solidFill>
                  <a:srgbClr val="FFFFFF"/>
                </a:solidFill>
                <a:cs typeface="+mn-cs"/>
              </a:defRPr>
            </a:lvl1pPr>
          </a:lstStyle>
          <a:p>
            <a:pPr>
              <a:defRPr/>
            </a:pPr>
            <a:endParaRPr lang="en-US"/>
          </a:p>
        </p:txBody>
      </p:sp>
      <p:sp>
        <p:nvSpPr>
          <p:cNvPr id="6149" name="Rectangle 5"/>
          <p:cNvSpPr>
            <a:spLocks noGrp="1" noChangeArrowheads="1"/>
          </p:cNvSpPr>
          <p:nvPr>
            <p:ph type="ftr" sz="quarter" idx="3"/>
          </p:nvPr>
        </p:nvSpPr>
        <p:spPr bwMode="auto">
          <a:xfrm>
            <a:off x="2197100" y="6610350"/>
            <a:ext cx="6315075"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i="0">
                <a:solidFill>
                  <a:schemeClr val="tx1"/>
                </a:solidFill>
                <a:cs typeface="+mn-cs"/>
              </a:defRPr>
            </a:lvl1pPr>
          </a:lstStyle>
          <a:p>
            <a:pPr>
              <a:defRPr/>
            </a:pPr>
            <a:endParaRPr lang="en-US"/>
          </a:p>
        </p:txBody>
      </p:sp>
      <p:sp>
        <p:nvSpPr>
          <p:cNvPr id="2" name="Rectangle 6"/>
          <p:cNvSpPr>
            <a:spLocks noGrp="1" noChangeArrowheads="1"/>
          </p:cNvSpPr>
          <p:nvPr>
            <p:ph type="sldNum" sz="quarter" idx="4"/>
          </p:nvPr>
        </p:nvSpPr>
        <p:spPr bwMode="auto">
          <a:xfrm>
            <a:off x="8648700" y="6610350"/>
            <a:ext cx="4953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i="0">
                <a:solidFill>
                  <a:schemeClr val="tx1"/>
                </a:solidFill>
                <a:cs typeface="+mn-cs"/>
              </a:defRPr>
            </a:lvl1pPr>
          </a:lstStyle>
          <a:p>
            <a:pPr>
              <a:defRPr/>
            </a:pPr>
            <a:fld id="{F1AB9018-18E0-442F-BE6D-3380C4BD287A}" type="slidenum">
              <a:rPr lang="en-US"/>
              <a:pPr>
                <a:defRPr/>
              </a:pPr>
              <a:t>‹#›</a:t>
            </a:fld>
            <a:endParaRPr lang="en-US"/>
          </a:p>
        </p:txBody>
      </p:sp>
      <p:sp>
        <p:nvSpPr>
          <p:cNvPr id="6159" name="AutoShape 15"/>
          <p:cNvSpPr>
            <a:spLocks noChangeArrowheads="1"/>
          </p:cNvSpPr>
          <p:nvPr/>
        </p:nvSpPr>
        <p:spPr bwMode="auto">
          <a:xfrm flipH="1" flipV="1">
            <a:off x="990600" y="1066800"/>
            <a:ext cx="8153400" cy="381000"/>
          </a:xfrm>
          <a:prstGeom prst="rtTriangle">
            <a:avLst/>
          </a:prstGeom>
          <a:gradFill rotWithShape="0">
            <a:gsLst>
              <a:gs pos="0">
                <a:srgbClr val="FFFFFF"/>
              </a:gs>
              <a:gs pos="100000">
                <a:srgbClr val="003366"/>
              </a:gs>
            </a:gsLst>
            <a:lin ang="0" scaled="1"/>
          </a:gradFill>
          <a:ln w="9525">
            <a:noFill/>
            <a:miter lim="800000"/>
            <a:headEnd/>
            <a:tailEnd/>
          </a:ln>
          <a:effectLst/>
        </p:spPr>
        <p:txBody>
          <a:bodyPr wrap="none" anchor="ctr"/>
          <a:lstStyle/>
          <a:p>
            <a:pPr>
              <a:defRPr/>
            </a:pPr>
            <a:endParaRPr lang="en-US" sz="4400" i="1">
              <a:solidFill>
                <a:srgbClr val="000066"/>
              </a:solidFill>
              <a:cs typeface="+mn-cs"/>
            </a:endParaRPr>
          </a:p>
        </p:txBody>
      </p:sp>
      <p:sp>
        <p:nvSpPr>
          <p:cNvPr id="6162" name="Line 18"/>
          <p:cNvSpPr>
            <a:spLocks noChangeShapeType="1"/>
          </p:cNvSpPr>
          <p:nvPr/>
        </p:nvSpPr>
        <p:spPr bwMode="auto">
          <a:xfrm rot="252939" flipH="1" flipV="1">
            <a:off x="8763000" y="1752600"/>
            <a:ext cx="150813" cy="5105400"/>
          </a:xfrm>
          <a:prstGeom prst="line">
            <a:avLst/>
          </a:prstGeom>
          <a:noFill/>
          <a:ln w="76200">
            <a:solidFill>
              <a:srgbClr val="003366"/>
            </a:solidFill>
            <a:round/>
            <a:headEnd/>
            <a:tailEnd/>
          </a:ln>
          <a:effectLst/>
        </p:spPr>
        <p:txBody>
          <a:bodyPr/>
          <a:lstStyle/>
          <a:p>
            <a:pPr>
              <a:defRPr/>
            </a:pPr>
            <a:endParaRPr lang="en-US" sz="4400" i="1">
              <a:solidFill>
                <a:srgbClr val="000066"/>
              </a:solidFill>
              <a:cs typeface="+mn-cs"/>
            </a:endParaRPr>
          </a:p>
        </p:txBody>
      </p:sp>
      <p:sp>
        <p:nvSpPr>
          <p:cNvPr id="6164" name="Line 20"/>
          <p:cNvSpPr>
            <a:spLocks noChangeShapeType="1"/>
          </p:cNvSpPr>
          <p:nvPr/>
        </p:nvSpPr>
        <p:spPr bwMode="auto">
          <a:xfrm>
            <a:off x="9144000" y="1447800"/>
            <a:ext cx="0" cy="5410200"/>
          </a:xfrm>
          <a:prstGeom prst="line">
            <a:avLst/>
          </a:prstGeom>
          <a:noFill/>
          <a:ln w="9525">
            <a:solidFill>
              <a:schemeClr val="tx1"/>
            </a:solidFill>
            <a:round/>
            <a:headEnd/>
            <a:tailEnd/>
          </a:ln>
          <a:effectLst/>
        </p:spPr>
        <p:txBody>
          <a:bodyPr/>
          <a:lstStyle/>
          <a:p>
            <a:pPr>
              <a:defRPr/>
            </a:pPr>
            <a:endParaRPr lang="en-US" sz="4400" i="1">
              <a:solidFill>
                <a:srgbClr val="000066"/>
              </a:solidFill>
              <a:cs typeface="+mn-cs"/>
            </a:endParaRPr>
          </a:p>
        </p:txBody>
      </p:sp>
      <p:sp>
        <p:nvSpPr>
          <p:cNvPr id="6165" name="Line 21"/>
          <p:cNvSpPr>
            <a:spLocks noChangeShapeType="1"/>
          </p:cNvSpPr>
          <p:nvPr/>
        </p:nvSpPr>
        <p:spPr bwMode="auto">
          <a:xfrm>
            <a:off x="9144000" y="1447800"/>
            <a:ext cx="0" cy="5410200"/>
          </a:xfrm>
          <a:prstGeom prst="line">
            <a:avLst/>
          </a:prstGeom>
          <a:noFill/>
          <a:ln w="76200">
            <a:solidFill>
              <a:srgbClr val="3366CC"/>
            </a:solidFill>
            <a:round/>
            <a:headEnd/>
            <a:tailEnd/>
          </a:ln>
          <a:effectLst/>
        </p:spPr>
        <p:txBody>
          <a:bodyPr/>
          <a:lstStyle/>
          <a:p>
            <a:pPr>
              <a:defRPr/>
            </a:pPr>
            <a:endParaRPr lang="en-US" sz="4400" i="1">
              <a:solidFill>
                <a:srgbClr val="000066"/>
              </a:solidFill>
              <a:cs typeface="+mn-cs"/>
            </a:endParaRPr>
          </a:p>
        </p:txBody>
      </p:sp>
      <p:sp>
        <p:nvSpPr>
          <p:cNvPr id="6167" name="Line 23"/>
          <p:cNvSpPr>
            <a:spLocks noChangeShapeType="1"/>
          </p:cNvSpPr>
          <p:nvPr/>
        </p:nvSpPr>
        <p:spPr bwMode="auto">
          <a:xfrm rot="174957">
            <a:off x="8991600" y="1752600"/>
            <a:ext cx="1588" cy="685800"/>
          </a:xfrm>
          <a:prstGeom prst="line">
            <a:avLst/>
          </a:prstGeom>
          <a:noFill/>
          <a:ln w="63500">
            <a:solidFill>
              <a:srgbClr val="000046"/>
            </a:solidFill>
            <a:round/>
            <a:headEnd/>
            <a:tailEnd/>
          </a:ln>
          <a:effectLst/>
        </p:spPr>
        <p:txBody>
          <a:bodyPr/>
          <a:lstStyle/>
          <a:p>
            <a:pPr>
              <a:defRPr/>
            </a:pPr>
            <a:endParaRPr lang="en-US" sz="4400" i="1">
              <a:solidFill>
                <a:srgbClr val="000066"/>
              </a:solidFill>
              <a:cs typeface="+mn-cs"/>
            </a:endParaRPr>
          </a:p>
        </p:txBody>
      </p:sp>
      <p:sp>
        <p:nvSpPr>
          <p:cNvPr id="6160" name="AutoShape 16"/>
          <p:cNvSpPr>
            <a:spLocks noChangeArrowheads="1"/>
          </p:cNvSpPr>
          <p:nvPr/>
        </p:nvSpPr>
        <p:spPr bwMode="auto">
          <a:xfrm rot="21789932" flipH="1" flipV="1">
            <a:off x="-392113" y="1141413"/>
            <a:ext cx="9534526" cy="381000"/>
          </a:xfrm>
          <a:prstGeom prst="rtTriangle">
            <a:avLst/>
          </a:prstGeom>
          <a:gradFill rotWithShape="0">
            <a:gsLst>
              <a:gs pos="0">
                <a:srgbClr val="FFFFFF"/>
              </a:gs>
              <a:gs pos="100000">
                <a:srgbClr val="3366CC"/>
              </a:gs>
            </a:gsLst>
            <a:lin ang="0" scaled="1"/>
          </a:gradFill>
          <a:ln w="9525">
            <a:noFill/>
            <a:miter lim="800000"/>
            <a:headEnd/>
            <a:tailEnd/>
          </a:ln>
          <a:effectLst/>
        </p:spPr>
        <p:txBody>
          <a:bodyPr wrap="none" anchor="ctr"/>
          <a:lstStyle/>
          <a:p>
            <a:pPr>
              <a:defRPr/>
            </a:pPr>
            <a:endParaRPr lang="en-US" sz="4400" i="1">
              <a:solidFill>
                <a:srgbClr val="000066"/>
              </a:solidFill>
              <a:cs typeface="+mn-cs"/>
            </a:endParaRPr>
          </a:p>
        </p:txBody>
      </p:sp>
      <p:pic>
        <p:nvPicPr>
          <p:cNvPr id="2065" name="Picture 1036" descr="DO-LOGO-1"/>
          <p:cNvPicPr>
            <a:picLocks noChangeAspect="1" noChangeArrowheads="1"/>
          </p:cNvPicPr>
          <p:nvPr/>
        </p:nvPicPr>
        <p:blipFill>
          <a:blip r:embed="rId15" cstate="print"/>
          <a:srcRect/>
          <a:stretch>
            <a:fillRect/>
          </a:stretch>
        </p:blipFill>
        <p:spPr bwMode="auto">
          <a:xfrm>
            <a:off x="285750" y="5875338"/>
            <a:ext cx="1314450"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0" descr="eap"/>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sz="4400" i="1">
              <a:solidFill>
                <a:srgbClr val="000066"/>
              </a:solidFill>
            </a:endParaRPr>
          </a:p>
        </p:txBody>
      </p:sp>
      <p:sp>
        <p:nvSpPr>
          <p:cNvPr id="3075" name="Rectangle 32"/>
          <p:cNvSpPr>
            <a:spLocks noChangeArrowheads="1"/>
          </p:cNvSpPr>
          <p:nvPr/>
        </p:nvSpPr>
        <p:spPr bwMode="auto">
          <a:xfrm>
            <a:off x="0" y="76200"/>
            <a:ext cx="9144000" cy="685800"/>
          </a:xfrm>
          <a:prstGeom prst="rect">
            <a:avLst/>
          </a:prstGeom>
          <a:noFill/>
          <a:ln w="9525">
            <a:noFill/>
            <a:miter lim="800000"/>
            <a:headEnd/>
            <a:tailEnd/>
          </a:ln>
        </p:spPr>
        <p:txBody>
          <a:bodyPr lIns="91436" tIns="45718" rIns="91436" bIns="45718" anchor="ctr"/>
          <a:lstStyle/>
          <a:p>
            <a:pPr algn="ctr"/>
            <a:endParaRPr lang="en-US" sz="3200" b="1">
              <a:solidFill>
                <a:srgbClr val="003366"/>
              </a:solidFill>
              <a:latin typeface="Georgia" pitchFamily="18" charset="0"/>
            </a:endParaRPr>
          </a:p>
        </p:txBody>
      </p:sp>
      <p:sp>
        <p:nvSpPr>
          <p:cNvPr id="3076" name="Rectangle 46"/>
          <p:cNvSpPr>
            <a:spLocks noChangeArrowheads="1"/>
          </p:cNvSpPr>
          <p:nvPr/>
        </p:nvSpPr>
        <p:spPr bwMode="auto">
          <a:xfrm>
            <a:off x="2886075" y="3200400"/>
            <a:ext cx="9144000" cy="0"/>
          </a:xfrm>
          <a:prstGeom prst="rect">
            <a:avLst/>
          </a:prstGeom>
          <a:noFill/>
          <a:ln w="9525">
            <a:noFill/>
            <a:miter lim="800000"/>
            <a:headEnd/>
            <a:tailEnd/>
          </a:ln>
        </p:spPr>
        <p:txBody>
          <a:bodyPr>
            <a:spAutoFit/>
          </a:bodyPr>
          <a:lstStyle/>
          <a:p>
            <a:endParaRPr lang="en-US" sz="4400" i="1">
              <a:solidFill>
                <a:srgbClr val="000066"/>
              </a:solidFill>
            </a:endParaRPr>
          </a:p>
        </p:txBody>
      </p:sp>
      <p:pic>
        <p:nvPicPr>
          <p:cNvPr id="3077" name="Picture 57" descr="PowerPointTitlePage"/>
          <p:cNvPicPr>
            <a:picLocks noChangeAspect="1" noChangeArrowheads="1"/>
          </p:cNvPicPr>
          <p:nvPr/>
        </p:nvPicPr>
        <p:blipFill>
          <a:blip r:embed="rId3" cstate="print"/>
          <a:srcRect/>
          <a:stretch>
            <a:fillRect/>
          </a:stretch>
        </p:blipFill>
        <p:spPr bwMode="auto">
          <a:xfrm>
            <a:off x="0" y="-1905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defRPr/>
            </a:pPr>
            <a:r>
              <a:rPr lang="en-US" b="1" i="1" dirty="0" smtClean="0">
                <a:solidFill>
                  <a:schemeClr val="accent6">
                    <a:lumMod val="75000"/>
                  </a:schemeClr>
                </a:solidFill>
                <a:latin typeface="Times New Roman" pitchFamily="18" charset="0"/>
              </a:rPr>
              <a:t>Legal Services </a:t>
            </a:r>
            <a:r>
              <a:rPr lang="en-US" sz="2400" b="1" i="1" dirty="0" smtClean="0">
                <a:solidFill>
                  <a:schemeClr val="accent6">
                    <a:lumMod val="75000"/>
                  </a:schemeClr>
                </a:solidFill>
                <a:latin typeface="Times New Roman" pitchFamily="18" charset="0"/>
              </a:rPr>
              <a:t>continued…</a:t>
            </a:r>
            <a:endParaRPr lang="en-US" sz="2400" dirty="0" smtClean="0"/>
          </a:p>
        </p:txBody>
      </p:sp>
      <p:sp>
        <p:nvSpPr>
          <p:cNvPr id="14339" name="Text Box 5"/>
          <p:cNvSpPr>
            <a:spLocks noGrp="1" noChangeArrowheads="1"/>
          </p:cNvSpPr>
          <p:nvPr>
            <p:ph idx="1"/>
          </p:nvPr>
        </p:nvSpPr>
        <p:spPr>
          <a:xfrm>
            <a:off x="228600" y="1524000"/>
            <a:ext cx="8445500" cy="1138238"/>
          </a:xfrm>
        </p:spPr>
        <p:txBody>
          <a:bodyPr>
            <a:spAutoFit/>
          </a:bodyPr>
          <a:lstStyle/>
          <a:p>
            <a:pPr>
              <a:buFontTx/>
              <a:buNone/>
            </a:pPr>
            <a:r>
              <a:rPr lang="en-US" sz="2000" smtClean="0">
                <a:latin typeface="Times New Roman" pitchFamily="18" charset="0"/>
                <a:cs typeface="Times New Roman" pitchFamily="18" charset="0"/>
              </a:rPr>
              <a:t>		</a:t>
            </a:r>
          </a:p>
          <a:p>
            <a:pPr>
              <a:buFontTx/>
              <a:buNone/>
            </a:pPr>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p:txBody>
      </p:sp>
      <p:sp>
        <p:nvSpPr>
          <p:cNvPr id="6" name="Rectangle 5"/>
          <p:cNvSpPr/>
          <p:nvPr/>
        </p:nvSpPr>
        <p:spPr>
          <a:xfrm>
            <a:off x="228600" y="1219200"/>
            <a:ext cx="7620000" cy="3100388"/>
          </a:xfrm>
          <a:prstGeom prst="rect">
            <a:avLst/>
          </a:prstGeom>
        </p:spPr>
        <p:txBody>
          <a:bodyPr>
            <a:spAutoFit/>
          </a:bodyPr>
          <a:lstStyle/>
          <a:p>
            <a:pPr>
              <a:lnSpc>
                <a:spcPct val="115000"/>
              </a:lnSpc>
              <a:defRPr/>
            </a:pPr>
            <a:endParaRPr lang="en-US" sz="2200" dirty="0">
              <a:solidFill>
                <a:schemeClr val="accent6">
                  <a:lumMod val="75000"/>
                </a:schemeClr>
              </a:solidFill>
              <a:latin typeface="Times New Roman" pitchFamily="18" charset="0"/>
              <a:cs typeface="Times New Roman" pitchFamily="18" charset="0"/>
            </a:endParaRPr>
          </a:p>
          <a:p>
            <a:pPr marL="177800" indent="-177800">
              <a:lnSpc>
                <a:spcPct val="115000"/>
              </a:lnSpc>
              <a:buFontTx/>
              <a:buChar char="•"/>
              <a:defRPr/>
            </a:pPr>
            <a:r>
              <a:rPr lang="en-US" sz="2200" dirty="0">
                <a:solidFill>
                  <a:schemeClr val="accent6">
                    <a:lumMod val="75000"/>
                  </a:schemeClr>
                </a:solidFill>
                <a:latin typeface="Times New Roman" pitchFamily="18" charset="0"/>
                <a:cs typeface="Times New Roman" pitchFamily="18" charset="0"/>
              </a:rPr>
              <a:t>Coverage is available in all 50 states</a:t>
            </a:r>
          </a:p>
          <a:p>
            <a:pPr marL="177800" indent="-177800">
              <a:lnSpc>
                <a:spcPct val="115000"/>
              </a:lnSpc>
              <a:buFontTx/>
              <a:buChar char="•"/>
              <a:defRPr/>
            </a:pPr>
            <a:r>
              <a:rPr lang="en-US" sz="2200" dirty="0">
                <a:solidFill>
                  <a:schemeClr val="accent6">
                    <a:lumMod val="75000"/>
                  </a:schemeClr>
                </a:solidFill>
                <a:latin typeface="Times New Roman" pitchFamily="18" charset="0"/>
                <a:cs typeface="Times New Roman" pitchFamily="18" charset="0"/>
              </a:rPr>
              <a:t>Telephonic attorneys cannot self-refer, so you are assured unbiased advice</a:t>
            </a:r>
          </a:p>
          <a:p>
            <a:pPr marL="177800" indent="-177800">
              <a:lnSpc>
                <a:spcPct val="115000"/>
              </a:lnSpc>
              <a:buFontTx/>
              <a:buChar char="•"/>
              <a:defRPr/>
            </a:pPr>
            <a:r>
              <a:rPr lang="en-US" sz="2200" dirty="0">
                <a:solidFill>
                  <a:schemeClr val="accent6">
                    <a:lumMod val="75000"/>
                  </a:schemeClr>
                </a:solidFill>
                <a:latin typeface="Times New Roman" pitchFamily="18" charset="0"/>
                <a:cs typeface="Times New Roman" pitchFamily="18" charset="0"/>
              </a:rPr>
              <a:t>Access to over 105 legal forms</a:t>
            </a:r>
          </a:p>
          <a:p>
            <a:pPr marL="177800" indent="-177800">
              <a:lnSpc>
                <a:spcPct val="115000"/>
              </a:lnSpc>
              <a:defRPr/>
            </a:pPr>
            <a:endParaRPr lang="en-US" sz="2400" dirty="0">
              <a:solidFill>
                <a:schemeClr val="accent6">
                  <a:lumMod val="75000"/>
                </a:schemeClr>
              </a:solidFill>
              <a:latin typeface="Times New Roman" pitchFamily="18" charset="0"/>
              <a:cs typeface="Times New Roman" pitchFamily="18" charset="0"/>
            </a:endParaRPr>
          </a:p>
          <a:p>
            <a:pPr marL="177800" indent="-177800">
              <a:lnSpc>
                <a:spcPct val="115000"/>
              </a:lnSpc>
              <a:defRPr/>
            </a:pPr>
            <a:endParaRPr lang="en-US" dirty="0">
              <a:solidFill>
                <a:schemeClr val="accent6">
                  <a:lumMod val="75000"/>
                </a:schemeClr>
              </a:solidFill>
              <a:latin typeface="Times New Roman" pitchFamily="18" charset="0"/>
              <a:cs typeface="Times New Roman" pitchFamily="18" charset="0"/>
            </a:endParaRPr>
          </a:p>
          <a:p>
            <a:pPr marL="177800" indent="-177800">
              <a:lnSpc>
                <a:spcPct val="115000"/>
              </a:lnSpc>
              <a:defRPr/>
            </a:pPr>
            <a:r>
              <a:rPr lang="en-US" dirty="0">
                <a:solidFill>
                  <a:schemeClr val="accent6">
                    <a:lumMod val="75000"/>
                  </a:schemeClr>
                </a:solidFill>
                <a:latin typeface="Times New Roman" pitchFamily="18" charset="0"/>
                <a:cs typeface="Times New Roman" pitchFamily="18" charset="0"/>
              </a:rPr>
              <a:t>		</a:t>
            </a:r>
          </a:p>
        </p:txBody>
      </p:sp>
      <p:sp>
        <p:nvSpPr>
          <p:cNvPr id="7" name="Text Box 5"/>
          <p:cNvSpPr txBox="1">
            <a:spLocks noChangeArrowheads="1"/>
          </p:cNvSpPr>
          <p:nvPr/>
        </p:nvSpPr>
        <p:spPr bwMode="auto">
          <a:xfrm>
            <a:off x="381000" y="3429000"/>
            <a:ext cx="5029200" cy="2308225"/>
          </a:xfrm>
          <a:prstGeom prst="rect">
            <a:avLst/>
          </a:prstGeom>
          <a:noFill/>
          <a:ln w="9525">
            <a:noFill/>
            <a:miter lim="800000"/>
            <a:headEnd/>
            <a:tailEnd/>
          </a:ln>
        </p:spPr>
        <p:txBody>
          <a:bodyPr>
            <a:spAutoFit/>
          </a:bodyPr>
          <a:lstStyle/>
          <a:p>
            <a:pPr>
              <a:defRPr/>
            </a:pPr>
            <a:r>
              <a:rPr lang="en-US" b="1" dirty="0">
                <a:solidFill>
                  <a:schemeClr val="accent6">
                    <a:lumMod val="75000"/>
                  </a:schemeClr>
                </a:solidFill>
                <a:latin typeface="Times New Roman" pitchFamily="18" charset="0"/>
                <a:cs typeface="Times New Roman" pitchFamily="18" charset="0"/>
              </a:rPr>
              <a:t>What is covered?</a:t>
            </a:r>
          </a:p>
          <a:p>
            <a:pPr>
              <a:defRPr/>
            </a:pPr>
            <a:r>
              <a:rPr lang="en-US" dirty="0">
                <a:solidFill>
                  <a:schemeClr val="accent6">
                    <a:lumMod val="75000"/>
                  </a:schemeClr>
                </a:solidFill>
                <a:latin typeface="Times New Roman" pitchFamily="18" charset="0"/>
                <a:cs typeface="Times New Roman" pitchFamily="18" charset="0"/>
              </a:rPr>
              <a:t>Covered Issues: Family Law, Criminal, Bankruptcy, Adoption, Elder Care/Wills/ Trusts/Estate Planning, Consumer Issues</a:t>
            </a:r>
          </a:p>
          <a:p>
            <a:pPr>
              <a:defRPr/>
            </a:pPr>
            <a:endParaRPr lang="en-US" dirty="0">
              <a:solidFill>
                <a:schemeClr val="accent6">
                  <a:lumMod val="75000"/>
                </a:schemeClr>
              </a:solidFill>
              <a:latin typeface="Times New Roman" pitchFamily="18" charset="0"/>
              <a:cs typeface="Times New Roman" pitchFamily="18" charset="0"/>
            </a:endParaRPr>
          </a:p>
          <a:p>
            <a:pPr>
              <a:defRPr/>
            </a:pPr>
            <a:r>
              <a:rPr lang="en-US" b="1" dirty="0">
                <a:solidFill>
                  <a:schemeClr val="accent6">
                    <a:lumMod val="75000"/>
                  </a:schemeClr>
                </a:solidFill>
                <a:latin typeface="Times New Roman" pitchFamily="18" charset="0"/>
                <a:cs typeface="Times New Roman" pitchFamily="18" charset="0"/>
              </a:rPr>
              <a:t>Excluded Issues: </a:t>
            </a:r>
            <a:r>
              <a:rPr lang="en-US" dirty="0">
                <a:solidFill>
                  <a:schemeClr val="accent6">
                    <a:lumMod val="75000"/>
                  </a:schemeClr>
                </a:solidFill>
                <a:latin typeface="Times New Roman" pitchFamily="18" charset="0"/>
                <a:cs typeface="Times New Roman" pitchFamily="18" charset="0"/>
              </a:rPr>
              <a:t>Employment as it relates to employees and family members, one’s own business, class action lawsuits, taxes</a:t>
            </a:r>
          </a:p>
        </p:txBody>
      </p:sp>
      <p:pic>
        <p:nvPicPr>
          <p:cNvPr id="14342" name="Picture 4" descr="http://annegilesclelland.typepad.com/.a/6a00e54f9234088833016766af5522970b-800wi"/>
          <p:cNvPicPr>
            <a:picLocks noChangeAspect="1" noChangeArrowheads="1"/>
          </p:cNvPicPr>
          <p:nvPr/>
        </p:nvPicPr>
        <p:blipFill>
          <a:blip r:embed="rId2" cstate="print"/>
          <a:srcRect/>
          <a:stretch>
            <a:fillRect/>
          </a:stretch>
        </p:blipFill>
        <p:spPr bwMode="auto">
          <a:xfrm>
            <a:off x="5715000" y="4724400"/>
            <a:ext cx="28956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b="1" dirty="0" smtClean="0">
                <a:solidFill>
                  <a:schemeClr val="accent6">
                    <a:lumMod val="75000"/>
                  </a:schemeClr>
                </a:solidFill>
                <a:latin typeface="Times New Roman" pitchFamily="18" charset="0"/>
                <a:cs typeface="Times New Roman" pitchFamily="18" charset="0"/>
              </a:rPr>
              <a:t> </a:t>
            </a:r>
            <a:br>
              <a:rPr lang="en-US" sz="3200" b="1" dirty="0" smtClean="0">
                <a:solidFill>
                  <a:schemeClr val="accent6">
                    <a:lumMod val="75000"/>
                  </a:schemeClr>
                </a:solidFill>
                <a:latin typeface="Times New Roman" pitchFamily="18" charset="0"/>
                <a:cs typeface="Times New Roman" pitchFamily="18" charset="0"/>
              </a:rPr>
            </a:br>
            <a:r>
              <a:rPr lang="en-US" sz="3200" b="1" dirty="0" smtClean="0">
                <a:solidFill>
                  <a:schemeClr val="accent6">
                    <a:lumMod val="75000"/>
                  </a:schemeClr>
                </a:solidFill>
                <a:latin typeface="Times New Roman" pitchFamily="18" charset="0"/>
                <a:cs typeface="Times New Roman" pitchFamily="18" charset="0"/>
              </a:rPr>
              <a:t>Interactive Will Preparation (NOLO)</a:t>
            </a:r>
            <a:br>
              <a:rPr lang="en-US" sz="3200" b="1" dirty="0" smtClean="0">
                <a:solidFill>
                  <a:schemeClr val="accent6">
                    <a:lumMod val="75000"/>
                  </a:schemeClr>
                </a:solidFill>
                <a:latin typeface="Times New Roman" pitchFamily="18" charset="0"/>
                <a:cs typeface="Times New Roman" pitchFamily="18" charset="0"/>
              </a:rPr>
            </a:br>
            <a:endParaRPr lang="en-US" sz="3200" b="1" dirty="0">
              <a:solidFill>
                <a:schemeClr val="accent6">
                  <a:lumMod val="75000"/>
                </a:schemeClr>
              </a:solidFill>
              <a:latin typeface="Times New Roman" pitchFamily="18" charset="0"/>
              <a:cs typeface="Times New Roman" pitchFamily="18" charset="0"/>
            </a:endParaRPr>
          </a:p>
        </p:txBody>
      </p:sp>
      <p:sp>
        <p:nvSpPr>
          <p:cNvPr id="4" name="Content Placeholder 3"/>
          <p:cNvSpPr>
            <a:spLocks noGrp="1"/>
          </p:cNvSpPr>
          <p:nvPr>
            <p:ph idx="1"/>
          </p:nvPr>
        </p:nvSpPr>
        <p:spPr>
          <a:xfrm>
            <a:off x="381000" y="1676400"/>
            <a:ext cx="8093075" cy="708025"/>
          </a:xfrm>
        </p:spPr>
        <p:txBody>
          <a:bodyPr>
            <a:spAutoFit/>
          </a:bodyPr>
          <a:lstStyle/>
          <a:p>
            <a:pPr>
              <a:buFontTx/>
              <a:buNone/>
              <a:defRPr/>
            </a:pPr>
            <a:r>
              <a:rPr lang="en-US" sz="2000" dirty="0" smtClean="0">
                <a:latin typeface="Comic Sans MS" pitchFamily="66" charset="0"/>
              </a:rPr>
              <a:t>	</a:t>
            </a:r>
            <a:r>
              <a:rPr lang="en-US" sz="2000" dirty="0" smtClean="0">
                <a:solidFill>
                  <a:schemeClr val="accent6">
                    <a:lumMod val="75000"/>
                  </a:schemeClr>
                </a:solidFill>
                <a:latin typeface="Times New Roman" pitchFamily="18" charset="0"/>
                <a:cs typeface="Times New Roman" pitchFamily="18" charset="0"/>
              </a:rPr>
              <a:t>Now members will be able to create a legal binding simple state specific will at no cost through a step by step on line “interview process”.</a:t>
            </a:r>
            <a:endParaRPr lang="en-US" sz="2000" dirty="0">
              <a:solidFill>
                <a:schemeClr val="accent6">
                  <a:lumMod val="75000"/>
                </a:schemeClr>
              </a:solidFill>
              <a:latin typeface="Times New Roman" pitchFamily="18" charset="0"/>
              <a:cs typeface="Times New Roman" pitchFamily="18" charset="0"/>
            </a:endParaRPr>
          </a:p>
        </p:txBody>
      </p:sp>
      <p:sp>
        <p:nvSpPr>
          <p:cNvPr id="5" name="Rectangle 4"/>
          <p:cNvSpPr/>
          <p:nvPr/>
        </p:nvSpPr>
        <p:spPr>
          <a:xfrm>
            <a:off x="762000" y="2954338"/>
            <a:ext cx="4572000" cy="2246312"/>
          </a:xfrm>
          <a:prstGeom prst="rect">
            <a:avLst/>
          </a:prstGeom>
        </p:spPr>
        <p:txBody>
          <a:bodyPr>
            <a:spAutoFit/>
          </a:bodyPr>
          <a:lstStyle/>
          <a:p>
            <a:pPr>
              <a:defRPr/>
            </a:pPr>
            <a:r>
              <a:rPr lang="en-US" sz="2000" dirty="0">
                <a:solidFill>
                  <a:schemeClr val="accent6">
                    <a:lumMod val="75000"/>
                  </a:schemeClr>
                </a:solidFill>
                <a:latin typeface="Times New Roman" pitchFamily="18" charset="0"/>
                <a:cs typeface="Times New Roman" pitchFamily="18" charset="0"/>
              </a:rPr>
              <a:t>It should work well for most people with typical assets such as a house, a car, savings, and investments. But there are some situations in which you may need more than a simple will and should get expert advice or, at the least, investigate your options. </a:t>
            </a:r>
          </a:p>
        </p:txBody>
      </p:sp>
      <p:pic>
        <p:nvPicPr>
          <p:cNvPr id="18437" name="Picture 2" descr="http://vicdn.citywirecontent.co.uk/images/2010/07/12/413833-System__Resources__Image-443611.jpg"/>
          <p:cNvPicPr>
            <a:picLocks noChangeAspect="1" noChangeArrowheads="1"/>
          </p:cNvPicPr>
          <p:nvPr/>
        </p:nvPicPr>
        <p:blipFill>
          <a:blip r:embed="rId2" cstate="print"/>
          <a:srcRect/>
          <a:stretch>
            <a:fillRect/>
          </a:stretch>
        </p:blipFill>
        <p:spPr bwMode="auto">
          <a:xfrm>
            <a:off x="5648325" y="3048000"/>
            <a:ext cx="28575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smtClean="0">
                <a:solidFill>
                  <a:schemeClr val="accent6">
                    <a:lumMod val="75000"/>
                  </a:schemeClr>
                </a:solidFill>
                <a:latin typeface="Times New Roman" pitchFamily="18" charset="0"/>
                <a:cs typeface="Times New Roman" pitchFamily="18" charset="0"/>
              </a:rPr>
              <a:t>Financial Services</a:t>
            </a:r>
            <a:endParaRPr lang="en-US" b="1" i="1" dirty="0">
              <a:solidFill>
                <a:schemeClr val="accent6">
                  <a:lumMod val="75000"/>
                </a:schemeClr>
              </a:solidFill>
              <a:latin typeface="Times New Roman" pitchFamily="18" charset="0"/>
              <a:cs typeface="Times New Roman" pitchFamily="18" charset="0"/>
            </a:endParaRPr>
          </a:p>
        </p:txBody>
      </p:sp>
      <p:sp>
        <p:nvSpPr>
          <p:cNvPr id="4" name="Text Box 4"/>
          <p:cNvSpPr txBox="1">
            <a:spLocks noGrp="1" noChangeArrowheads="1"/>
          </p:cNvSpPr>
          <p:nvPr>
            <p:ph idx="1"/>
          </p:nvPr>
        </p:nvSpPr>
        <p:spPr>
          <a:xfrm>
            <a:off x="304800" y="1752600"/>
            <a:ext cx="8093075" cy="1077913"/>
          </a:xfrm>
        </p:spPr>
        <p:txBody>
          <a:bodyPr>
            <a:spAutoFit/>
          </a:bodyPr>
          <a:lstStyle/>
          <a:p>
            <a:pPr>
              <a:defRPr/>
            </a:pPr>
            <a:r>
              <a:rPr lang="en-US" sz="2000" dirty="0" smtClean="0">
                <a:solidFill>
                  <a:schemeClr val="accent6">
                    <a:lumMod val="75000"/>
                  </a:schemeClr>
                </a:solidFill>
                <a:latin typeface="Times New Roman" pitchFamily="18" charset="0"/>
                <a:cs typeface="Times New Roman" pitchFamily="18" charset="0"/>
              </a:rPr>
              <a:t>Access </a:t>
            </a:r>
            <a:r>
              <a:rPr lang="en-US" sz="2000" dirty="0">
                <a:solidFill>
                  <a:schemeClr val="accent6">
                    <a:lumMod val="75000"/>
                  </a:schemeClr>
                </a:solidFill>
                <a:latin typeface="Times New Roman" pitchFamily="18" charset="0"/>
                <a:cs typeface="Times New Roman" pitchFamily="18" charset="0"/>
              </a:rPr>
              <a:t>to free </a:t>
            </a:r>
            <a:r>
              <a:rPr lang="en-US" sz="2000" dirty="0" smtClean="0">
                <a:solidFill>
                  <a:schemeClr val="accent6">
                    <a:lumMod val="75000"/>
                  </a:schemeClr>
                </a:solidFill>
                <a:latin typeface="Times New Roman" pitchFamily="18" charset="0"/>
                <a:cs typeface="Times New Roman" pitchFamily="18" charset="0"/>
              </a:rPr>
              <a:t>telephonic financial </a:t>
            </a:r>
            <a:r>
              <a:rPr lang="en-US" sz="2000" dirty="0">
                <a:solidFill>
                  <a:schemeClr val="accent6">
                    <a:lumMod val="75000"/>
                  </a:schemeClr>
                </a:solidFill>
                <a:latin typeface="Times New Roman" pitchFamily="18" charset="0"/>
                <a:cs typeface="Times New Roman" pitchFamily="18" charset="0"/>
              </a:rPr>
              <a:t>counseling and education on a variety of issues related to consumer debt and budgeting</a:t>
            </a:r>
            <a:r>
              <a:rPr lang="en-US" sz="2000" dirty="0" smtClean="0">
                <a:solidFill>
                  <a:schemeClr val="accent6">
                    <a:lumMod val="75000"/>
                  </a:schemeClr>
                </a:solidFill>
                <a:latin typeface="Times New Roman" pitchFamily="18" charset="0"/>
                <a:cs typeface="Times New Roman" pitchFamily="18" charset="0"/>
              </a:rPr>
              <a:t>.</a:t>
            </a:r>
            <a:endParaRPr lang="en-US" sz="2000" dirty="0" smtClean="0">
              <a:latin typeface="Comic Sans MS" pitchFamily="66" charset="0"/>
            </a:endParaRPr>
          </a:p>
          <a:p>
            <a:pPr>
              <a:defRPr/>
            </a:pPr>
            <a:endParaRPr lang="en-US" sz="2000" dirty="0">
              <a:latin typeface="Comic Sans MS" pitchFamily="66" charset="0"/>
            </a:endParaRPr>
          </a:p>
        </p:txBody>
      </p:sp>
      <p:sp>
        <p:nvSpPr>
          <p:cNvPr id="5" name="Text Box 5"/>
          <p:cNvSpPr txBox="1">
            <a:spLocks noChangeArrowheads="1"/>
          </p:cNvSpPr>
          <p:nvPr/>
        </p:nvSpPr>
        <p:spPr bwMode="auto">
          <a:xfrm>
            <a:off x="990600" y="2438400"/>
            <a:ext cx="4740275" cy="2357438"/>
          </a:xfrm>
          <a:prstGeom prst="rect">
            <a:avLst/>
          </a:prstGeom>
          <a:noFill/>
          <a:ln w="9525">
            <a:noFill/>
            <a:miter lim="800000"/>
            <a:headEnd/>
            <a:tailEnd/>
          </a:ln>
        </p:spPr>
        <p:txBody>
          <a:bodyPr>
            <a:spAutoFit/>
          </a:bodyPr>
          <a:lstStyle/>
          <a:p>
            <a:pPr marL="177800" indent="-177800">
              <a:lnSpc>
                <a:spcPct val="115000"/>
              </a:lnSpc>
              <a:buFontTx/>
              <a:buChar char="•"/>
              <a:defRPr/>
            </a:pPr>
            <a:r>
              <a:rPr lang="en-US" sz="1600" dirty="0">
                <a:solidFill>
                  <a:schemeClr val="accent6">
                    <a:lumMod val="75000"/>
                  </a:schemeClr>
                </a:solidFill>
                <a:latin typeface="Times New Roman" pitchFamily="18" charset="0"/>
                <a:cs typeface="Times New Roman" pitchFamily="18" charset="0"/>
              </a:rPr>
              <a:t>Counselors address issues via a toll-free information line, and follow up by mailing supporting educational materials</a:t>
            </a:r>
          </a:p>
          <a:p>
            <a:pPr marL="177800" indent="-177800">
              <a:lnSpc>
                <a:spcPct val="115000"/>
              </a:lnSpc>
              <a:buFontTx/>
              <a:buChar char="•"/>
              <a:defRPr/>
            </a:pPr>
            <a:r>
              <a:rPr lang="en-US" sz="1600" dirty="0">
                <a:solidFill>
                  <a:schemeClr val="accent6">
                    <a:lumMod val="75000"/>
                  </a:schemeClr>
                </a:solidFill>
                <a:latin typeface="Times New Roman" pitchFamily="18" charset="0"/>
                <a:cs typeface="Times New Roman" pitchFamily="18" charset="0"/>
              </a:rPr>
              <a:t>Additionally, advisors are available without an appointment Monday through Friday, or through  pre-scheduled Saturday sessions</a:t>
            </a:r>
          </a:p>
          <a:p>
            <a:pPr marL="177800" indent="-177800">
              <a:lnSpc>
                <a:spcPct val="115000"/>
              </a:lnSpc>
              <a:buFontTx/>
              <a:buChar char="•"/>
              <a:defRPr/>
            </a:pPr>
            <a:r>
              <a:rPr lang="en-US" sz="1600" dirty="0">
                <a:solidFill>
                  <a:schemeClr val="accent6">
                    <a:lumMod val="75000"/>
                  </a:schemeClr>
                </a:solidFill>
                <a:latin typeface="Times New Roman" pitchFamily="18" charset="0"/>
                <a:cs typeface="Times New Roman" pitchFamily="18" charset="0"/>
              </a:rPr>
              <a:t>All counselors are knowledgeable in a wide range of financial topics</a:t>
            </a:r>
          </a:p>
        </p:txBody>
      </p:sp>
      <p:pic>
        <p:nvPicPr>
          <p:cNvPr id="15365" name="Picture 4" descr="http://media1.break.com/breakstudios/2012/1/18/couple%20budgeting.jpg"/>
          <p:cNvPicPr>
            <a:picLocks noChangeAspect="1" noChangeArrowheads="1"/>
          </p:cNvPicPr>
          <p:nvPr/>
        </p:nvPicPr>
        <p:blipFill>
          <a:blip r:embed="rId2" cstate="print"/>
          <a:srcRect/>
          <a:stretch>
            <a:fillRect/>
          </a:stretch>
        </p:blipFill>
        <p:spPr bwMode="auto">
          <a:xfrm>
            <a:off x="5943600" y="2590800"/>
            <a:ext cx="2838450" cy="2362200"/>
          </a:xfrm>
          <a:prstGeom prst="rect">
            <a:avLst/>
          </a:prstGeom>
          <a:noFill/>
          <a:ln w="9525">
            <a:noFill/>
            <a:miter lim="800000"/>
            <a:headEnd/>
            <a:tailEnd/>
          </a:ln>
        </p:spPr>
      </p:pic>
      <p:sp>
        <p:nvSpPr>
          <p:cNvPr id="6" name="Text Box 4"/>
          <p:cNvSpPr txBox="1">
            <a:spLocks noChangeArrowheads="1"/>
          </p:cNvSpPr>
          <p:nvPr/>
        </p:nvSpPr>
        <p:spPr bwMode="auto">
          <a:xfrm>
            <a:off x="381000" y="4724400"/>
            <a:ext cx="6172200" cy="1384300"/>
          </a:xfrm>
          <a:prstGeom prst="rect">
            <a:avLst/>
          </a:prstGeom>
          <a:noFill/>
          <a:ln w="9525">
            <a:noFill/>
            <a:miter lim="800000"/>
            <a:headEnd/>
            <a:tailEnd/>
          </a:ln>
        </p:spPr>
        <p:txBody>
          <a:bodyPr lIns="91436" tIns="45718" rIns="91436" bIns="45718">
            <a:spAutoFit/>
          </a:bodyPr>
          <a:lstStyle/>
          <a:p>
            <a:pPr marL="342900" indent="-342900" eaLnBrk="0" hangingPunct="0">
              <a:spcBef>
                <a:spcPct val="20000"/>
              </a:spcBef>
              <a:buFontTx/>
              <a:buChar char="•"/>
              <a:defRPr/>
            </a:pPr>
            <a:r>
              <a:rPr lang="en-US" sz="2000" b="1" kern="0" dirty="0">
                <a:solidFill>
                  <a:schemeClr val="accent6">
                    <a:lumMod val="75000"/>
                  </a:schemeClr>
                </a:solidFill>
                <a:latin typeface="Times New Roman" pitchFamily="18" charset="0"/>
                <a:cs typeface="Times New Roman" pitchFamily="18" charset="0"/>
              </a:rPr>
              <a:t>E</a:t>
            </a:r>
            <a:r>
              <a:rPr lang="en-US" sz="2000" b="1" kern="0" dirty="0" err="1">
                <a:solidFill>
                  <a:schemeClr val="accent6">
                    <a:lumMod val="75000"/>
                  </a:schemeClr>
                </a:solidFill>
                <a:latin typeface="Times New Roman" pitchFamily="18" charset="0"/>
                <a:cs typeface="Times New Roman" pitchFamily="18" charset="0"/>
              </a:rPr>
              <a:t>xamples</a:t>
            </a:r>
            <a:r>
              <a:rPr lang="en-US" sz="2000" b="1" kern="0" dirty="0">
                <a:solidFill>
                  <a:schemeClr val="accent6">
                    <a:lumMod val="75000"/>
                  </a:schemeClr>
                </a:solidFill>
                <a:latin typeface="Times New Roman" pitchFamily="18" charset="0"/>
                <a:cs typeface="Times New Roman" pitchFamily="18" charset="0"/>
              </a:rPr>
              <a:t>: Budget Preparation, Debt Consolidation, College Planning, Vacation Planning, Retirement Planning</a:t>
            </a:r>
            <a:endParaRPr lang="en-US" sz="2000" b="1" kern="0" dirty="0">
              <a:latin typeface="Comic Sans MS" pitchFamily="66" charset="0"/>
              <a:cs typeface="+mn-cs"/>
            </a:endParaRPr>
          </a:p>
          <a:p>
            <a:pPr marL="342900" indent="-342900" eaLnBrk="0" hangingPunct="0">
              <a:spcBef>
                <a:spcPct val="20000"/>
              </a:spcBef>
              <a:buFontTx/>
              <a:buChar char="•"/>
              <a:defRPr/>
            </a:pPr>
            <a:endParaRPr lang="en-US" sz="2000" kern="0" dirty="0">
              <a:latin typeface="Comic Sans MS" pitchFamily="66"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i="1" dirty="0" smtClean="0">
                <a:solidFill>
                  <a:schemeClr val="accent6">
                    <a:lumMod val="75000"/>
                  </a:schemeClr>
                </a:solidFill>
                <a:latin typeface="Times New Roman" pitchFamily="18" charset="0"/>
                <a:cs typeface="Times New Roman" pitchFamily="18" charset="0"/>
              </a:rPr>
              <a:t>ID Recovery</a:t>
            </a:r>
            <a:br>
              <a:rPr lang="en-US" b="1" i="1" dirty="0" smtClean="0">
                <a:solidFill>
                  <a:schemeClr val="accent6">
                    <a:lumMod val="75000"/>
                  </a:schemeClr>
                </a:solidFill>
                <a:latin typeface="Times New Roman" pitchFamily="18" charset="0"/>
                <a:cs typeface="Times New Roman" pitchFamily="18" charset="0"/>
              </a:rPr>
            </a:br>
            <a:endParaRPr lang="en-US" b="1" i="1" dirty="0">
              <a:solidFill>
                <a:schemeClr val="accent6">
                  <a:lumMod val="75000"/>
                </a:schemeClr>
              </a:solidFill>
              <a:latin typeface="Times New Roman" pitchFamily="18" charset="0"/>
              <a:cs typeface="Times New Roman" pitchFamily="18" charset="0"/>
            </a:endParaRPr>
          </a:p>
        </p:txBody>
      </p:sp>
      <p:sp>
        <p:nvSpPr>
          <p:cNvPr id="4" name="Text Box 4"/>
          <p:cNvSpPr txBox="1">
            <a:spLocks noGrp="1" noChangeArrowheads="1"/>
          </p:cNvSpPr>
          <p:nvPr>
            <p:ph idx="1"/>
          </p:nvPr>
        </p:nvSpPr>
        <p:spPr>
          <a:xfrm>
            <a:off x="304800" y="1447800"/>
            <a:ext cx="8093075" cy="1108075"/>
          </a:xfrm>
        </p:spPr>
        <p:txBody>
          <a:bodyPr>
            <a:spAutoFit/>
          </a:bodyPr>
          <a:lstStyle/>
          <a:p>
            <a:pPr>
              <a:defRPr/>
            </a:pPr>
            <a:r>
              <a:rPr lang="en-US" sz="2200" dirty="0">
                <a:solidFill>
                  <a:schemeClr val="accent6">
                    <a:lumMod val="75000"/>
                  </a:schemeClr>
                </a:solidFill>
                <a:latin typeface="Times New Roman" pitchFamily="18" charset="0"/>
                <a:cs typeface="Times New Roman" pitchFamily="18" charset="0"/>
              </a:rPr>
              <a:t>ID Recovery is a telephonic consultation service to help you recover from, and minimize the impact of, a breach of your identity.</a:t>
            </a:r>
          </a:p>
        </p:txBody>
      </p:sp>
      <p:sp>
        <p:nvSpPr>
          <p:cNvPr id="5" name="Text Box 5"/>
          <p:cNvSpPr txBox="1">
            <a:spLocks noChangeArrowheads="1"/>
          </p:cNvSpPr>
          <p:nvPr/>
        </p:nvSpPr>
        <p:spPr bwMode="auto">
          <a:xfrm>
            <a:off x="990600" y="2590800"/>
            <a:ext cx="4740275" cy="3249613"/>
          </a:xfrm>
          <a:prstGeom prst="rect">
            <a:avLst/>
          </a:prstGeom>
          <a:noFill/>
          <a:ln w="9525">
            <a:noFill/>
            <a:miter lim="800000"/>
            <a:headEnd/>
            <a:tailEnd/>
          </a:ln>
        </p:spPr>
        <p:txBody>
          <a:bodyPr>
            <a:spAutoFit/>
          </a:bodyPr>
          <a:lstStyle/>
          <a:p>
            <a:pPr marL="177800" indent="-177800">
              <a:lnSpc>
                <a:spcPct val="115000"/>
              </a:lnSpc>
              <a:buFontTx/>
              <a:buChar char="•"/>
              <a:defRPr/>
            </a:pPr>
            <a:r>
              <a:rPr lang="en-US" sz="2000" dirty="0">
                <a:solidFill>
                  <a:schemeClr val="accent6">
                    <a:lumMod val="75000"/>
                  </a:schemeClr>
                </a:solidFill>
                <a:latin typeface="Times New Roman" pitchFamily="18" charset="0"/>
                <a:cs typeface="Times New Roman" pitchFamily="18" charset="0"/>
              </a:rPr>
              <a:t>Provides victims a 30-minute consultation with an identity recovery professional</a:t>
            </a:r>
          </a:p>
          <a:p>
            <a:pPr marL="177800" indent="-177800">
              <a:lnSpc>
                <a:spcPct val="115000"/>
              </a:lnSpc>
              <a:buFontTx/>
              <a:buChar char="•"/>
              <a:defRPr/>
            </a:pPr>
            <a:r>
              <a:rPr lang="en-US" sz="2000" dirty="0">
                <a:solidFill>
                  <a:schemeClr val="accent6">
                    <a:lumMod val="75000"/>
                  </a:schemeClr>
                </a:solidFill>
                <a:latin typeface="Times New Roman" pitchFamily="18" charset="0"/>
                <a:cs typeface="Times New Roman" pitchFamily="18" charset="0"/>
              </a:rPr>
              <a:t>The professional will assess the situation, create an action plan, and provide consultation on implementing the plan</a:t>
            </a:r>
          </a:p>
          <a:p>
            <a:pPr marL="177800" indent="-177800">
              <a:lnSpc>
                <a:spcPct val="115000"/>
              </a:lnSpc>
              <a:buFontTx/>
              <a:buChar char="•"/>
              <a:defRPr/>
            </a:pPr>
            <a:r>
              <a:rPr lang="en-US" sz="2000" dirty="0">
                <a:solidFill>
                  <a:schemeClr val="accent6">
                    <a:lumMod val="75000"/>
                  </a:schemeClr>
                </a:solidFill>
                <a:latin typeface="Times New Roman" pitchFamily="18" charset="0"/>
                <a:cs typeface="Times New Roman" pitchFamily="18" charset="0"/>
              </a:rPr>
              <a:t>Reduces time spent repairing compromised credit history</a:t>
            </a:r>
          </a:p>
          <a:p>
            <a:pPr marL="177800" indent="-177800">
              <a:lnSpc>
                <a:spcPct val="115000"/>
              </a:lnSpc>
              <a:buFontTx/>
              <a:buChar char="•"/>
              <a:defRPr/>
            </a:pPr>
            <a:r>
              <a:rPr lang="en-US" sz="2000" dirty="0">
                <a:solidFill>
                  <a:schemeClr val="accent6">
                    <a:lumMod val="75000"/>
                  </a:schemeClr>
                </a:solidFill>
                <a:latin typeface="Times New Roman" pitchFamily="18" charset="0"/>
                <a:cs typeface="Times New Roman" pitchFamily="18" charset="0"/>
              </a:rPr>
              <a:t>Restores peace-of-mind, while helping undo the damage</a:t>
            </a:r>
          </a:p>
        </p:txBody>
      </p:sp>
      <p:pic>
        <p:nvPicPr>
          <p:cNvPr id="16389" name="Picture 2" descr="http://t2.gstatic.com/images?q=tbn:ANd9GcQNY5hgchljhYR2DOdKdAXFuNS_i8R3_7Thq2cdlEN2KO7YbRBdUw"/>
          <p:cNvPicPr>
            <a:picLocks noChangeAspect="1" noChangeArrowheads="1"/>
          </p:cNvPicPr>
          <p:nvPr/>
        </p:nvPicPr>
        <p:blipFill>
          <a:blip r:embed="rId2" cstate="print"/>
          <a:srcRect/>
          <a:stretch>
            <a:fillRect/>
          </a:stretch>
        </p:blipFill>
        <p:spPr bwMode="auto">
          <a:xfrm>
            <a:off x="5867400" y="4953000"/>
            <a:ext cx="262890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00200" y="0"/>
            <a:ext cx="6362700" cy="1074738"/>
          </a:xfrm>
        </p:spPr>
        <p:txBody>
          <a:bodyPr/>
          <a:lstStyle/>
          <a:p>
            <a:pPr eaLnBrk="1" hangingPunct="1"/>
            <a:r>
              <a:rPr lang="en-US" b="1" i="1" smtClean="0">
                <a:solidFill>
                  <a:srgbClr val="000066"/>
                </a:solidFill>
                <a:latin typeface="Times New Roman" pitchFamily="18" charset="0"/>
              </a:rPr>
              <a:t>Take the High Road!</a:t>
            </a:r>
          </a:p>
        </p:txBody>
      </p:sp>
      <p:pic>
        <p:nvPicPr>
          <p:cNvPr id="19459" name="Picture 9" descr="Taxi"/>
          <p:cNvPicPr>
            <a:picLocks noChangeAspect="1" noChangeArrowheads="1"/>
          </p:cNvPicPr>
          <p:nvPr/>
        </p:nvPicPr>
        <p:blipFill>
          <a:blip r:embed="rId3" cstate="print"/>
          <a:srcRect/>
          <a:stretch>
            <a:fillRect/>
          </a:stretch>
        </p:blipFill>
        <p:spPr bwMode="auto">
          <a:xfrm>
            <a:off x="0" y="1066800"/>
            <a:ext cx="9144000" cy="5819775"/>
          </a:xfrm>
          <a:prstGeom prst="rect">
            <a:avLst/>
          </a:prstGeom>
          <a:noFill/>
          <a:ln w="9525">
            <a:noFill/>
            <a:miter lim="800000"/>
            <a:headEnd/>
            <a:tailEnd/>
          </a:ln>
        </p:spPr>
      </p:pic>
      <p:sp>
        <p:nvSpPr>
          <p:cNvPr id="14339" name="Rectangle 5"/>
          <p:cNvSpPr>
            <a:spLocks noChangeArrowheads="1"/>
          </p:cNvSpPr>
          <p:nvPr/>
        </p:nvSpPr>
        <p:spPr bwMode="auto">
          <a:xfrm>
            <a:off x="609600" y="2209800"/>
            <a:ext cx="8534400" cy="4419600"/>
          </a:xfrm>
          <a:prstGeom prst="rect">
            <a:avLst/>
          </a:prstGeom>
          <a:noFill/>
          <a:ln w="9525">
            <a:noFill/>
            <a:miter lim="800000"/>
            <a:headEnd/>
            <a:tailEnd/>
          </a:ln>
          <a:effectLst>
            <a:outerShdw blurRad="50800" dist="38100" dir="5400000" algn="t" rotWithShape="0">
              <a:prstClr val="black">
                <a:alpha val="40000"/>
              </a:prstClr>
            </a:outerShdw>
          </a:effectLst>
        </p:spPr>
        <p:txBody>
          <a:bodyPr lIns="91436" tIns="45718" rIns="91436" bIns="45718"/>
          <a:lstStyle/>
          <a:p>
            <a:pPr algn="ctr">
              <a:defRPr/>
            </a:pPr>
            <a:r>
              <a:rPr lang="en-US" sz="4800" b="1" dirty="0">
                <a:solidFill>
                  <a:srgbClr val="FFFFFF"/>
                </a:solidFill>
                <a:latin typeface="Times New Roman" pitchFamily="18" charset="0"/>
                <a:cs typeface="+mn-cs"/>
              </a:rPr>
              <a:t>Your ride is on us!</a:t>
            </a:r>
          </a:p>
          <a:p>
            <a:pPr>
              <a:defRPr/>
            </a:pPr>
            <a:endParaRPr lang="en-US" sz="3200" b="1" dirty="0">
              <a:solidFill>
                <a:srgbClr val="FFFFFF"/>
              </a:solidFill>
              <a:latin typeface="Times New Roman" pitchFamily="18" charset="0"/>
              <a:cs typeface="+mn-cs"/>
            </a:endParaRPr>
          </a:p>
          <a:p>
            <a:pPr>
              <a:defRPr/>
            </a:pPr>
            <a:endParaRPr lang="en-US" b="1" dirty="0">
              <a:solidFill>
                <a:srgbClr val="FFFFFF"/>
              </a:solidFill>
              <a:latin typeface="Times New Roman" pitchFamily="18" charset="0"/>
              <a:cs typeface="+mn-cs"/>
            </a:endParaRPr>
          </a:p>
          <a:p>
            <a:pPr algn="ctr">
              <a:defRPr/>
            </a:pPr>
            <a:r>
              <a:rPr lang="en-US" sz="4000" b="1" dirty="0">
                <a:solidFill>
                  <a:srgbClr val="FFFFFF"/>
                </a:solidFill>
                <a:latin typeface="Times New Roman" pitchFamily="18" charset="0"/>
                <a:cs typeface="+mn-cs"/>
              </a:rPr>
              <a:t>Just pay for your cab keep the receipt, then call </a:t>
            </a:r>
            <a:r>
              <a:rPr lang="en-US" sz="4000" b="1" dirty="0" smtClean="0">
                <a:solidFill>
                  <a:srgbClr val="FFFFFF"/>
                </a:solidFill>
                <a:latin typeface="Times New Roman" pitchFamily="18" charset="0"/>
                <a:cs typeface="+mn-cs"/>
              </a:rPr>
              <a:t>1-866-327-2400 </a:t>
            </a:r>
            <a:r>
              <a:rPr lang="en-US" sz="4000" b="1" dirty="0">
                <a:solidFill>
                  <a:srgbClr val="FFFFFF"/>
                </a:solidFill>
                <a:latin typeface="Times New Roman" pitchFamily="18" charset="0"/>
                <a:cs typeface="+mn-cs"/>
              </a:rPr>
              <a:t>for instructions on getting your money back. </a:t>
            </a:r>
          </a:p>
          <a:p>
            <a:pPr algn="ctr">
              <a:defRPr/>
            </a:pPr>
            <a:r>
              <a:rPr lang="en-US" b="1" u="sng" dirty="0" smtClean="0">
                <a:solidFill>
                  <a:srgbClr val="FFFFFF"/>
                </a:solidFill>
                <a:cs typeface="+mn-cs"/>
              </a:rPr>
              <a:t>(Up to $45 - One </a:t>
            </a:r>
            <a:r>
              <a:rPr lang="en-US" b="1" u="sng" dirty="0">
                <a:solidFill>
                  <a:srgbClr val="FFFFFF"/>
                </a:solidFill>
                <a:cs typeface="+mn-cs"/>
              </a:rPr>
              <a:t>time per year </a:t>
            </a:r>
            <a:r>
              <a:rPr lang="en-US" b="1" u="sng">
                <a:solidFill>
                  <a:srgbClr val="FFFFFF"/>
                </a:solidFill>
                <a:cs typeface="+mn-cs"/>
              </a:rPr>
              <a:t>per </a:t>
            </a:r>
            <a:r>
              <a:rPr lang="en-US" b="1" u="sng" smtClean="0">
                <a:solidFill>
                  <a:srgbClr val="FFFFFF"/>
                </a:solidFill>
                <a:cs typeface="+mn-cs"/>
              </a:rPr>
              <a:t>person)</a:t>
            </a:r>
            <a:endParaRPr lang="en-US" b="1" u="sng" dirty="0">
              <a:solidFill>
                <a:srgbClr val="FFFFFF"/>
              </a:solidFill>
              <a:cs typeface="+mn-cs"/>
            </a:endParaRPr>
          </a:p>
          <a:p>
            <a:pPr algn="ctr">
              <a:defRPr/>
            </a:pPr>
            <a:r>
              <a:rPr lang="en-US" sz="4000" b="1" dirty="0">
                <a:solidFill>
                  <a:srgbClr val="FFFFFF"/>
                </a:solidFill>
                <a:latin typeface="Times New Roman" pitchFamily="18"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92088" y="228600"/>
            <a:ext cx="7770812" cy="846138"/>
          </a:xfrm>
        </p:spPr>
        <p:txBody>
          <a:bodyPr/>
          <a:lstStyle/>
          <a:p>
            <a:r>
              <a:rPr lang="en-US" sz="4000" b="1" dirty="0" smtClean="0">
                <a:solidFill>
                  <a:srgbClr val="000080"/>
                </a:solidFill>
                <a:latin typeface="Times New Roman" pitchFamily="18" charset="0"/>
                <a:cs typeface="Times New Roman" pitchFamily="18" charset="0"/>
              </a:rPr>
              <a:t/>
            </a:r>
            <a:br>
              <a:rPr lang="en-US" sz="4000" b="1" dirty="0" smtClean="0">
                <a:solidFill>
                  <a:srgbClr val="000080"/>
                </a:solidFill>
                <a:latin typeface="Times New Roman" pitchFamily="18" charset="0"/>
                <a:cs typeface="Times New Roman" pitchFamily="18" charset="0"/>
              </a:rPr>
            </a:br>
            <a:r>
              <a:rPr lang="en-US" sz="4000" b="1" i="1" dirty="0" smtClean="0">
                <a:solidFill>
                  <a:srgbClr val="000080"/>
                </a:solidFill>
                <a:latin typeface="Times New Roman" pitchFamily="18" charset="0"/>
                <a:cs typeface="Times New Roman" pitchFamily="18" charset="0"/>
              </a:rPr>
              <a:t>Employee/Supervisor Newsletter</a:t>
            </a:r>
            <a:r>
              <a:rPr lang="en-US" b="1" i="1" dirty="0" smtClean="0">
                <a:solidFill>
                  <a:srgbClr val="000080"/>
                </a:solidFill>
                <a:latin typeface="Times New Roman" pitchFamily="18" charset="0"/>
                <a:cs typeface="Times New Roman" pitchFamily="18" charset="0"/>
              </a:rPr>
              <a:t/>
            </a:r>
            <a:br>
              <a:rPr lang="en-US" b="1" i="1" dirty="0" smtClean="0">
                <a:solidFill>
                  <a:srgbClr val="000080"/>
                </a:solidFill>
                <a:latin typeface="Times New Roman" pitchFamily="18" charset="0"/>
                <a:cs typeface="Times New Roman" pitchFamily="18" charset="0"/>
              </a:rPr>
            </a:br>
            <a:endParaRPr lang="en-US" i="1" dirty="0" smtClean="0"/>
          </a:p>
        </p:txBody>
      </p:sp>
      <p:pic>
        <p:nvPicPr>
          <p:cNvPr id="5" name="Picture 4"/>
          <p:cNvPicPr/>
          <p:nvPr/>
        </p:nvPicPr>
        <p:blipFill>
          <a:blip r:embed="rId2" cstate="print"/>
          <a:srcRect l="30286" t="13714" r="31429" b="6400"/>
          <a:stretch>
            <a:fillRect/>
          </a:stretch>
        </p:blipFill>
        <p:spPr bwMode="auto">
          <a:xfrm>
            <a:off x="0" y="990600"/>
            <a:ext cx="4495800" cy="5867400"/>
          </a:xfrm>
          <a:prstGeom prst="rect">
            <a:avLst/>
          </a:prstGeom>
          <a:noFill/>
          <a:ln w="9525">
            <a:noFill/>
            <a:miter lim="800000"/>
            <a:headEnd/>
            <a:tailEnd/>
          </a:ln>
        </p:spPr>
      </p:pic>
      <p:pic>
        <p:nvPicPr>
          <p:cNvPr id="8" name="Picture 7"/>
          <p:cNvPicPr/>
          <p:nvPr/>
        </p:nvPicPr>
        <p:blipFill>
          <a:blip r:embed="rId3" cstate="print"/>
          <a:srcRect l="30286" t="13714" r="31429" b="7314"/>
          <a:stretch>
            <a:fillRect/>
          </a:stretch>
        </p:blipFill>
        <p:spPr bwMode="auto">
          <a:xfrm>
            <a:off x="4495800" y="990600"/>
            <a:ext cx="46482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C:\Users\Mike\AppData\Local\Microsoft\Windows\Temporary Internet Files\Content.IE5\RHKWL32V\MPj04429570000[1].jpg"/>
          <p:cNvPicPr>
            <a:picLocks noChangeAspect="1" noChangeArrowheads="1"/>
          </p:cNvPicPr>
          <p:nvPr/>
        </p:nvPicPr>
        <p:blipFill>
          <a:blip r:embed="rId3" cstate="print"/>
          <a:srcRect/>
          <a:stretch>
            <a:fillRect/>
          </a:stretch>
        </p:blipFill>
        <p:spPr bwMode="auto">
          <a:xfrm>
            <a:off x="3810000" y="2667000"/>
            <a:ext cx="3348038" cy="2495550"/>
          </a:xfrm>
          <a:prstGeom prst="rect">
            <a:avLst/>
          </a:prstGeom>
          <a:noFill/>
          <a:ln w="9525">
            <a:noFill/>
            <a:miter lim="800000"/>
            <a:headEnd/>
            <a:tailEnd/>
          </a:ln>
        </p:spPr>
      </p:pic>
      <p:sp>
        <p:nvSpPr>
          <p:cNvPr id="7" name="TextBox 6"/>
          <p:cNvSpPr txBox="1"/>
          <p:nvPr/>
        </p:nvSpPr>
        <p:spPr>
          <a:xfrm>
            <a:off x="533400" y="228600"/>
            <a:ext cx="7543800" cy="692150"/>
          </a:xfrm>
          <a:prstGeom prst="rect">
            <a:avLst/>
          </a:prstGeom>
          <a:noFill/>
        </p:spPr>
        <p:txBody>
          <a:bodyPr>
            <a:spAutoFit/>
          </a:bodyPr>
          <a:lstStyle/>
          <a:p>
            <a:pPr algn="ctr">
              <a:defRPr/>
            </a:pPr>
            <a:r>
              <a:rPr lang="en-US" sz="3900" b="1" i="1" dirty="0">
                <a:solidFill>
                  <a:srgbClr val="000080"/>
                </a:solidFill>
                <a:latin typeface="Times New Roman" pitchFamily="18" charset="0"/>
                <a:ea typeface="+mj-ea"/>
                <a:cs typeface="Times New Roman" pitchFamily="18" charset="0"/>
              </a:rPr>
              <a:t>On Line Gold Mine</a:t>
            </a:r>
          </a:p>
        </p:txBody>
      </p:sp>
      <p:pic>
        <p:nvPicPr>
          <p:cNvPr id="23556" name="Picture 3" descr="C:\Users\Mike\AppData\Local\Microsoft\Windows\Temporary Internet Files\Content.IE5\NLQ0BYNQ\MPj04441550000[1].jpg"/>
          <p:cNvPicPr>
            <a:picLocks noChangeAspect="1" noChangeArrowheads="1"/>
          </p:cNvPicPr>
          <p:nvPr/>
        </p:nvPicPr>
        <p:blipFill>
          <a:blip r:embed="rId4" cstate="print"/>
          <a:srcRect/>
          <a:stretch>
            <a:fillRect/>
          </a:stretch>
        </p:blipFill>
        <p:spPr bwMode="auto">
          <a:xfrm>
            <a:off x="228600" y="2286000"/>
            <a:ext cx="2581275" cy="1728788"/>
          </a:xfrm>
          <a:prstGeom prst="rect">
            <a:avLst/>
          </a:prstGeom>
          <a:noFill/>
          <a:ln w="9525">
            <a:noFill/>
            <a:miter lim="800000"/>
            <a:headEnd/>
            <a:tailEnd/>
          </a:ln>
        </p:spPr>
      </p:pic>
      <p:pic>
        <p:nvPicPr>
          <p:cNvPr id="23557" name="Picture 4" descr="C:\Users\Mike\AppData\Local\Microsoft\Windows\Temporary Internet Files\Content.IE5\O3ZCNBKD\MPj04439840000[1].jpg"/>
          <p:cNvPicPr>
            <a:picLocks noChangeAspect="1" noChangeArrowheads="1"/>
          </p:cNvPicPr>
          <p:nvPr/>
        </p:nvPicPr>
        <p:blipFill>
          <a:blip r:embed="rId5" cstate="print"/>
          <a:srcRect/>
          <a:stretch>
            <a:fillRect/>
          </a:stretch>
        </p:blipFill>
        <p:spPr bwMode="auto">
          <a:xfrm>
            <a:off x="1981200" y="3581400"/>
            <a:ext cx="1687513" cy="2528888"/>
          </a:xfrm>
          <a:prstGeom prst="rect">
            <a:avLst/>
          </a:prstGeom>
          <a:noFill/>
          <a:ln w="9525">
            <a:noFill/>
            <a:miter lim="800000"/>
            <a:headEnd/>
            <a:tailEnd/>
          </a:ln>
        </p:spPr>
      </p:pic>
      <p:pic>
        <p:nvPicPr>
          <p:cNvPr id="23558" name="Picture 5" descr="C:\Users\Mike\AppData\Local\Microsoft\Windows\Temporary Internet Files\Content.IE5\NLQ0BYNQ\MPj04440100000[1].jpg"/>
          <p:cNvPicPr>
            <a:picLocks noChangeAspect="1" noChangeArrowheads="1"/>
          </p:cNvPicPr>
          <p:nvPr/>
        </p:nvPicPr>
        <p:blipFill>
          <a:blip r:embed="rId6" cstate="print"/>
          <a:srcRect/>
          <a:stretch>
            <a:fillRect/>
          </a:stretch>
        </p:blipFill>
        <p:spPr bwMode="auto">
          <a:xfrm>
            <a:off x="6781800" y="2057400"/>
            <a:ext cx="1762125" cy="2530475"/>
          </a:xfrm>
          <a:prstGeom prst="rect">
            <a:avLst/>
          </a:prstGeom>
          <a:noFill/>
          <a:ln w="9525">
            <a:noFill/>
            <a:miter lim="800000"/>
            <a:headEnd/>
            <a:tailEnd/>
          </a:ln>
        </p:spPr>
      </p:pic>
      <p:pic>
        <p:nvPicPr>
          <p:cNvPr id="23559" name="Picture 8" descr="C:\Users\Mike\AppData\Local\Microsoft\Windows\Temporary Internet Files\Content.IE5\RHKWL32V\MPj04423090000[1].jpg"/>
          <p:cNvPicPr>
            <a:picLocks noChangeAspect="1" noChangeArrowheads="1"/>
          </p:cNvPicPr>
          <p:nvPr/>
        </p:nvPicPr>
        <p:blipFill>
          <a:blip r:embed="rId7" cstate="print"/>
          <a:srcRect/>
          <a:stretch>
            <a:fillRect/>
          </a:stretch>
        </p:blipFill>
        <p:spPr bwMode="auto">
          <a:xfrm>
            <a:off x="3124200" y="2209800"/>
            <a:ext cx="2514600" cy="1676400"/>
          </a:xfrm>
          <a:prstGeom prst="rect">
            <a:avLst/>
          </a:prstGeom>
          <a:noFill/>
          <a:ln w="9525">
            <a:noFill/>
            <a:miter lim="800000"/>
            <a:headEnd/>
            <a:tailEnd/>
          </a:ln>
        </p:spPr>
      </p:pic>
      <p:sp>
        <p:nvSpPr>
          <p:cNvPr id="15" name="TextBox 14"/>
          <p:cNvSpPr txBox="1"/>
          <p:nvPr/>
        </p:nvSpPr>
        <p:spPr>
          <a:xfrm>
            <a:off x="3810000" y="5334000"/>
            <a:ext cx="4800600" cy="646331"/>
          </a:xfrm>
          <a:prstGeom prst="rect">
            <a:avLst/>
          </a:prstGeom>
          <a:noFill/>
        </p:spPr>
        <p:txBody>
          <a:bodyPr wrap="square">
            <a:spAutoFit/>
          </a:bodyPr>
          <a:lstStyle/>
          <a:p>
            <a:pPr>
              <a:defRPr/>
            </a:pPr>
            <a:r>
              <a:rPr lang="en-US" sz="3600" b="1" dirty="0" smtClean="0">
                <a:solidFill>
                  <a:schemeClr val="accent6">
                    <a:lumMod val="75000"/>
                  </a:schemeClr>
                </a:solidFill>
                <a:latin typeface="Calibri" pitchFamily="34" charset="0"/>
                <a:cs typeface="+mn-cs"/>
              </a:rPr>
              <a:t>www.deeroakseap.com</a:t>
            </a:r>
            <a:endParaRPr lang="en-US" sz="3600" b="1" dirty="0">
              <a:solidFill>
                <a:schemeClr val="accent6">
                  <a:lumMod val="7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8229" r="1143" b="3657"/>
          <a:stretch>
            <a:fillRect/>
          </a:stretch>
        </p:blipFill>
        <p:spPr bwMode="auto">
          <a:xfrm>
            <a:off x="0" y="0"/>
            <a:ext cx="9144000" cy="6857999"/>
          </a:xfrm>
          <a:prstGeom prst="rect">
            <a:avLst/>
          </a:prstGeom>
          <a:noFill/>
          <a:ln w="9525">
            <a:noFill/>
            <a:miter lim="800000"/>
            <a:headEnd/>
            <a:tailEnd/>
          </a:ln>
        </p:spPr>
      </p:pic>
      <p:sp>
        <p:nvSpPr>
          <p:cNvPr id="6" name="Up Arrow 5"/>
          <p:cNvSpPr/>
          <p:nvPr/>
        </p:nvSpPr>
        <p:spPr>
          <a:xfrm>
            <a:off x="4495800" y="457200"/>
            <a:ext cx="4114800" cy="22860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a:spLocks noChangeArrowheads="1"/>
          </p:cNvSpPr>
          <p:nvPr/>
        </p:nvSpPr>
        <p:spPr bwMode="auto">
          <a:xfrm>
            <a:off x="5410200" y="1066800"/>
            <a:ext cx="2895600" cy="615553"/>
          </a:xfrm>
          <a:prstGeom prst="rect">
            <a:avLst/>
          </a:prstGeom>
          <a:noFill/>
          <a:ln w="9525">
            <a:noFill/>
            <a:miter lim="800000"/>
            <a:headEnd/>
            <a:tailEnd/>
          </a:ln>
        </p:spPr>
        <p:txBody>
          <a:bodyPr wrap="square">
            <a:spAutoFit/>
          </a:bodyPr>
          <a:lstStyle/>
          <a:p>
            <a:r>
              <a:rPr lang="en-US" sz="1700" b="1" dirty="0">
                <a:solidFill>
                  <a:srgbClr val="FFFFFF"/>
                </a:solidFill>
              </a:rPr>
              <a:t>Login: </a:t>
            </a:r>
            <a:r>
              <a:rPr lang="en-US" sz="1700" b="1" dirty="0" err="1" smtClean="0">
                <a:solidFill>
                  <a:schemeClr val="bg1">
                    <a:lumMod val="20000"/>
                    <a:lumOff val="80000"/>
                  </a:schemeClr>
                </a:solidFill>
              </a:rPr>
              <a:t>collin</a:t>
            </a:r>
            <a:endParaRPr lang="en-US" sz="1700" b="1" dirty="0">
              <a:solidFill>
                <a:schemeClr val="bg1">
                  <a:lumMod val="20000"/>
                  <a:lumOff val="80000"/>
                </a:schemeClr>
              </a:solidFill>
            </a:endParaRPr>
          </a:p>
          <a:p>
            <a:r>
              <a:rPr lang="en-US" sz="1700" b="1" dirty="0" smtClean="0">
                <a:solidFill>
                  <a:srgbClr val="FFFFFF"/>
                </a:solidFill>
              </a:rPr>
              <a:t>PW:    </a:t>
            </a:r>
            <a:r>
              <a:rPr lang="en-US" sz="1700" b="1" dirty="0" err="1" smtClean="0">
                <a:solidFill>
                  <a:schemeClr val="bg1">
                    <a:lumMod val="20000"/>
                    <a:lumOff val="80000"/>
                  </a:schemeClr>
                </a:solidFill>
              </a:rPr>
              <a:t>collin</a:t>
            </a:r>
            <a:endParaRPr lang="en-US" sz="1700" b="1" dirty="0">
              <a:solidFill>
                <a:schemeClr val="bg1">
                  <a:lumMod val="20000"/>
                  <a:lumOff val="8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143" t="8229" r="1143" b="3657"/>
          <a:stretch>
            <a:fillRect/>
          </a:stretch>
        </p:blipFill>
        <p:spPr bwMode="auto">
          <a:xfrm>
            <a:off x="-187322" y="0"/>
            <a:ext cx="10036804"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381000" y="-304800"/>
            <a:ext cx="7848600" cy="1524000"/>
          </a:xfrm>
        </p:spPr>
        <p:txBody>
          <a:bodyPr/>
          <a:lstStyle/>
          <a:p>
            <a:pPr algn="ctr" eaLnBrk="1" hangingPunct="1"/>
            <a:r>
              <a:rPr lang="en-US" sz="3900" b="1" i="1" smtClean="0">
                <a:solidFill>
                  <a:srgbClr val="000080"/>
                </a:solidFill>
                <a:latin typeface="Times New Roman" pitchFamily="18" charset="0"/>
                <a:cs typeface="Times New Roman" pitchFamily="18" charset="0"/>
              </a:rPr>
              <a:t>Accessing Services</a:t>
            </a:r>
          </a:p>
        </p:txBody>
      </p:sp>
      <p:sp>
        <p:nvSpPr>
          <p:cNvPr id="14339" name="Rectangle 3"/>
          <p:cNvSpPr>
            <a:spLocks noGrp="1" noChangeArrowheads="1"/>
          </p:cNvSpPr>
          <p:nvPr>
            <p:ph type="body" idx="4294967295"/>
          </p:nvPr>
        </p:nvSpPr>
        <p:spPr>
          <a:xfrm>
            <a:off x="1143000" y="990600"/>
            <a:ext cx="6934200" cy="1905000"/>
          </a:xfrm>
        </p:spPr>
        <p:txBody>
          <a:bodyPr/>
          <a:lstStyle/>
          <a:p>
            <a:pPr algn="ctr" eaLnBrk="1" hangingPunct="1"/>
            <a:endParaRPr lang="en-US" b="1" dirty="0" smtClean="0">
              <a:solidFill>
                <a:srgbClr val="000066"/>
              </a:solidFill>
              <a:latin typeface="Times New Roman" pitchFamily="18" charset="0"/>
            </a:endParaRPr>
          </a:p>
          <a:p>
            <a:pPr algn="ctr" eaLnBrk="1" hangingPunct="1">
              <a:buFontTx/>
              <a:buNone/>
            </a:pPr>
            <a:r>
              <a:rPr lang="en-US" b="1" dirty="0" smtClean="0">
                <a:solidFill>
                  <a:srgbClr val="000066"/>
                </a:solidFill>
                <a:latin typeface="Times New Roman" pitchFamily="18" charset="0"/>
              </a:rPr>
              <a:t>Call Deer Oaks EAP Services:</a:t>
            </a:r>
          </a:p>
          <a:p>
            <a:pPr algn="ctr" eaLnBrk="1" hangingPunct="1">
              <a:buFontTx/>
              <a:buNone/>
            </a:pPr>
            <a:r>
              <a:rPr lang="en-US" b="1" dirty="0" smtClean="0">
                <a:solidFill>
                  <a:srgbClr val="FF0000"/>
                </a:solidFill>
                <a:latin typeface="Times New Roman" pitchFamily="18" charset="0"/>
              </a:rPr>
              <a:t>1-866-327-2400</a:t>
            </a:r>
          </a:p>
        </p:txBody>
      </p:sp>
      <p:pic>
        <p:nvPicPr>
          <p:cNvPr id="30724" name="Picture 4" descr="daddaughter"/>
          <p:cNvPicPr>
            <a:picLocks noChangeAspect="1" noChangeArrowheads="1"/>
          </p:cNvPicPr>
          <p:nvPr/>
        </p:nvPicPr>
        <p:blipFill>
          <a:blip r:embed="rId3" cstate="print"/>
          <a:srcRect/>
          <a:stretch>
            <a:fillRect/>
          </a:stretch>
        </p:blipFill>
        <p:spPr bwMode="auto">
          <a:xfrm>
            <a:off x="4648200" y="2667000"/>
            <a:ext cx="4191000" cy="4191000"/>
          </a:xfrm>
          <a:prstGeom prst="rect">
            <a:avLst/>
          </a:prstGeom>
          <a:noFill/>
          <a:ln w="9525">
            <a:noFill/>
            <a:miter lim="800000"/>
            <a:headEnd/>
            <a:tailEnd/>
          </a:ln>
        </p:spPr>
      </p:pic>
      <p:sp>
        <p:nvSpPr>
          <p:cNvPr id="30725" name="Text Box 5"/>
          <p:cNvSpPr txBox="1">
            <a:spLocks noChangeArrowheads="1"/>
          </p:cNvSpPr>
          <p:nvPr/>
        </p:nvSpPr>
        <p:spPr bwMode="auto">
          <a:xfrm>
            <a:off x="0" y="3048000"/>
            <a:ext cx="5715000" cy="3785652"/>
          </a:xfrm>
          <a:prstGeom prst="rect">
            <a:avLst/>
          </a:prstGeom>
          <a:noFill/>
          <a:ln w="9525">
            <a:noFill/>
            <a:miter lim="800000"/>
            <a:headEnd/>
            <a:tailEnd/>
          </a:ln>
        </p:spPr>
        <p:txBody>
          <a:bodyPr wrap="square">
            <a:spAutoFit/>
          </a:bodyPr>
          <a:lstStyle/>
          <a:p>
            <a:r>
              <a:rPr lang="en-US" sz="3200" b="1" dirty="0">
                <a:solidFill>
                  <a:srgbClr val="000066"/>
                </a:solidFill>
                <a:latin typeface="Times New Roman" pitchFamily="18" charset="0"/>
              </a:rPr>
              <a:t>E-mail: eap@deeroaks.com</a:t>
            </a:r>
          </a:p>
          <a:p>
            <a:r>
              <a:rPr lang="en-US" sz="3200" b="1" dirty="0">
                <a:solidFill>
                  <a:srgbClr val="000066"/>
                </a:solidFill>
                <a:latin typeface="Times New Roman" pitchFamily="18" charset="0"/>
              </a:rPr>
              <a:t>or go to: </a:t>
            </a:r>
            <a:r>
              <a:rPr lang="en-US" sz="3200" b="1" dirty="0" smtClean="0">
                <a:solidFill>
                  <a:srgbClr val="000066"/>
                </a:solidFill>
                <a:latin typeface="Times New Roman" pitchFamily="18" charset="0"/>
              </a:rPr>
              <a:t>www.deeroakseap.com</a:t>
            </a:r>
            <a:endParaRPr lang="en-US" sz="3200" b="1" dirty="0">
              <a:solidFill>
                <a:srgbClr val="000066"/>
              </a:solidFill>
              <a:latin typeface="Times New Roman" pitchFamily="18" charset="0"/>
            </a:endParaRPr>
          </a:p>
          <a:p>
            <a:r>
              <a:rPr lang="en-US" sz="3200" b="1" dirty="0">
                <a:solidFill>
                  <a:srgbClr val="000066"/>
                </a:solidFill>
                <a:latin typeface="Times New Roman" pitchFamily="18" charset="0"/>
              </a:rPr>
              <a:t>Username &amp; </a:t>
            </a:r>
            <a:r>
              <a:rPr lang="en-US" sz="3200" b="1" dirty="0" smtClean="0">
                <a:solidFill>
                  <a:srgbClr val="000066"/>
                </a:solidFill>
                <a:latin typeface="Times New Roman" pitchFamily="18" charset="0"/>
              </a:rPr>
              <a:t>Password</a:t>
            </a:r>
          </a:p>
          <a:p>
            <a:r>
              <a:rPr lang="en-US" sz="3200" b="1" dirty="0">
                <a:solidFill>
                  <a:srgbClr val="000066"/>
                </a:solidFill>
                <a:latin typeface="Times New Roman" pitchFamily="18" charset="0"/>
              </a:rPr>
              <a:t>	</a:t>
            </a:r>
            <a:r>
              <a:rPr lang="en-US" sz="3200" b="1" dirty="0" err="1" smtClean="0">
                <a:solidFill>
                  <a:srgbClr val="FF0000"/>
                </a:solidFill>
                <a:latin typeface="Times New Roman" pitchFamily="18" charset="0"/>
              </a:rPr>
              <a:t>collin</a:t>
            </a:r>
            <a:r>
              <a:rPr lang="en-US" sz="3200" b="1" dirty="0" smtClean="0">
                <a:solidFill>
                  <a:srgbClr val="FF0000"/>
                </a:solidFill>
                <a:latin typeface="Times New Roman" pitchFamily="18" charset="0"/>
              </a:rPr>
              <a:t> </a:t>
            </a:r>
            <a:endParaRPr lang="en-US" sz="3200" b="1" dirty="0">
              <a:solidFill>
                <a:srgbClr val="FF0000"/>
              </a:solidFill>
              <a:latin typeface="Times New Roman" pitchFamily="18" charset="0"/>
            </a:endParaRPr>
          </a:p>
          <a:p>
            <a:endParaRPr lang="en-US" sz="3200" b="1" dirty="0">
              <a:solidFill>
                <a:srgbClr val="CC0000"/>
              </a:solidFill>
              <a:latin typeface="Times New Roman" pitchFamily="18" charset="0"/>
            </a:endParaRPr>
          </a:p>
          <a:p>
            <a:pPr algn="ctr"/>
            <a:endParaRPr lang="en-US" sz="3200" b="1" dirty="0">
              <a:solidFill>
                <a:srgbClr val="CC0000"/>
              </a:solidFill>
              <a:latin typeface="Times New Roman" pitchFamily="18" charset="0"/>
            </a:endParaRPr>
          </a:p>
          <a:p>
            <a:pPr>
              <a:spcBef>
                <a:spcPct val="50000"/>
              </a:spcBef>
            </a:pPr>
            <a:endParaRPr lang="en-US" sz="3200" b="1" dirty="0">
              <a:solidFill>
                <a:srgbClr val="00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4339">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xfrm>
            <a:off x="228600" y="1295400"/>
            <a:ext cx="7543800" cy="4191000"/>
          </a:xfrm>
        </p:spPr>
        <p:txBody>
          <a:bodyPr/>
          <a:lstStyle/>
          <a:p>
            <a:pPr eaLnBrk="1" hangingPunct="1">
              <a:lnSpc>
                <a:spcPct val="150000"/>
              </a:lnSpc>
              <a:spcBef>
                <a:spcPts val="1100"/>
              </a:spcBef>
            </a:pPr>
            <a:r>
              <a:rPr lang="en-US" sz="2000" b="1" dirty="0" smtClean="0">
                <a:solidFill>
                  <a:srgbClr val="000066"/>
                </a:solidFill>
                <a:latin typeface="Times New Roman" pitchFamily="18" charset="0"/>
              </a:rPr>
              <a:t>Telephone and crisis counseling 24-7, 365</a:t>
            </a:r>
          </a:p>
          <a:p>
            <a:pPr eaLnBrk="1" hangingPunct="1">
              <a:lnSpc>
                <a:spcPct val="150000"/>
              </a:lnSpc>
              <a:spcBef>
                <a:spcPts val="1100"/>
              </a:spcBef>
            </a:pPr>
            <a:r>
              <a:rPr lang="en-US" sz="2000" b="1" dirty="0" smtClean="0">
                <a:solidFill>
                  <a:srgbClr val="000066"/>
                </a:solidFill>
                <a:latin typeface="Times New Roman" pitchFamily="18" charset="0"/>
              </a:rPr>
              <a:t>Nationwide service</a:t>
            </a:r>
          </a:p>
          <a:p>
            <a:pPr eaLnBrk="1" hangingPunct="1">
              <a:lnSpc>
                <a:spcPct val="150000"/>
              </a:lnSpc>
              <a:spcBef>
                <a:spcPts val="1100"/>
              </a:spcBef>
            </a:pPr>
            <a:r>
              <a:rPr lang="en-US" sz="2000" b="1" dirty="0" smtClean="0">
                <a:solidFill>
                  <a:srgbClr val="000066"/>
                </a:solidFill>
                <a:latin typeface="Times New Roman" pitchFamily="18" charset="0"/>
              </a:rPr>
              <a:t>Face-to-face or telephone based short term counseling - </a:t>
            </a:r>
            <a:r>
              <a:rPr lang="en-US" sz="2000" b="1" u="sng" dirty="0" smtClean="0">
                <a:solidFill>
                  <a:srgbClr val="000066"/>
                </a:solidFill>
                <a:latin typeface="Times New Roman" pitchFamily="18" charset="0"/>
              </a:rPr>
              <a:t> 8 visit model </a:t>
            </a:r>
            <a:r>
              <a:rPr lang="en-US" sz="2000" b="1" dirty="0" smtClean="0">
                <a:solidFill>
                  <a:srgbClr val="000066"/>
                </a:solidFill>
                <a:latin typeface="Times New Roman" pitchFamily="18" charset="0"/>
              </a:rPr>
              <a:t>(per issue, per person, per year)</a:t>
            </a:r>
          </a:p>
          <a:p>
            <a:pPr eaLnBrk="1" hangingPunct="1">
              <a:lnSpc>
                <a:spcPct val="150000"/>
              </a:lnSpc>
            </a:pPr>
            <a:r>
              <a:rPr lang="en-US" sz="2000" b="1" dirty="0" smtClean="0">
                <a:solidFill>
                  <a:srgbClr val="000066"/>
                </a:solidFill>
                <a:latin typeface="Times New Roman" pitchFamily="18" charset="0"/>
              </a:rPr>
              <a:t>Professional referrals to community resources as needed</a:t>
            </a:r>
          </a:p>
          <a:p>
            <a:pPr eaLnBrk="1" hangingPunct="1">
              <a:lnSpc>
                <a:spcPct val="80000"/>
              </a:lnSpc>
            </a:pPr>
            <a:endParaRPr lang="en-US" sz="2000" b="1" dirty="0" smtClean="0">
              <a:solidFill>
                <a:srgbClr val="000066"/>
              </a:solidFill>
              <a:latin typeface="Times New Roman" pitchFamily="18" charset="0"/>
            </a:endParaRPr>
          </a:p>
          <a:p>
            <a:pPr eaLnBrk="1" hangingPunct="1">
              <a:lnSpc>
                <a:spcPct val="80000"/>
              </a:lnSpc>
            </a:pPr>
            <a:r>
              <a:rPr lang="en-US" sz="2000" b="1" dirty="0" smtClean="0">
                <a:solidFill>
                  <a:srgbClr val="000066"/>
                </a:solidFill>
                <a:latin typeface="Times New Roman" pitchFamily="18" charset="0"/>
              </a:rPr>
              <a:t>National Relay Toll-free phone number for the hearing impaired</a:t>
            </a:r>
          </a:p>
        </p:txBody>
      </p:sp>
      <p:sp>
        <p:nvSpPr>
          <p:cNvPr id="4099" name="Rectangle 7"/>
          <p:cNvSpPr>
            <a:spLocks noChangeArrowheads="1"/>
          </p:cNvSpPr>
          <p:nvPr/>
        </p:nvSpPr>
        <p:spPr bwMode="auto">
          <a:xfrm>
            <a:off x="2133600" y="152400"/>
            <a:ext cx="5867400" cy="762000"/>
          </a:xfrm>
          <a:prstGeom prst="rect">
            <a:avLst/>
          </a:prstGeom>
          <a:noFill/>
          <a:ln w="9525">
            <a:noFill/>
            <a:miter lim="800000"/>
            <a:headEnd/>
            <a:tailEnd/>
          </a:ln>
        </p:spPr>
        <p:txBody>
          <a:bodyPr>
            <a:spAutoFit/>
          </a:bodyPr>
          <a:lstStyle/>
          <a:p>
            <a:r>
              <a:rPr lang="en-US" sz="4400" b="1" i="1">
                <a:solidFill>
                  <a:srgbClr val="000066"/>
                </a:solidFill>
                <a:latin typeface="Times New Roman" pitchFamily="18" charset="0"/>
              </a:rPr>
              <a:t>Your EAP Services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sz="4000" b="1" i="1" smtClean="0">
                <a:solidFill>
                  <a:srgbClr val="000066"/>
                </a:solidFill>
                <a:latin typeface="Times New Roman" pitchFamily="18" charset="0"/>
                <a:cs typeface="Times New Roman" pitchFamily="18" charset="0"/>
              </a:rPr>
              <a:t>Issues Deer Oaks can Help With</a:t>
            </a:r>
          </a:p>
        </p:txBody>
      </p:sp>
      <p:sp>
        <p:nvSpPr>
          <p:cNvPr id="5123" name="Rectangle 3"/>
          <p:cNvSpPr>
            <a:spLocks noGrp="1" noChangeArrowheads="1"/>
          </p:cNvSpPr>
          <p:nvPr>
            <p:ph type="body" idx="1"/>
          </p:nvPr>
        </p:nvSpPr>
        <p:spPr>
          <a:xfrm>
            <a:off x="609600" y="1524000"/>
            <a:ext cx="3762375" cy="4597400"/>
          </a:xfrm>
        </p:spPr>
        <p:txBody>
          <a:bodyPr/>
          <a:lstStyle/>
          <a:p>
            <a:pPr eaLnBrk="1" hangingPunct="1">
              <a:lnSpc>
                <a:spcPct val="90000"/>
              </a:lnSpc>
              <a:spcBef>
                <a:spcPts val="1100"/>
              </a:spcBef>
            </a:pPr>
            <a:r>
              <a:rPr lang="en-US" sz="2000" b="1" dirty="0" smtClean="0">
                <a:solidFill>
                  <a:srgbClr val="000066"/>
                </a:solidFill>
                <a:latin typeface="Times New Roman" pitchFamily="18" charset="0"/>
              </a:rPr>
              <a:t>Job related stress</a:t>
            </a:r>
          </a:p>
          <a:p>
            <a:pPr eaLnBrk="1" hangingPunct="1">
              <a:lnSpc>
                <a:spcPct val="90000"/>
              </a:lnSpc>
              <a:spcBef>
                <a:spcPts val="1100"/>
              </a:spcBef>
            </a:pPr>
            <a:r>
              <a:rPr lang="en-US" sz="2000" b="1" dirty="0" smtClean="0">
                <a:solidFill>
                  <a:srgbClr val="000066"/>
                </a:solidFill>
                <a:latin typeface="Times New Roman" pitchFamily="18" charset="0"/>
              </a:rPr>
              <a:t>Problems with co-workers or</a:t>
            </a:r>
            <a:br>
              <a:rPr lang="en-US" sz="2000" b="1" dirty="0" smtClean="0">
                <a:solidFill>
                  <a:srgbClr val="000066"/>
                </a:solidFill>
                <a:latin typeface="Times New Roman" pitchFamily="18" charset="0"/>
              </a:rPr>
            </a:br>
            <a:r>
              <a:rPr lang="en-US" sz="2000" b="1" dirty="0" smtClean="0">
                <a:solidFill>
                  <a:srgbClr val="000066"/>
                </a:solidFill>
                <a:latin typeface="Times New Roman" pitchFamily="18" charset="0"/>
              </a:rPr>
              <a:t>supervisors</a:t>
            </a:r>
          </a:p>
          <a:p>
            <a:pPr eaLnBrk="1" hangingPunct="1">
              <a:lnSpc>
                <a:spcPct val="90000"/>
              </a:lnSpc>
              <a:spcBef>
                <a:spcPts val="1100"/>
              </a:spcBef>
            </a:pPr>
            <a:r>
              <a:rPr lang="en-US" sz="2000" b="1" dirty="0" smtClean="0">
                <a:solidFill>
                  <a:srgbClr val="000066"/>
                </a:solidFill>
                <a:latin typeface="Times New Roman" pitchFamily="18" charset="0"/>
              </a:rPr>
              <a:t>Marital Problems</a:t>
            </a:r>
          </a:p>
          <a:p>
            <a:pPr eaLnBrk="1" hangingPunct="1">
              <a:lnSpc>
                <a:spcPct val="90000"/>
              </a:lnSpc>
              <a:spcBef>
                <a:spcPts val="1100"/>
              </a:spcBef>
            </a:pPr>
            <a:r>
              <a:rPr lang="en-US" sz="2000" b="1" dirty="0" smtClean="0">
                <a:solidFill>
                  <a:srgbClr val="000066"/>
                </a:solidFill>
                <a:latin typeface="Times New Roman" pitchFamily="18" charset="0"/>
              </a:rPr>
              <a:t>Dealing with divorce issues</a:t>
            </a:r>
          </a:p>
          <a:p>
            <a:pPr eaLnBrk="1" hangingPunct="1">
              <a:lnSpc>
                <a:spcPct val="90000"/>
              </a:lnSpc>
              <a:spcBef>
                <a:spcPts val="1100"/>
              </a:spcBef>
            </a:pPr>
            <a:r>
              <a:rPr lang="en-US" sz="2000" b="1" dirty="0" smtClean="0">
                <a:solidFill>
                  <a:srgbClr val="000066"/>
                </a:solidFill>
                <a:latin typeface="Times New Roman" pitchFamily="18" charset="0"/>
              </a:rPr>
              <a:t>Family issues</a:t>
            </a:r>
          </a:p>
          <a:p>
            <a:pPr eaLnBrk="1" hangingPunct="1">
              <a:lnSpc>
                <a:spcPct val="90000"/>
              </a:lnSpc>
              <a:spcBef>
                <a:spcPts val="1100"/>
              </a:spcBef>
            </a:pPr>
            <a:r>
              <a:rPr lang="en-US" sz="2000" b="1" dirty="0" smtClean="0">
                <a:solidFill>
                  <a:srgbClr val="000066"/>
                </a:solidFill>
                <a:latin typeface="Times New Roman" pitchFamily="18" charset="0"/>
              </a:rPr>
              <a:t>Child or adolescent problems</a:t>
            </a:r>
          </a:p>
        </p:txBody>
      </p:sp>
      <p:sp>
        <p:nvSpPr>
          <p:cNvPr id="5124" name="Rectangle 4"/>
          <p:cNvSpPr>
            <a:spLocks noChangeArrowheads="1"/>
          </p:cNvSpPr>
          <p:nvPr/>
        </p:nvSpPr>
        <p:spPr bwMode="auto">
          <a:xfrm>
            <a:off x="4800600" y="1524000"/>
            <a:ext cx="3762375" cy="4597400"/>
          </a:xfrm>
          <a:prstGeom prst="rect">
            <a:avLst/>
          </a:prstGeom>
          <a:noFill/>
          <a:ln w="9525">
            <a:noFill/>
            <a:miter lim="800000"/>
            <a:headEnd/>
            <a:tailEnd/>
          </a:ln>
        </p:spPr>
        <p:txBody>
          <a:bodyPr lIns="91436" tIns="45718" rIns="91436" bIns="45718"/>
          <a:lstStyle/>
          <a:p>
            <a:pPr marL="342900" indent="-342900">
              <a:lnSpc>
                <a:spcPct val="90000"/>
              </a:lnSpc>
              <a:spcBef>
                <a:spcPts val="1100"/>
              </a:spcBef>
              <a:buFontTx/>
              <a:buChar char="•"/>
            </a:pPr>
            <a:r>
              <a:rPr lang="en-US" sz="2000" b="1" dirty="0">
                <a:solidFill>
                  <a:srgbClr val="000066"/>
                </a:solidFill>
                <a:latin typeface="Times New Roman" pitchFamily="18" charset="0"/>
              </a:rPr>
              <a:t>Anger Management</a:t>
            </a:r>
          </a:p>
          <a:p>
            <a:pPr marL="342900" indent="-342900">
              <a:lnSpc>
                <a:spcPct val="90000"/>
              </a:lnSpc>
              <a:spcBef>
                <a:spcPts val="1100"/>
              </a:spcBef>
              <a:buFontTx/>
              <a:buChar char="•"/>
            </a:pPr>
            <a:r>
              <a:rPr lang="en-US" sz="2000" b="1" dirty="0">
                <a:solidFill>
                  <a:srgbClr val="000066"/>
                </a:solidFill>
                <a:latin typeface="Times New Roman" pitchFamily="18" charset="0"/>
              </a:rPr>
              <a:t>Domestic Violence</a:t>
            </a:r>
          </a:p>
          <a:p>
            <a:pPr marL="342900" indent="-342900">
              <a:lnSpc>
                <a:spcPct val="90000"/>
              </a:lnSpc>
              <a:spcBef>
                <a:spcPts val="1100"/>
              </a:spcBef>
              <a:buFontTx/>
              <a:buChar char="•"/>
            </a:pPr>
            <a:r>
              <a:rPr lang="en-US" sz="2000" b="1" dirty="0">
                <a:solidFill>
                  <a:srgbClr val="000066"/>
                </a:solidFill>
                <a:latin typeface="Times New Roman" pitchFamily="18" charset="0"/>
              </a:rPr>
              <a:t>Depression &amp; </a:t>
            </a:r>
            <a:r>
              <a:rPr lang="en-US" sz="2000" b="1" dirty="0" smtClean="0">
                <a:solidFill>
                  <a:srgbClr val="000066"/>
                </a:solidFill>
                <a:latin typeface="Times New Roman" pitchFamily="18" charset="0"/>
              </a:rPr>
              <a:t>Anxiety</a:t>
            </a:r>
          </a:p>
          <a:p>
            <a:pPr marL="342900" indent="-342900">
              <a:lnSpc>
                <a:spcPct val="90000"/>
              </a:lnSpc>
              <a:spcBef>
                <a:spcPts val="1100"/>
              </a:spcBef>
              <a:buFontTx/>
              <a:buChar char="•"/>
            </a:pPr>
            <a:r>
              <a:rPr lang="en-US" sz="2000" b="1" dirty="0" smtClean="0">
                <a:solidFill>
                  <a:srgbClr val="000066"/>
                </a:solidFill>
                <a:latin typeface="Times New Roman" pitchFamily="18" charset="0"/>
                <a:cs typeface="Times New Roman" pitchFamily="18" charset="0"/>
              </a:rPr>
              <a:t>Bereavement</a:t>
            </a:r>
            <a:endParaRPr lang="en-US" sz="2000" b="1" dirty="0">
              <a:solidFill>
                <a:srgbClr val="000066"/>
              </a:solidFill>
              <a:latin typeface="Times New Roman" pitchFamily="18" charset="0"/>
              <a:cs typeface="Times New Roman" pitchFamily="18" charset="0"/>
            </a:endParaRPr>
          </a:p>
          <a:p>
            <a:pPr marL="342900" indent="-342900">
              <a:lnSpc>
                <a:spcPct val="90000"/>
              </a:lnSpc>
              <a:spcBef>
                <a:spcPts val="1100"/>
              </a:spcBef>
              <a:buFontTx/>
              <a:buChar char="•"/>
            </a:pPr>
            <a:r>
              <a:rPr lang="en-US" sz="2000" b="1" dirty="0">
                <a:solidFill>
                  <a:srgbClr val="000066"/>
                </a:solidFill>
                <a:latin typeface="Times New Roman" pitchFamily="18" charset="0"/>
              </a:rPr>
              <a:t>Healthy </a:t>
            </a:r>
            <a:r>
              <a:rPr lang="en-US" sz="2000" b="1" dirty="0" smtClean="0">
                <a:solidFill>
                  <a:srgbClr val="000066"/>
                </a:solidFill>
                <a:latin typeface="Times New Roman" pitchFamily="18" charset="0"/>
              </a:rPr>
              <a:t>Lifestyles</a:t>
            </a:r>
            <a:endParaRPr lang="en-US" sz="2000" b="1" dirty="0">
              <a:solidFill>
                <a:srgbClr val="000066"/>
              </a:solidFill>
              <a:latin typeface="Times New Roman" pitchFamily="18" charset="0"/>
            </a:endParaRPr>
          </a:p>
          <a:p>
            <a:pPr marL="342900" indent="-342900">
              <a:lnSpc>
                <a:spcPct val="90000"/>
              </a:lnSpc>
              <a:spcBef>
                <a:spcPts val="1100"/>
              </a:spcBef>
              <a:buFontTx/>
              <a:buChar char="•"/>
            </a:pPr>
            <a:r>
              <a:rPr lang="en-US" sz="2000" b="1" dirty="0">
                <a:solidFill>
                  <a:srgbClr val="000066"/>
                </a:solidFill>
                <a:latin typeface="Times New Roman" pitchFamily="18" charset="0"/>
              </a:rPr>
              <a:t>Referrals for Medical, Legal, &amp; Financial problems</a:t>
            </a:r>
          </a:p>
        </p:txBody>
      </p:sp>
      <p:pic>
        <p:nvPicPr>
          <p:cNvPr id="5125" name="Picture 4" descr="SLide 2 Art.jpg"/>
          <p:cNvPicPr>
            <a:picLocks noChangeAspect="1"/>
          </p:cNvPicPr>
          <p:nvPr/>
        </p:nvPicPr>
        <p:blipFill>
          <a:blip r:embed="rId3" cstate="print"/>
          <a:srcRect/>
          <a:stretch>
            <a:fillRect/>
          </a:stretch>
        </p:blipFill>
        <p:spPr bwMode="auto">
          <a:xfrm>
            <a:off x="0" y="4781550"/>
            <a:ext cx="87630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533400"/>
            <a:ext cx="7772400" cy="769938"/>
          </a:xfrm>
        </p:spPr>
        <p:txBody>
          <a:bodyPr/>
          <a:lstStyle/>
          <a:p>
            <a:pPr algn="ctr"/>
            <a:r>
              <a:rPr lang="en-US" sz="4000" b="1" i="1" smtClean="0">
                <a:solidFill>
                  <a:srgbClr val="000066"/>
                </a:solidFill>
                <a:latin typeface="Times New Roman" pitchFamily="18" charset="0"/>
              </a:rPr>
              <a:t>Who is Eligible for Services?</a:t>
            </a:r>
            <a:br>
              <a:rPr lang="en-US" sz="4000" b="1" i="1" smtClean="0">
                <a:solidFill>
                  <a:srgbClr val="000066"/>
                </a:solidFill>
                <a:latin typeface="Times New Roman" pitchFamily="18" charset="0"/>
              </a:rPr>
            </a:br>
            <a:endParaRPr lang="en-US" sz="4000" b="1" i="1" smtClean="0">
              <a:solidFill>
                <a:srgbClr val="000066"/>
              </a:solidFill>
              <a:latin typeface="Times New Roman" pitchFamily="18" charset="0"/>
            </a:endParaRPr>
          </a:p>
        </p:txBody>
      </p:sp>
      <p:sp>
        <p:nvSpPr>
          <p:cNvPr id="7171" name="Rectangle 3"/>
          <p:cNvSpPr>
            <a:spLocks noGrp="1" noChangeArrowheads="1"/>
          </p:cNvSpPr>
          <p:nvPr>
            <p:ph type="body" idx="1"/>
          </p:nvPr>
        </p:nvSpPr>
        <p:spPr>
          <a:xfrm>
            <a:off x="381000" y="1143000"/>
            <a:ext cx="6096000" cy="5410200"/>
          </a:xfrm>
        </p:spPr>
        <p:txBody>
          <a:bodyPr/>
          <a:lstStyle/>
          <a:p>
            <a:endParaRPr lang="en-US" sz="2800" dirty="0" smtClean="0">
              <a:solidFill>
                <a:srgbClr val="000066"/>
              </a:solidFill>
              <a:latin typeface="Times New Roman" pitchFamily="18" charset="0"/>
            </a:endParaRPr>
          </a:p>
          <a:p>
            <a:r>
              <a:rPr lang="en-US" sz="2800" dirty="0" smtClean="0">
                <a:solidFill>
                  <a:srgbClr val="000066"/>
                </a:solidFill>
                <a:latin typeface="Times New Roman" pitchFamily="18" charset="0"/>
              </a:rPr>
              <a:t>Full time employees only</a:t>
            </a:r>
          </a:p>
          <a:p>
            <a:r>
              <a:rPr lang="en-US" sz="2800" dirty="0" smtClean="0">
                <a:solidFill>
                  <a:srgbClr val="000066"/>
                </a:solidFill>
                <a:latin typeface="Times New Roman" pitchFamily="18" charset="0"/>
              </a:rPr>
              <a:t>All dependents at home or away </a:t>
            </a:r>
          </a:p>
          <a:p>
            <a:r>
              <a:rPr lang="en-US" sz="2800" dirty="0" smtClean="0">
                <a:solidFill>
                  <a:srgbClr val="000066"/>
                </a:solidFill>
                <a:latin typeface="Times New Roman" pitchFamily="18" charset="0"/>
              </a:rPr>
              <a:t>Anyone in your household</a:t>
            </a:r>
          </a:p>
          <a:p>
            <a:pPr>
              <a:spcBef>
                <a:spcPct val="50000"/>
              </a:spcBef>
            </a:pPr>
            <a:r>
              <a:rPr lang="en-US" sz="2800" dirty="0" smtClean="0">
                <a:solidFill>
                  <a:srgbClr val="000066"/>
                </a:solidFill>
                <a:latin typeface="Times New Roman" pitchFamily="18" charset="0"/>
              </a:rPr>
              <a:t>Everyone is eligible, up to 6 months after you retire.  (voluntary separation or involuntary)</a:t>
            </a:r>
          </a:p>
          <a:p>
            <a:pPr>
              <a:spcBef>
                <a:spcPct val="50000"/>
              </a:spcBef>
              <a:buNone/>
            </a:pPr>
            <a:endParaRPr lang="en-US" sz="2800" dirty="0" smtClean="0">
              <a:solidFill>
                <a:srgbClr val="000066"/>
              </a:solidFill>
              <a:latin typeface="Times New Roman" pitchFamily="18" charset="0"/>
            </a:endParaRPr>
          </a:p>
          <a:p>
            <a:pPr>
              <a:buFontTx/>
              <a:buNone/>
            </a:pPr>
            <a:endParaRPr lang="en-US" sz="2800" dirty="0" smtClean="0">
              <a:solidFill>
                <a:srgbClr val="000066"/>
              </a:solidFill>
              <a:latin typeface="Times New Roman" pitchFamily="18" charset="0"/>
            </a:endParaRPr>
          </a:p>
          <a:p>
            <a:pPr>
              <a:buFontTx/>
              <a:buNone/>
            </a:pPr>
            <a:endParaRPr lang="en-US" sz="2800" dirty="0" smtClean="0">
              <a:solidFill>
                <a:srgbClr val="000066"/>
              </a:solidFill>
              <a:latin typeface="Times New Roman" pitchFamily="18" charset="0"/>
            </a:endParaRPr>
          </a:p>
          <a:p>
            <a:pPr>
              <a:spcBef>
                <a:spcPct val="50000"/>
              </a:spcBef>
              <a:buFontTx/>
              <a:buNone/>
            </a:pPr>
            <a:r>
              <a:rPr lang="en-US" sz="2400" dirty="0" smtClean="0">
                <a:solidFill>
                  <a:srgbClr val="000066"/>
                </a:solidFill>
                <a:latin typeface="Times New Roman" pitchFamily="18" charset="0"/>
              </a:rPr>
              <a:t>	</a:t>
            </a:r>
          </a:p>
          <a:p>
            <a:pPr>
              <a:spcBef>
                <a:spcPct val="50000"/>
              </a:spcBef>
              <a:buFontTx/>
              <a:buNone/>
            </a:pPr>
            <a:endParaRPr lang="en-US" sz="2400" dirty="0" smtClean="0">
              <a:solidFill>
                <a:srgbClr val="000066"/>
              </a:solidFill>
              <a:latin typeface="Times New Roman" pitchFamily="18" charset="0"/>
            </a:endParaRPr>
          </a:p>
        </p:txBody>
      </p:sp>
      <p:pic>
        <p:nvPicPr>
          <p:cNvPr id="7172" name="Picture 4" descr="family"/>
          <p:cNvPicPr>
            <a:picLocks noChangeAspect="1" noChangeArrowheads="1"/>
          </p:cNvPicPr>
          <p:nvPr/>
        </p:nvPicPr>
        <p:blipFill>
          <a:blip r:embed="rId3" cstate="print"/>
          <a:srcRect t="2400" b="6000"/>
          <a:stretch>
            <a:fillRect/>
          </a:stretch>
        </p:blipFill>
        <p:spPr bwMode="auto">
          <a:xfrm>
            <a:off x="6324600" y="3368675"/>
            <a:ext cx="2482850" cy="348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228600"/>
            <a:ext cx="7467600" cy="1524000"/>
          </a:xfrm>
          <a:prstGeom prst="rect">
            <a:avLst/>
          </a:prstGeom>
        </p:spPr>
        <p:txBody>
          <a:bodyPr/>
          <a:lstStyle/>
          <a:p>
            <a:pPr algn="ctr">
              <a:defRPr/>
            </a:pPr>
            <a:r>
              <a:rPr lang="en-US" sz="3900" b="1" i="1" kern="0" dirty="0">
                <a:solidFill>
                  <a:srgbClr val="000080"/>
                </a:solidFill>
                <a:latin typeface="Times New Roman" pitchFamily="18" charset="0"/>
                <a:ea typeface="+mj-ea"/>
                <a:cs typeface="Times New Roman" pitchFamily="18" charset="0"/>
              </a:rPr>
              <a:t>Making an Appointment is a Snap</a:t>
            </a:r>
            <a:endParaRPr lang="en-US" sz="3900" b="1" i="1" kern="0" dirty="0">
              <a:solidFill>
                <a:srgbClr val="000066"/>
              </a:solidFill>
              <a:latin typeface="Times New Roman" pitchFamily="18" charset="0"/>
              <a:ea typeface="+mj-ea"/>
              <a:cs typeface="+mj-cs"/>
            </a:endParaRPr>
          </a:p>
        </p:txBody>
      </p:sp>
      <p:sp>
        <p:nvSpPr>
          <p:cNvPr id="8195" name="Rectangle 5"/>
          <p:cNvSpPr>
            <a:spLocks noChangeArrowheads="1"/>
          </p:cNvSpPr>
          <p:nvPr/>
        </p:nvSpPr>
        <p:spPr bwMode="auto">
          <a:xfrm>
            <a:off x="381000" y="1371600"/>
            <a:ext cx="8534400" cy="4191000"/>
          </a:xfrm>
          <a:prstGeom prst="rect">
            <a:avLst/>
          </a:prstGeom>
          <a:noFill/>
          <a:ln w="9525">
            <a:noFill/>
            <a:miter lim="800000"/>
            <a:headEnd/>
            <a:tailEnd/>
          </a:ln>
        </p:spPr>
        <p:txBody>
          <a:bodyPr lIns="91436" tIns="45718" rIns="91436" bIns="45718"/>
          <a:lstStyle/>
          <a:p>
            <a:pPr marL="914400" lvl="1" indent="-457200">
              <a:lnSpc>
                <a:spcPct val="80000"/>
              </a:lnSpc>
              <a:spcBef>
                <a:spcPct val="20000"/>
              </a:spcBef>
              <a:buFont typeface="Arial" charset="0"/>
              <a:buChar char="•"/>
            </a:pPr>
            <a:r>
              <a:rPr lang="en-US" sz="2400" dirty="0">
                <a:solidFill>
                  <a:srgbClr val="000066"/>
                </a:solidFill>
                <a:latin typeface="Times New Roman" pitchFamily="18" charset="0"/>
              </a:rPr>
              <a:t>Call Deer Oaks – </a:t>
            </a:r>
            <a:r>
              <a:rPr lang="en-US" sz="2400" dirty="0" smtClean="0">
                <a:solidFill>
                  <a:srgbClr val="000066"/>
                </a:solidFill>
                <a:latin typeface="Times New Roman" pitchFamily="18" charset="0"/>
              </a:rPr>
              <a:t>1-866-327-2400</a:t>
            </a:r>
            <a:endParaRPr lang="en-US" sz="2400" dirty="0">
              <a:solidFill>
                <a:srgbClr val="000066"/>
              </a:solidFill>
              <a:latin typeface="Times New Roman" pitchFamily="18" charset="0"/>
            </a:endParaRPr>
          </a:p>
          <a:p>
            <a:pPr marL="914400" lvl="1" indent="-457200">
              <a:lnSpc>
                <a:spcPct val="80000"/>
              </a:lnSpc>
              <a:spcBef>
                <a:spcPct val="20000"/>
              </a:spcBef>
              <a:buFont typeface="Arial" charset="0"/>
              <a:buChar char="•"/>
            </a:pPr>
            <a:endParaRPr lang="en-US" sz="1600" dirty="0">
              <a:solidFill>
                <a:srgbClr val="000066"/>
              </a:solidFill>
              <a:latin typeface="Times New Roman" pitchFamily="18" charset="0"/>
            </a:endParaRPr>
          </a:p>
          <a:p>
            <a:pPr marL="914400" lvl="1" indent="-457200">
              <a:lnSpc>
                <a:spcPct val="80000"/>
              </a:lnSpc>
              <a:spcBef>
                <a:spcPct val="20000"/>
              </a:spcBef>
              <a:buFont typeface="Arial" charset="0"/>
              <a:buChar char="•"/>
            </a:pPr>
            <a:r>
              <a:rPr lang="en-US" sz="2400" dirty="0">
                <a:solidFill>
                  <a:srgbClr val="000066"/>
                </a:solidFill>
                <a:latin typeface="Times New Roman" pitchFamily="18" charset="0"/>
              </a:rPr>
              <a:t>All calls are answered by </a:t>
            </a:r>
            <a:r>
              <a:rPr lang="en-US" sz="2400" dirty="0" smtClean="0">
                <a:solidFill>
                  <a:srgbClr val="000066"/>
                </a:solidFill>
                <a:latin typeface="Times New Roman" pitchFamily="18" charset="0"/>
              </a:rPr>
              <a:t>a Work Life Specialist</a:t>
            </a:r>
            <a:endParaRPr lang="en-US" sz="2400" dirty="0">
              <a:solidFill>
                <a:srgbClr val="000066"/>
              </a:solidFill>
              <a:latin typeface="Times New Roman" pitchFamily="18" charset="0"/>
            </a:endParaRPr>
          </a:p>
          <a:p>
            <a:pPr marL="914400" lvl="1" indent="-457200">
              <a:lnSpc>
                <a:spcPct val="80000"/>
              </a:lnSpc>
              <a:spcBef>
                <a:spcPct val="20000"/>
              </a:spcBef>
              <a:buFont typeface="Arial" charset="0"/>
              <a:buChar char="•"/>
            </a:pPr>
            <a:endParaRPr lang="en-US" sz="1600" dirty="0">
              <a:solidFill>
                <a:srgbClr val="000066"/>
              </a:solidFill>
              <a:latin typeface="Times New Roman" pitchFamily="18" charset="0"/>
            </a:endParaRPr>
          </a:p>
          <a:p>
            <a:pPr marL="914400" lvl="1" indent="-457200">
              <a:lnSpc>
                <a:spcPct val="80000"/>
              </a:lnSpc>
              <a:spcBef>
                <a:spcPct val="20000"/>
              </a:spcBef>
              <a:buFont typeface="Arial" charset="0"/>
              <a:buChar char="•"/>
            </a:pPr>
            <a:r>
              <a:rPr lang="en-US" sz="2400" dirty="0">
                <a:solidFill>
                  <a:srgbClr val="000066"/>
                </a:solidFill>
                <a:latin typeface="Times New Roman" pitchFamily="18" charset="0"/>
              </a:rPr>
              <a:t>If accessing the counseling service you will be assigned one of our clinicians who will find the provider for you.  The clinician will assure that the provider has open availability.</a:t>
            </a:r>
          </a:p>
          <a:p>
            <a:pPr marL="914400" lvl="1" indent="-457200">
              <a:lnSpc>
                <a:spcPct val="80000"/>
              </a:lnSpc>
              <a:spcBef>
                <a:spcPct val="20000"/>
              </a:spcBef>
            </a:pPr>
            <a:endParaRPr lang="en-US" sz="1600" dirty="0">
              <a:solidFill>
                <a:srgbClr val="000066"/>
              </a:solidFill>
              <a:latin typeface="Times New Roman" pitchFamily="18" charset="0"/>
            </a:endParaRPr>
          </a:p>
          <a:p>
            <a:pPr marL="914400" lvl="1" indent="-457200">
              <a:lnSpc>
                <a:spcPct val="80000"/>
              </a:lnSpc>
              <a:spcBef>
                <a:spcPct val="20000"/>
              </a:spcBef>
              <a:buFont typeface="Arial" charset="0"/>
              <a:buChar char="•"/>
            </a:pPr>
            <a:r>
              <a:rPr lang="en-US" sz="2400" dirty="0">
                <a:solidFill>
                  <a:srgbClr val="000066"/>
                </a:solidFill>
                <a:latin typeface="Times New Roman" pitchFamily="18" charset="0"/>
              </a:rPr>
              <a:t>Participant will receive appointment information within </a:t>
            </a:r>
            <a:r>
              <a:rPr lang="en-US" sz="2400" b="1" u="sng" dirty="0">
                <a:solidFill>
                  <a:srgbClr val="000066"/>
                </a:solidFill>
                <a:latin typeface="Times New Roman" pitchFamily="18" charset="0"/>
              </a:rPr>
              <a:t>2 days</a:t>
            </a:r>
            <a:r>
              <a:rPr lang="en-US" sz="2400" dirty="0">
                <a:solidFill>
                  <a:srgbClr val="000066"/>
                </a:solidFill>
                <a:latin typeface="Times New Roman" pitchFamily="18" charset="0"/>
              </a:rPr>
              <a:t> of calling Deer Oaks.</a:t>
            </a:r>
          </a:p>
          <a:p>
            <a:pPr marL="914400" lvl="1" indent="-457200">
              <a:lnSpc>
                <a:spcPct val="80000"/>
              </a:lnSpc>
              <a:spcBef>
                <a:spcPct val="20000"/>
              </a:spcBef>
              <a:buFont typeface="Arial" charset="0"/>
              <a:buChar char="•"/>
            </a:pPr>
            <a:endParaRPr lang="en-US" sz="1600" dirty="0">
              <a:latin typeface="Times New Roman" pitchFamily="18" charset="0"/>
            </a:endParaRPr>
          </a:p>
          <a:p>
            <a:pPr marL="914400" lvl="1" indent="-457200">
              <a:lnSpc>
                <a:spcPct val="80000"/>
              </a:lnSpc>
              <a:buFont typeface="Arial" charset="0"/>
              <a:buChar char="•"/>
            </a:pPr>
            <a:r>
              <a:rPr lang="en-US" sz="2400" dirty="0">
                <a:solidFill>
                  <a:srgbClr val="000066"/>
                </a:solidFill>
                <a:latin typeface="Times New Roman" pitchFamily="18" charset="0"/>
              </a:rPr>
              <a:t>Deer Oaks will take care of sending                                      the counselor the authorization for</a:t>
            </a:r>
            <a:br>
              <a:rPr lang="en-US" sz="2400" dirty="0">
                <a:solidFill>
                  <a:srgbClr val="000066"/>
                </a:solidFill>
                <a:latin typeface="Times New Roman" pitchFamily="18" charset="0"/>
              </a:rPr>
            </a:br>
            <a:r>
              <a:rPr lang="en-US" sz="2400" dirty="0">
                <a:solidFill>
                  <a:srgbClr val="000066"/>
                </a:solidFill>
                <a:latin typeface="Times New Roman" pitchFamily="18" charset="0"/>
              </a:rPr>
              <a:t>services and arrange billing, so you avoid </a:t>
            </a:r>
            <a:br>
              <a:rPr lang="en-US" sz="2400" dirty="0">
                <a:solidFill>
                  <a:srgbClr val="000066"/>
                </a:solidFill>
                <a:latin typeface="Times New Roman" pitchFamily="18" charset="0"/>
              </a:rPr>
            </a:br>
            <a:r>
              <a:rPr lang="en-US" sz="2400" dirty="0">
                <a:solidFill>
                  <a:srgbClr val="000066"/>
                </a:solidFill>
                <a:latin typeface="Times New Roman" pitchFamily="18" charset="0"/>
              </a:rPr>
              <a:t>out-of-pocket charges.</a:t>
            </a:r>
          </a:p>
          <a:p>
            <a:pPr marL="914400" lvl="1" indent="-457200">
              <a:lnSpc>
                <a:spcPct val="80000"/>
              </a:lnSpc>
              <a:buFont typeface="Arial" charset="0"/>
              <a:buChar char="•"/>
            </a:pPr>
            <a:endParaRPr lang="en-US" sz="2400" dirty="0">
              <a:solidFill>
                <a:srgbClr val="000066"/>
              </a:solidFill>
              <a:latin typeface="Times New Roman" pitchFamily="18" charset="0"/>
            </a:endParaRPr>
          </a:p>
          <a:p>
            <a:pPr marL="914400" lvl="1" indent="-457200">
              <a:lnSpc>
                <a:spcPct val="80000"/>
              </a:lnSpc>
              <a:spcBef>
                <a:spcPct val="20000"/>
              </a:spcBef>
            </a:pPr>
            <a:endParaRPr lang="en-US" sz="2400" dirty="0">
              <a:latin typeface="Times New Roman" pitchFamily="18" charset="0"/>
            </a:endParaRPr>
          </a:p>
          <a:p>
            <a:pPr marL="342900" indent="-342900" algn="just">
              <a:lnSpc>
                <a:spcPct val="80000"/>
              </a:lnSpc>
              <a:spcBef>
                <a:spcPct val="20000"/>
              </a:spcBef>
            </a:pPr>
            <a:endParaRPr lang="en-US" sz="3200" dirty="0">
              <a:latin typeface="Times New Roman" pitchFamily="18" charset="0"/>
              <a:cs typeface="Times New Roman" pitchFamily="18" charset="0"/>
            </a:endParaRPr>
          </a:p>
        </p:txBody>
      </p:sp>
      <p:pic>
        <p:nvPicPr>
          <p:cNvPr id="8196" name="Picture 2" descr="C:\Users\Mike\AppData\Local\Microsoft\Windows\Temporary Internet Files\Content.IE5\RHKWL32V\MPj04021920000[1].jpg"/>
          <p:cNvPicPr>
            <a:picLocks noChangeAspect="1" noChangeArrowheads="1"/>
          </p:cNvPicPr>
          <p:nvPr/>
        </p:nvPicPr>
        <p:blipFill>
          <a:blip r:embed="rId3" cstate="print"/>
          <a:srcRect/>
          <a:stretch>
            <a:fillRect/>
          </a:stretch>
        </p:blipFill>
        <p:spPr bwMode="auto">
          <a:xfrm>
            <a:off x="6553200" y="4572000"/>
            <a:ext cx="2362200" cy="188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133600" y="0"/>
            <a:ext cx="5829300" cy="1074738"/>
          </a:xfrm>
        </p:spPr>
        <p:txBody>
          <a:bodyPr/>
          <a:lstStyle/>
          <a:p>
            <a:pPr eaLnBrk="1" hangingPunct="1"/>
            <a:r>
              <a:rPr lang="en-US" sz="4000" b="1" i="1" smtClean="0">
                <a:solidFill>
                  <a:srgbClr val="000066"/>
                </a:solidFill>
                <a:latin typeface="Times New Roman" pitchFamily="18" charset="0"/>
              </a:rPr>
              <a:t>Work/Life Services</a:t>
            </a:r>
          </a:p>
        </p:txBody>
      </p:sp>
      <p:sp>
        <p:nvSpPr>
          <p:cNvPr id="9219" name="Rectangle 14"/>
          <p:cNvSpPr>
            <a:spLocks noChangeArrowheads="1"/>
          </p:cNvSpPr>
          <p:nvPr/>
        </p:nvSpPr>
        <p:spPr bwMode="auto">
          <a:xfrm>
            <a:off x="4267200" y="2971800"/>
            <a:ext cx="4572000" cy="1200150"/>
          </a:xfrm>
          <a:prstGeom prst="rect">
            <a:avLst/>
          </a:prstGeom>
          <a:noFill/>
          <a:ln w="9525">
            <a:noFill/>
            <a:miter lim="800000"/>
            <a:headEnd/>
            <a:tailEnd/>
          </a:ln>
        </p:spPr>
        <p:txBody>
          <a:bodyPr>
            <a:spAutoFit/>
          </a:bodyPr>
          <a:lstStyle/>
          <a:p>
            <a:pPr lvl="1"/>
            <a:r>
              <a:rPr lang="en-US" sz="2400" b="1" i="1">
                <a:solidFill>
                  <a:srgbClr val="FFFFFF"/>
                </a:solidFill>
                <a:latin typeface="Times New Roman" pitchFamily="18" charset="0"/>
              </a:rPr>
              <a:t>Referrals elder daycare, respite care, assisted living, and nursing homes</a:t>
            </a:r>
            <a:endParaRPr lang="en-US" sz="2400" b="1">
              <a:solidFill>
                <a:srgbClr val="FFFFFF"/>
              </a:solidFill>
              <a:latin typeface="Times New Roman" pitchFamily="18" charset="0"/>
            </a:endParaRPr>
          </a:p>
        </p:txBody>
      </p:sp>
      <p:sp>
        <p:nvSpPr>
          <p:cNvPr id="9220" name="Rectangle 16"/>
          <p:cNvSpPr>
            <a:spLocks noChangeArrowheads="1"/>
          </p:cNvSpPr>
          <p:nvPr/>
        </p:nvSpPr>
        <p:spPr bwMode="auto">
          <a:xfrm>
            <a:off x="4038600" y="4495800"/>
            <a:ext cx="4572000" cy="1570038"/>
          </a:xfrm>
          <a:prstGeom prst="rect">
            <a:avLst/>
          </a:prstGeom>
          <a:noFill/>
          <a:ln w="9525">
            <a:noFill/>
            <a:miter lim="800000"/>
            <a:headEnd/>
            <a:tailEnd/>
          </a:ln>
        </p:spPr>
        <p:txBody>
          <a:bodyPr>
            <a:spAutoFit/>
          </a:bodyPr>
          <a:lstStyle/>
          <a:p>
            <a:pPr lvl="2">
              <a:spcBef>
                <a:spcPts val="1200"/>
              </a:spcBef>
            </a:pPr>
            <a:r>
              <a:rPr lang="en-US" sz="2400" b="1" i="1">
                <a:solidFill>
                  <a:srgbClr val="FFFFFF"/>
                </a:solidFill>
                <a:latin typeface="Times New Roman" pitchFamily="18" charset="0"/>
              </a:rPr>
              <a:t>Assistance accessing Medicare resources and extensive resources for issues related to aging</a:t>
            </a:r>
          </a:p>
        </p:txBody>
      </p:sp>
      <p:pic>
        <p:nvPicPr>
          <p:cNvPr id="9221" name="Picture 6" descr="C:\Users\Mike\AppData\Local\Microsoft\Windows\Temporary Internet Files\Content.IE5\RHKWL32V\MPj04464670000[1].jpg"/>
          <p:cNvPicPr>
            <a:picLocks noChangeAspect="1" noChangeArrowheads="1"/>
          </p:cNvPicPr>
          <p:nvPr/>
        </p:nvPicPr>
        <p:blipFill>
          <a:blip r:embed="rId3" cstate="print"/>
          <a:srcRect/>
          <a:stretch>
            <a:fillRect/>
          </a:stretch>
        </p:blipFill>
        <p:spPr bwMode="auto">
          <a:xfrm>
            <a:off x="0" y="2846388"/>
            <a:ext cx="9144000" cy="4011612"/>
          </a:xfrm>
          <a:prstGeom prst="rect">
            <a:avLst/>
          </a:prstGeom>
          <a:noFill/>
          <a:ln w="9525">
            <a:noFill/>
            <a:miter lim="800000"/>
            <a:headEnd/>
            <a:tailEnd/>
          </a:ln>
        </p:spPr>
      </p:pic>
      <p:sp>
        <p:nvSpPr>
          <p:cNvPr id="9222" name="TextBox 17"/>
          <p:cNvSpPr txBox="1">
            <a:spLocks noChangeArrowheads="1"/>
          </p:cNvSpPr>
          <p:nvPr/>
        </p:nvSpPr>
        <p:spPr bwMode="auto">
          <a:xfrm>
            <a:off x="228600" y="1371600"/>
            <a:ext cx="3810000" cy="2124075"/>
          </a:xfrm>
          <a:prstGeom prst="rect">
            <a:avLst/>
          </a:prstGeom>
          <a:noFill/>
          <a:ln w="9525">
            <a:noFill/>
            <a:miter lim="800000"/>
            <a:headEnd/>
            <a:tailEnd/>
          </a:ln>
        </p:spPr>
        <p:txBody>
          <a:bodyPr>
            <a:spAutoFit/>
          </a:bodyPr>
          <a:lstStyle/>
          <a:p>
            <a:pPr>
              <a:buFont typeface="Arial" charset="0"/>
              <a:buChar char="•"/>
            </a:pPr>
            <a:r>
              <a:rPr lang="en-US" sz="2400" b="1">
                <a:solidFill>
                  <a:srgbClr val="000066"/>
                </a:solidFill>
                <a:latin typeface="Times New Roman" pitchFamily="18" charset="0"/>
              </a:rPr>
              <a:t> </a:t>
            </a:r>
            <a:r>
              <a:rPr lang="en-US" b="1">
                <a:solidFill>
                  <a:srgbClr val="000066"/>
                </a:solidFill>
                <a:latin typeface="Times New Roman" pitchFamily="18" charset="0"/>
              </a:rPr>
              <a:t>Child daycare referrals</a:t>
            </a:r>
          </a:p>
          <a:p>
            <a:pPr>
              <a:buFont typeface="Arial" charset="0"/>
              <a:buChar char="•"/>
            </a:pPr>
            <a:r>
              <a:rPr lang="en-US" b="1">
                <a:solidFill>
                  <a:srgbClr val="000066"/>
                </a:solidFill>
                <a:latin typeface="Times New Roman" pitchFamily="18" charset="0"/>
              </a:rPr>
              <a:t> Parenting and Adoption resources</a:t>
            </a:r>
          </a:p>
          <a:p>
            <a:pPr>
              <a:buFont typeface="Arial" charset="0"/>
              <a:buChar char="•"/>
            </a:pPr>
            <a:r>
              <a:rPr lang="en-US" b="1">
                <a:solidFill>
                  <a:srgbClr val="000066"/>
                </a:solidFill>
                <a:latin typeface="Times New Roman" pitchFamily="18" charset="0"/>
              </a:rPr>
              <a:t> Babysitters</a:t>
            </a:r>
          </a:p>
          <a:p>
            <a:pPr>
              <a:buFont typeface="Arial" charset="0"/>
              <a:buChar char="•"/>
            </a:pPr>
            <a:r>
              <a:rPr lang="en-US" b="1">
                <a:solidFill>
                  <a:srgbClr val="000066"/>
                </a:solidFill>
                <a:latin typeface="Times New Roman" pitchFamily="18" charset="0"/>
              </a:rPr>
              <a:t> Sick Child Care</a:t>
            </a:r>
          </a:p>
          <a:p>
            <a:pPr>
              <a:buFont typeface="Arial" charset="0"/>
              <a:buChar char="•"/>
            </a:pPr>
            <a:r>
              <a:rPr lang="en-US" b="1">
                <a:solidFill>
                  <a:srgbClr val="000066"/>
                </a:solidFill>
                <a:latin typeface="Times New Roman" pitchFamily="18" charset="0"/>
              </a:rPr>
              <a:t> Summer Programs</a:t>
            </a:r>
          </a:p>
          <a:p>
            <a:pPr>
              <a:buFont typeface="Arial" charset="0"/>
              <a:buChar char="•"/>
            </a:pPr>
            <a:r>
              <a:rPr lang="en-US" b="1">
                <a:solidFill>
                  <a:srgbClr val="000066"/>
                </a:solidFill>
                <a:latin typeface="Times New Roman" pitchFamily="18" charset="0"/>
              </a:rPr>
              <a:t> Day Camps</a:t>
            </a:r>
          </a:p>
          <a:p>
            <a:pPr>
              <a:buFont typeface="Arial" charset="0"/>
              <a:buChar char="•"/>
            </a:pPr>
            <a:r>
              <a:rPr lang="en-US" b="1">
                <a:solidFill>
                  <a:srgbClr val="000066"/>
                </a:solidFill>
                <a:latin typeface="Times New Roman" pitchFamily="18" charset="0"/>
              </a:rPr>
              <a:t> Residential Camps</a:t>
            </a:r>
          </a:p>
        </p:txBody>
      </p:sp>
      <p:sp>
        <p:nvSpPr>
          <p:cNvPr id="9223" name="Rectangle 13"/>
          <p:cNvSpPr>
            <a:spLocks noChangeArrowheads="1"/>
          </p:cNvSpPr>
          <p:nvPr/>
        </p:nvSpPr>
        <p:spPr bwMode="auto">
          <a:xfrm>
            <a:off x="2590800" y="838200"/>
            <a:ext cx="3036888" cy="523875"/>
          </a:xfrm>
          <a:prstGeom prst="rect">
            <a:avLst/>
          </a:prstGeom>
          <a:noFill/>
          <a:ln w="9525">
            <a:noFill/>
            <a:miter lim="800000"/>
            <a:headEnd/>
            <a:tailEnd/>
          </a:ln>
        </p:spPr>
        <p:txBody>
          <a:bodyPr wrap="none">
            <a:spAutoFit/>
          </a:bodyPr>
          <a:lstStyle/>
          <a:p>
            <a:r>
              <a:rPr lang="en-US" sz="2800" b="1">
                <a:solidFill>
                  <a:srgbClr val="000066"/>
                </a:solidFill>
                <a:latin typeface="Times New Roman" pitchFamily="18" charset="0"/>
              </a:rPr>
              <a:t>Childcare Services</a:t>
            </a:r>
          </a:p>
        </p:txBody>
      </p:sp>
      <p:sp>
        <p:nvSpPr>
          <p:cNvPr id="9224" name="Slide Number Placeholder 8"/>
          <p:cNvSpPr>
            <a:spLocks noGrp="1"/>
          </p:cNvSpPr>
          <p:nvPr>
            <p:ph type="sldNum" sz="quarter" idx="12"/>
          </p:nvPr>
        </p:nvSpPr>
        <p:spPr/>
        <p:txBody>
          <a:bodyPr/>
          <a:lstStyle/>
          <a:p>
            <a:pPr>
              <a:defRPr/>
            </a:pPr>
            <a:fld id="{98A21291-00DE-4EE4-A3CE-AB99404C0A67}" type="slidenum">
              <a:rPr lang="en-US" smtClean="0"/>
              <a:pPr>
                <a:defRPr/>
              </a:pPr>
              <a:t>6</a:t>
            </a:fld>
            <a:endParaRPr lang="en-US" smtClean="0"/>
          </a:p>
        </p:txBody>
      </p:sp>
      <p:sp>
        <p:nvSpPr>
          <p:cNvPr id="9225" name="TextBox 17"/>
          <p:cNvSpPr txBox="1">
            <a:spLocks noChangeArrowheads="1"/>
          </p:cNvSpPr>
          <p:nvPr/>
        </p:nvSpPr>
        <p:spPr bwMode="auto">
          <a:xfrm>
            <a:off x="4572000" y="1371600"/>
            <a:ext cx="3810000" cy="2586038"/>
          </a:xfrm>
          <a:prstGeom prst="rect">
            <a:avLst/>
          </a:prstGeom>
          <a:noFill/>
          <a:ln w="9525">
            <a:noFill/>
            <a:miter lim="800000"/>
            <a:headEnd/>
            <a:tailEnd/>
          </a:ln>
        </p:spPr>
        <p:txBody>
          <a:bodyPr>
            <a:spAutoFit/>
          </a:bodyPr>
          <a:lstStyle/>
          <a:p>
            <a:pPr>
              <a:buFont typeface="Arial" charset="0"/>
              <a:buChar char="•"/>
            </a:pPr>
            <a:r>
              <a:rPr lang="en-US" b="1">
                <a:solidFill>
                  <a:srgbClr val="000066"/>
                </a:solidFill>
                <a:latin typeface="Times New Roman" pitchFamily="18" charset="0"/>
              </a:rPr>
              <a:t> Preschool ad Nursery Schools</a:t>
            </a:r>
          </a:p>
          <a:p>
            <a:pPr>
              <a:buFont typeface="Arial" charset="0"/>
              <a:buChar char="•"/>
            </a:pPr>
            <a:r>
              <a:rPr lang="en-US" b="1">
                <a:solidFill>
                  <a:srgbClr val="000066"/>
                </a:solidFill>
                <a:latin typeface="Times New Roman" pitchFamily="18" charset="0"/>
              </a:rPr>
              <a:t> Before and After School Care</a:t>
            </a:r>
          </a:p>
          <a:p>
            <a:pPr>
              <a:buFont typeface="Arial" charset="0"/>
              <a:buChar char="•"/>
            </a:pPr>
            <a:r>
              <a:rPr lang="en-US" b="1">
                <a:solidFill>
                  <a:srgbClr val="000066"/>
                </a:solidFill>
                <a:latin typeface="Times New Roman" pitchFamily="18" charset="0"/>
              </a:rPr>
              <a:t> Back-up and Odd Hour Care</a:t>
            </a:r>
          </a:p>
          <a:p>
            <a:pPr>
              <a:buFont typeface="Arial" charset="0"/>
              <a:buChar char="•"/>
            </a:pPr>
            <a:r>
              <a:rPr lang="en-US" b="1">
                <a:solidFill>
                  <a:srgbClr val="000066"/>
                </a:solidFill>
                <a:latin typeface="Times New Roman" pitchFamily="18" charset="0"/>
              </a:rPr>
              <a:t> In Home Care</a:t>
            </a:r>
          </a:p>
          <a:p>
            <a:pPr>
              <a:buFont typeface="Arial" charset="0"/>
              <a:buChar char="•"/>
            </a:pPr>
            <a:r>
              <a:rPr lang="en-US" b="1">
                <a:solidFill>
                  <a:srgbClr val="000066"/>
                </a:solidFill>
                <a:latin typeface="Times New Roman" pitchFamily="18" charset="0"/>
              </a:rPr>
              <a:t> Religious Camps</a:t>
            </a:r>
          </a:p>
          <a:p>
            <a:pPr>
              <a:buFont typeface="Arial" charset="0"/>
              <a:buChar char="•"/>
            </a:pPr>
            <a:r>
              <a:rPr lang="en-US" b="1">
                <a:solidFill>
                  <a:srgbClr val="000066"/>
                </a:solidFill>
                <a:latin typeface="Times New Roman" pitchFamily="18" charset="0"/>
              </a:rPr>
              <a:t> Sport Camps</a:t>
            </a:r>
          </a:p>
          <a:p>
            <a:pPr>
              <a:buFont typeface="Arial" charset="0"/>
              <a:buChar char="•"/>
            </a:pPr>
            <a:r>
              <a:rPr lang="en-US" b="1">
                <a:solidFill>
                  <a:srgbClr val="000066"/>
                </a:solidFill>
                <a:latin typeface="Times New Roman" pitchFamily="18" charset="0"/>
              </a:rPr>
              <a:t> Special Needs Camps</a:t>
            </a:r>
          </a:p>
          <a:p>
            <a:endParaRPr lang="en-US" b="1">
              <a:solidFill>
                <a:srgbClr val="000066"/>
              </a:solidFill>
              <a:latin typeface="Times New Roman" pitchFamily="18" charset="0"/>
            </a:endParaRPr>
          </a:p>
          <a:p>
            <a:pPr>
              <a:buFont typeface="Arial" charset="0"/>
              <a:buChar char="•"/>
            </a:pPr>
            <a:endParaRPr lang="en-US" b="1">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133600" y="0"/>
            <a:ext cx="5829300" cy="1074738"/>
          </a:xfrm>
        </p:spPr>
        <p:txBody>
          <a:bodyPr/>
          <a:lstStyle/>
          <a:p>
            <a:pPr eaLnBrk="1" hangingPunct="1"/>
            <a:r>
              <a:rPr lang="en-US" sz="4000" b="1" i="1" smtClean="0">
                <a:solidFill>
                  <a:srgbClr val="000066"/>
                </a:solidFill>
                <a:latin typeface="Times New Roman" pitchFamily="18" charset="0"/>
              </a:rPr>
              <a:t>Work/Life Services</a:t>
            </a:r>
          </a:p>
        </p:txBody>
      </p:sp>
      <p:pic>
        <p:nvPicPr>
          <p:cNvPr id="10243" name="Picture 8" descr="C:\Users\Mike\AppData\Local\Microsoft\Windows\Temporary Internet Files\Content.IE5\H2QU85ZO\MPj04424020000[1].jpg"/>
          <p:cNvPicPr>
            <a:picLocks noChangeAspect="1" noChangeArrowheads="1"/>
          </p:cNvPicPr>
          <p:nvPr/>
        </p:nvPicPr>
        <p:blipFill>
          <a:blip r:embed="rId3" cstate="print"/>
          <a:srcRect/>
          <a:stretch>
            <a:fillRect/>
          </a:stretch>
        </p:blipFill>
        <p:spPr bwMode="auto">
          <a:xfrm>
            <a:off x="0" y="1295400"/>
            <a:ext cx="9144000" cy="5562600"/>
          </a:xfrm>
          <a:prstGeom prst="rect">
            <a:avLst/>
          </a:prstGeom>
          <a:noFill/>
          <a:ln w="9525">
            <a:noFill/>
            <a:miter lim="800000"/>
            <a:headEnd/>
            <a:tailEnd/>
          </a:ln>
        </p:spPr>
      </p:pic>
      <p:sp>
        <p:nvSpPr>
          <p:cNvPr id="10244" name="Rectangle 13"/>
          <p:cNvSpPr>
            <a:spLocks noChangeArrowheads="1"/>
          </p:cNvSpPr>
          <p:nvPr/>
        </p:nvSpPr>
        <p:spPr bwMode="auto">
          <a:xfrm>
            <a:off x="0" y="838200"/>
            <a:ext cx="9144000" cy="523875"/>
          </a:xfrm>
          <a:prstGeom prst="rect">
            <a:avLst/>
          </a:prstGeom>
          <a:solidFill>
            <a:srgbClr val="FFFFFF"/>
          </a:solidFill>
          <a:ln w="9525">
            <a:noFill/>
            <a:miter lim="800000"/>
            <a:headEnd/>
            <a:tailEnd/>
          </a:ln>
        </p:spPr>
        <p:txBody>
          <a:bodyPr>
            <a:spAutoFit/>
          </a:bodyPr>
          <a:lstStyle/>
          <a:p>
            <a:pPr algn="ctr"/>
            <a:r>
              <a:rPr lang="en-US" sz="2800" b="1">
                <a:solidFill>
                  <a:srgbClr val="000066"/>
                </a:solidFill>
                <a:latin typeface="Times New Roman" pitchFamily="18" charset="0"/>
              </a:rPr>
              <a:t>Eldercare Services</a:t>
            </a:r>
          </a:p>
        </p:txBody>
      </p:sp>
      <p:sp>
        <p:nvSpPr>
          <p:cNvPr id="10245" name="Rectangle 14"/>
          <p:cNvSpPr>
            <a:spLocks noChangeArrowheads="1"/>
          </p:cNvSpPr>
          <p:nvPr/>
        </p:nvSpPr>
        <p:spPr bwMode="auto">
          <a:xfrm>
            <a:off x="4800600" y="1524000"/>
            <a:ext cx="4343400" cy="5632450"/>
          </a:xfrm>
          <a:prstGeom prst="rect">
            <a:avLst/>
          </a:prstGeom>
          <a:noFill/>
          <a:ln w="9525">
            <a:noFill/>
            <a:miter lim="800000"/>
            <a:headEnd/>
            <a:tailEnd/>
          </a:ln>
        </p:spPr>
        <p:txBody>
          <a:bodyPr>
            <a:spAutoFit/>
          </a:bodyPr>
          <a:lstStyle/>
          <a:p>
            <a:pPr lvl="1">
              <a:buFont typeface="Arial" charset="0"/>
              <a:buChar char="•"/>
            </a:pPr>
            <a:r>
              <a:rPr lang="en-US" b="1" i="1">
                <a:solidFill>
                  <a:srgbClr val="FFFFFF"/>
                </a:solidFill>
                <a:latin typeface="Times New Roman" pitchFamily="18" charset="0"/>
              </a:rPr>
              <a:t>Referrals Elder Care/Adult Day Care</a:t>
            </a:r>
          </a:p>
          <a:p>
            <a:pPr lvl="1">
              <a:buFont typeface="Arial" charset="0"/>
              <a:buChar char="•"/>
            </a:pPr>
            <a:r>
              <a:rPr lang="en-US" b="1" i="1">
                <a:solidFill>
                  <a:srgbClr val="FFFFFF"/>
                </a:solidFill>
                <a:latin typeface="Times New Roman" pitchFamily="18" charset="0"/>
              </a:rPr>
              <a:t> Assisted living Facilities</a:t>
            </a:r>
          </a:p>
          <a:p>
            <a:pPr lvl="1">
              <a:buFont typeface="Arial" charset="0"/>
              <a:buChar char="•"/>
            </a:pPr>
            <a:r>
              <a:rPr lang="en-US" b="1" i="1">
                <a:solidFill>
                  <a:srgbClr val="FFFFFF"/>
                </a:solidFill>
                <a:latin typeface="Times New Roman" pitchFamily="18" charset="0"/>
              </a:rPr>
              <a:t>Nursing Homes  across the Nation</a:t>
            </a:r>
          </a:p>
          <a:p>
            <a:pPr lvl="1">
              <a:buFont typeface="Arial" charset="0"/>
              <a:buChar char="•"/>
            </a:pPr>
            <a:r>
              <a:rPr lang="en-US" b="1" i="1">
                <a:solidFill>
                  <a:srgbClr val="FFFFFF"/>
                </a:solidFill>
                <a:latin typeface="Times New Roman" pitchFamily="18" charset="0"/>
              </a:rPr>
              <a:t>Independent Living Centers</a:t>
            </a:r>
          </a:p>
          <a:p>
            <a:pPr lvl="1">
              <a:buFont typeface="Arial" charset="0"/>
              <a:buChar char="•"/>
            </a:pPr>
            <a:r>
              <a:rPr lang="en-US" b="1" i="1">
                <a:solidFill>
                  <a:srgbClr val="FFFFFF"/>
                </a:solidFill>
                <a:latin typeface="Times New Roman" pitchFamily="18" charset="0"/>
              </a:rPr>
              <a:t>Cancer Care Centers</a:t>
            </a:r>
          </a:p>
          <a:p>
            <a:pPr lvl="1">
              <a:buFont typeface="Arial" charset="0"/>
              <a:buChar char="•"/>
            </a:pPr>
            <a:r>
              <a:rPr lang="en-US" b="1" i="1">
                <a:solidFill>
                  <a:srgbClr val="FFFFFF"/>
                </a:solidFill>
                <a:latin typeface="Times New Roman" pitchFamily="18" charset="0"/>
              </a:rPr>
              <a:t>Alzheimer’s Support</a:t>
            </a:r>
          </a:p>
          <a:p>
            <a:pPr lvl="1">
              <a:buFont typeface="Arial" charset="0"/>
              <a:buChar char="•"/>
            </a:pPr>
            <a:r>
              <a:rPr lang="en-US" b="1" i="1">
                <a:solidFill>
                  <a:srgbClr val="FFFFFF"/>
                </a:solidFill>
                <a:latin typeface="Times New Roman" pitchFamily="18" charset="0"/>
              </a:rPr>
              <a:t>Community Services</a:t>
            </a:r>
          </a:p>
          <a:p>
            <a:pPr lvl="1">
              <a:buFont typeface="Arial" charset="0"/>
              <a:buChar char="•"/>
            </a:pPr>
            <a:r>
              <a:rPr lang="en-US" b="1" i="1">
                <a:solidFill>
                  <a:srgbClr val="FFFFFF"/>
                </a:solidFill>
                <a:latin typeface="Times New Roman" pitchFamily="18" charset="0"/>
              </a:rPr>
              <a:t>Senior Centers</a:t>
            </a:r>
          </a:p>
          <a:p>
            <a:pPr lvl="1">
              <a:buFont typeface="Arial" charset="0"/>
              <a:buChar char="•"/>
            </a:pPr>
            <a:r>
              <a:rPr lang="en-US" b="1" i="1">
                <a:solidFill>
                  <a:srgbClr val="FFFFFF"/>
                </a:solidFill>
                <a:latin typeface="Times New Roman" pitchFamily="18" charset="0"/>
              </a:rPr>
              <a:t>Retirement Communities</a:t>
            </a:r>
          </a:p>
          <a:p>
            <a:pPr lvl="1">
              <a:buFont typeface="Arial" charset="0"/>
              <a:buChar char="•"/>
            </a:pPr>
            <a:r>
              <a:rPr lang="en-US" b="1" i="1">
                <a:solidFill>
                  <a:srgbClr val="FFFFFF"/>
                </a:solidFill>
                <a:latin typeface="Times New Roman" pitchFamily="18" charset="0"/>
              </a:rPr>
              <a:t>Elder Substance Abuse Programs</a:t>
            </a:r>
          </a:p>
          <a:p>
            <a:pPr lvl="1">
              <a:buFont typeface="Arial" charset="0"/>
              <a:buChar char="•"/>
            </a:pPr>
            <a:r>
              <a:rPr lang="en-US" b="1" i="1">
                <a:solidFill>
                  <a:srgbClr val="FFFFFF"/>
                </a:solidFill>
                <a:latin typeface="Times New Roman" pitchFamily="18" charset="0"/>
              </a:rPr>
              <a:t>Adaptive Transportation Services</a:t>
            </a:r>
          </a:p>
          <a:p>
            <a:pPr lvl="1">
              <a:buFont typeface="Arial" charset="0"/>
              <a:buChar char="•"/>
            </a:pPr>
            <a:r>
              <a:rPr lang="en-US" b="1" i="1">
                <a:solidFill>
                  <a:srgbClr val="FFFFFF"/>
                </a:solidFill>
                <a:latin typeface="Times New Roman" pitchFamily="18" charset="0"/>
              </a:rPr>
              <a:t>Volunteer Organizations</a:t>
            </a:r>
          </a:p>
          <a:p>
            <a:pPr lvl="1">
              <a:buFont typeface="Arial" charset="0"/>
              <a:buChar char="•"/>
            </a:pPr>
            <a:r>
              <a:rPr lang="en-US" b="1" i="1">
                <a:solidFill>
                  <a:srgbClr val="FFFFFF"/>
                </a:solidFill>
                <a:latin typeface="Times New Roman" pitchFamily="18" charset="0"/>
              </a:rPr>
              <a:t>Cancer Care Centers</a:t>
            </a:r>
          </a:p>
          <a:p>
            <a:pPr lvl="1">
              <a:buFont typeface="Arial" charset="0"/>
              <a:buChar char="•"/>
            </a:pPr>
            <a:r>
              <a:rPr lang="en-US" b="1" i="1">
                <a:solidFill>
                  <a:srgbClr val="FFFFFF"/>
                </a:solidFill>
                <a:latin typeface="Times New Roman" pitchFamily="18" charset="0"/>
              </a:rPr>
              <a:t>Geriatric Case Management Programs &amp; Services</a:t>
            </a:r>
          </a:p>
          <a:p>
            <a:pPr lvl="1">
              <a:buFont typeface="Arial" charset="0"/>
              <a:buChar char="•"/>
            </a:pPr>
            <a:r>
              <a:rPr lang="en-US" b="1" i="1">
                <a:solidFill>
                  <a:srgbClr val="FFFFFF"/>
                </a:solidFill>
                <a:latin typeface="Times New Roman" pitchFamily="18" charset="0"/>
              </a:rPr>
              <a:t>Mental Health Resources</a:t>
            </a:r>
          </a:p>
          <a:p>
            <a:pPr lvl="1">
              <a:buFont typeface="Arial" charset="0"/>
              <a:buChar char="•"/>
            </a:pPr>
            <a:r>
              <a:rPr lang="en-US" b="1" i="1">
                <a:solidFill>
                  <a:srgbClr val="FFFFFF"/>
                </a:solidFill>
                <a:latin typeface="Times New Roman" pitchFamily="18" charset="0"/>
              </a:rPr>
              <a:t>Medicare &amp; Medicaid Questions</a:t>
            </a:r>
          </a:p>
          <a:p>
            <a:pPr lvl="1">
              <a:buFont typeface="Arial" charset="0"/>
              <a:buChar char="•"/>
            </a:pPr>
            <a:r>
              <a:rPr lang="en-US" b="1" i="1">
                <a:solidFill>
                  <a:srgbClr val="FFFFFF"/>
                </a:solidFill>
                <a:latin typeface="Times New Roman" pitchFamily="18" charset="0"/>
              </a:rPr>
              <a:t>Insurance </a:t>
            </a:r>
          </a:p>
          <a:p>
            <a:pPr lvl="1">
              <a:buFont typeface="Arial" charset="0"/>
              <a:buChar char="•"/>
            </a:pPr>
            <a:endParaRPr lang="en-US" b="1" i="1">
              <a:solidFill>
                <a:srgbClr val="FFFFFF"/>
              </a:solidFill>
              <a:latin typeface="Times New Roman" pitchFamily="18" charset="0"/>
            </a:endParaRPr>
          </a:p>
          <a:p>
            <a:pPr lvl="1">
              <a:buFont typeface="Arial" charset="0"/>
              <a:buChar char="•"/>
            </a:pPr>
            <a:endParaRPr lang="en-US" b="1">
              <a:solidFill>
                <a:srgbClr val="FFFFFF"/>
              </a:solidFill>
              <a:latin typeface="Times New Roman" pitchFamily="18" charset="0"/>
            </a:endParaRPr>
          </a:p>
        </p:txBody>
      </p:sp>
      <p:sp>
        <p:nvSpPr>
          <p:cNvPr id="10246" name="Slide Number Placeholder 7"/>
          <p:cNvSpPr>
            <a:spLocks noGrp="1"/>
          </p:cNvSpPr>
          <p:nvPr>
            <p:ph type="sldNum" sz="quarter" idx="12"/>
          </p:nvPr>
        </p:nvSpPr>
        <p:spPr/>
        <p:txBody>
          <a:bodyPr/>
          <a:lstStyle/>
          <a:p>
            <a:pPr>
              <a:defRPr/>
            </a:pPr>
            <a:fld id="{39872456-E061-4CC9-AC38-ABBC1909F985}" type="slidenum">
              <a:rPr lang="en-US" smtClean="0"/>
              <a:pPr>
                <a:defRPr/>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133600" y="0"/>
            <a:ext cx="5829300" cy="1074738"/>
          </a:xfrm>
        </p:spPr>
        <p:txBody>
          <a:bodyPr/>
          <a:lstStyle/>
          <a:p>
            <a:pPr eaLnBrk="1" hangingPunct="1"/>
            <a:r>
              <a:rPr lang="en-US" sz="4000" b="1" i="1" smtClean="0">
                <a:solidFill>
                  <a:srgbClr val="000066"/>
                </a:solidFill>
                <a:latin typeface="Times New Roman" pitchFamily="18" charset="0"/>
              </a:rPr>
              <a:t>Work/Life Services</a:t>
            </a:r>
          </a:p>
        </p:txBody>
      </p:sp>
      <p:sp>
        <p:nvSpPr>
          <p:cNvPr id="11267" name="Rectangle 3"/>
          <p:cNvSpPr>
            <a:spLocks noGrp="1" noChangeArrowheads="1"/>
          </p:cNvSpPr>
          <p:nvPr>
            <p:ph idx="4294967295"/>
          </p:nvPr>
        </p:nvSpPr>
        <p:spPr>
          <a:xfrm>
            <a:off x="381000" y="1219200"/>
            <a:ext cx="8093075" cy="4343400"/>
          </a:xfrm>
        </p:spPr>
        <p:txBody>
          <a:bodyPr/>
          <a:lstStyle/>
          <a:p>
            <a:pPr eaLnBrk="1" hangingPunct="1">
              <a:spcBef>
                <a:spcPts val="1200"/>
              </a:spcBef>
              <a:buFontTx/>
              <a:buNone/>
            </a:pPr>
            <a:endParaRPr lang="en-US" sz="800" b="1" smtClean="0">
              <a:solidFill>
                <a:srgbClr val="000066"/>
              </a:solidFill>
              <a:latin typeface="Times New Roman" pitchFamily="18" charset="0"/>
            </a:endParaRPr>
          </a:p>
          <a:p>
            <a:pPr lvl="1" eaLnBrk="1" hangingPunct="1">
              <a:spcBef>
                <a:spcPts val="1200"/>
              </a:spcBef>
              <a:buFont typeface="Arial" charset="0"/>
              <a:buChar char="•"/>
            </a:pPr>
            <a:endParaRPr lang="en-US" sz="1600" b="1" smtClean="0">
              <a:solidFill>
                <a:srgbClr val="000066"/>
              </a:solidFill>
              <a:latin typeface="Times New Roman" pitchFamily="18" charset="0"/>
            </a:endParaRPr>
          </a:p>
          <a:p>
            <a:pPr eaLnBrk="1" hangingPunct="1">
              <a:spcBef>
                <a:spcPts val="1200"/>
              </a:spcBef>
              <a:buFontTx/>
              <a:buNone/>
            </a:pPr>
            <a:endParaRPr lang="en-US" sz="2000" b="1" smtClean="0">
              <a:solidFill>
                <a:srgbClr val="000066"/>
              </a:solidFill>
              <a:latin typeface="Times New Roman" pitchFamily="18" charset="0"/>
            </a:endParaRPr>
          </a:p>
          <a:p>
            <a:pPr eaLnBrk="1" hangingPunct="1">
              <a:spcBef>
                <a:spcPts val="1200"/>
              </a:spcBef>
              <a:buFontTx/>
              <a:buNone/>
            </a:pPr>
            <a:endParaRPr lang="en-US" sz="2000" b="1" smtClean="0">
              <a:solidFill>
                <a:srgbClr val="000066"/>
              </a:solidFill>
              <a:latin typeface="Times New Roman" pitchFamily="18" charset="0"/>
            </a:endParaRPr>
          </a:p>
          <a:p>
            <a:pPr eaLnBrk="1" hangingPunct="1">
              <a:spcBef>
                <a:spcPts val="1200"/>
              </a:spcBef>
              <a:buFontTx/>
              <a:buNone/>
            </a:pPr>
            <a:endParaRPr lang="en-US" sz="2000" b="1" smtClean="0">
              <a:solidFill>
                <a:srgbClr val="000066"/>
              </a:solidFill>
              <a:latin typeface="Times New Roman" pitchFamily="18" charset="0"/>
            </a:endParaRPr>
          </a:p>
          <a:p>
            <a:pPr eaLnBrk="1" hangingPunct="1">
              <a:spcBef>
                <a:spcPts val="1200"/>
              </a:spcBef>
              <a:buFontTx/>
              <a:buNone/>
            </a:pPr>
            <a:endParaRPr lang="en-US" sz="2000" b="1" smtClean="0">
              <a:solidFill>
                <a:srgbClr val="000066"/>
              </a:solidFill>
              <a:latin typeface="Times New Roman" pitchFamily="18" charset="0"/>
            </a:endParaRPr>
          </a:p>
          <a:p>
            <a:pPr eaLnBrk="1" hangingPunct="1">
              <a:spcBef>
                <a:spcPts val="1200"/>
              </a:spcBef>
              <a:buFontTx/>
              <a:buNone/>
            </a:pPr>
            <a:endParaRPr lang="en-US" sz="2000" b="1" smtClean="0">
              <a:solidFill>
                <a:srgbClr val="000066"/>
              </a:solidFill>
              <a:latin typeface="Times New Roman" pitchFamily="18" charset="0"/>
            </a:endParaRPr>
          </a:p>
          <a:p>
            <a:pPr eaLnBrk="1" hangingPunct="1">
              <a:spcBef>
                <a:spcPts val="1200"/>
              </a:spcBef>
              <a:buFontTx/>
              <a:buNone/>
            </a:pPr>
            <a:endParaRPr lang="en-US" sz="1400" b="1" smtClean="0">
              <a:solidFill>
                <a:srgbClr val="000066"/>
              </a:solidFill>
              <a:latin typeface="Times New Roman" pitchFamily="18" charset="0"/>
            </a:endParaRPr>
          </a:p>
          <a:p>
            <a:pPr eaLnBrk="1" hangingPunct="1">
              <a:spcBef>
                <a:spcPts val="1200"/>
              </a:spcBef>
              <a:buFontTx/>
              <a:buNone/>
            </a:pPr>
            <a:r>
              <a:rPr lang="en-US" sz="2000" b="1" smtClean="0">
                <a:solidFill>
                  <a:srgbClr val="000066"/>
                </a:solidFill>
                <a:latin typeface="Times New Roman" pitchFamily="18" charset="0"/>
              </a:rPr>
              <a:t>We offer referrals to providers, specialist, and resources to meet specific work, life, or care giving needs.  </a:t>
            </a:r>
          </a:p>
          <a:p>
            <a:pPr lvl="1" eaLnBrk="1" hangingPunct="1"/>
            <a:endParaRPr lang="en-US" sz="2400" b="1" smtClean="0">
              <a:solidFill>
                <a:srgbClr val="000066"/>
              </a:solidFill>
              <a:latin typeface="Times New Roman" pitchFamily="18" charset="0"/>
            </a:endParaRPr>
          </a:p>
        </p:txBody>
      </p:sp>
      <p:pic>
        <p:nvPicPr>
          <p:cNvPr id="11268" name="Picture 6" descr="African American Family"/>
          <p:cNvPicPr>
            <a:picLocks noChangeAspect="1" noChangeArrowheads="1"/>
          </p:cNvPicPr>
          <p:nvPr/>
        </p:nvPicPr>
        <p:blipFill>
          <a:blip r:embed="rId3" cstate="print"/>
          <a:srcRect/>
          <a:stretch>
            <a:fillRect/>
          </a:stretch>
        </p:blipFill>
        <p:spPr bwMode="auto">
          <a:xfrm>
            <a:off x="6019800" y="5105400"/>
            <a:ext cx="2438400" cy="1622425"/>
          </a:xfrm>
          <a:prstGeom prst="rect">
            <a:avLst/>
          </a:prstGeom>
          <a:noFill/>
          <a:ln w="9525">
            <a:noFill/>
            <a:miter lim="800000"/>
            <a:headEnd/>
            <a:tailEnd/>
          </a:ln>
        </p:spPr>
      </p:pic>
      <p:graphicFrame>
        <p:nvGraphicFramePr>
          <p:cNvPr id="6" name="Table 5"/>
          <p:cNvGraphicFramePr>
            <a:graphicFrameLocks noGrp="1"/>
          </p:cNvGraphicFramePr>
          <p:nvPr/>
        </p:nvGraphicFramePr>
        <p:xfrm>
          <a:off x="533400" y="1524000"/>
          <a:ext cx="7848600" cy="2839720"/>
        </p:xfrm>
        <a:graphic>
          <a:graphicData uri="http://schemas.openxmlformats.org/drawingml/2006/table">
            <a:tbl>
              <a:tblPr firstRow="1" bandRow="1">
                <a:tableStyleId>{21E4AEA4-8DFA-4A89-87EB-49C32662AFE0}</a:tableStyleId>
              </a:tblPr>
              <a:tblGrid>
                <a:gridCol w="3793490">
                  <a:extLst>
                    <a:ext uri="{9D8B030D-6E8A-4147-A177-3AD203B41FA5}">
                      <a16:colId xmlns:a16="http://schemas.microsoft.com/office/drawing/2014/main" val="20000"/>
                    </a:ext>
                  </a:extLst>
                </a:gridCol>
                <a:gridCol w="4055110">
                  <a:extLst>
                    <a:ext uri="{9D8B030D-6E8A-4147-A177-3AD203B41FA5}">
                      <a16:colId xmlns:a16="http://schemas.microsoft.com/office/drawing/2014/main" val="20001"/>
                    </a:ext>
                  </a:extLst>
                </a:gridCol>
              </a:tblGrid>
              <a:tr h="370840">
                <a:tc>
                  <a:txBody>
                    <a:bodyPr/>
                    <a:lstStyle/>
                    <a:p>
                      <a:r>
                        <a:rPr lang="en-US" dirty="0" smtClean="0"/>
                        <a:t>Additional Categories</a:t>
                      </a:r>
                      <a:endParaRPr lang="en-US" dirty="0"/>
                    </a:p>
                  </a:txBody>
                  <a:tcPr/>
                </a:tc>
                <a:tc>
                  <a:txBody>
                    <a:bodyPr/>
                    <a:lstStyle/>
                    <a:p>
                      <a:r>
                        <a:rPr lang="en-US" dirty="0" smtClean="0"/>
                        <a:t>Examples of Referrals</a:t>
                      </a:r>
                      <a:endParaRPr lang="en-US" dirty="0"/>
                    </a:p>
                  </a:txBody>
                  <a:tcPr/>
                </a:tc>
                <a:extLst>
                  <a:ext uri="{0D108BD9-81ED-4DB2-BD59-A6C34878D82A}">
                    <a16:rowId xmlns:a16="http://schemas.microsoft.com/office/drawing/2014/main" val="10000"/>
                  </a:ext>
                </a:extLst>
              </a:tr>
              <a:tr h="370840">
                <a:tc>
                  <a:txBody>
                    <a:bodyPr/>
                    <a:lstStyle/>
                    <a:p>
                      <a:r>
                        <a:rPr lang="en-US" dirty="0" smtClean="0">
                          <a:solidFill>
                            <a:srgbClr val="11034D"/>
                          </a:solidFill>
                        </a:rPr>
                        <a:t>Work &amp; Career Growth</a:t>
                      </a:r>
                      <a:endParaRPr lang="en-US" dirty="0">
                        <a:solidFill>
                          <a:srgbClr val="11034D"/>
                        </a:solidFill>
                      </a:endParaRPr>
                    </a:p>
                  </a:txBody>
                  <a:tcPr/>
                </a:tc>
                <a:tc>
                  <a:txBody>
                    <a:bodyPr/>
                    <a:lstStyle/>
                    <a:p>
                      <a:r>
                        <a:rPr lang="en-US" sz="1200" dirty="0" smtClean="0">
                          <a:solidFill>
                            <a:srgbClr val="11034D"/>
                          </a:solidFill>
                        </a:rPr>
                        <a:t>Career Development, Resume Writing Services, Certification Programs</a:t>
                      </a:r>
                      <a:endParaRPr lang="en-US" sz="1200" dirty="0">
                        <a:solidFill>
                          <a:srgbClr val="11034D"/>
                        </a:solidFill>
                      </a:endParaRPr>
                    </a:p>
                  </a:txBody>
                  <a:tcPr/>
                </a:tc>
                <a:extLst>
                  <a:ext uri="{0D108BD9-81ED-4DB2-BD59-A6C34878D82A}">
                    <a16:rowId xmlns:a16="http://schemas.microsoft.com/office/drawing/2014/main" val="10001"/>
                  </a:ext>
                </a:extLst>
              </a:tr>
              <a:tr h="370840">
                <a:tc>
                  <a:txBody>
                    <a:bodyPr/>
                    <a:lstStyle/>
                    <a:p>
                      <a:r>
                        <a:rPr lang="en-US" dirty="0" smtClean="0">
                          <a:solidFill>
                            <a:srgbClr val="11034D"/>
                          </a:solidFill>
                        </a:rPr>
                        <a:t>Daily Living &amp;</a:t>
                      </a:r>
                      <a:r>
                        <a:rPr lang="en-US" baseline="0" dirty="0" smtClean="0">
                          <a:solidFill>
                            <a:srgbClr val="11034D"/>
                          </a:solidFill>
                        </a:rPr>
                        <a:t> Convenience</a:t>
                      </a:r>
                      <a:endParaRPr lang="en-US" dirty="0">
                        <a:solidFill>
                          <a:srgbClr val="11034D"/>
                        </a:solidFill>
                      </a:endParaRPr>
                    </a:p>
                  </a:txBody>
                  <a:tcPr/>
                </a:tc>
                <a:tc>
                  <a:txBody>
                    <a:bodyPr/>
                    <a:lstStyle/>
                    <a:p>
                      <a:r>
                        <a:rPr lang="en-US" sz="1200" dirty="0" smtClean="0">
                          <a:solidFill>
                            <a:srgbClr val="11034D"/>
                          </a:solidFill>
                        </a:rPr>
                        <a:t>Pet-sitters/Kennels, Relocation</a:t>
                      </a:r>
                      <a:r>
                        <a:rPr lang="en-US" sz="1200" baseline="0" dirty="0" smtClean="0">
                          <a:solidFill>
                            <a:srgbClr val="11034D"/>
                          </a:solidFill>
                        </a:rPr>
                        <a:t> Services</a:t>
                      </a:r>
                      <a:r>
                        <a:rPr lang="en-US" sz="1200" dirty="0" smtClean="0">
                          <a:solidFill>
                            <a:srgbClr val="11034D"/>
                          </a:solidFill>
                        </a:rPr>
                        <a:t>, Transportation/Travel</a:t>
                      </a:r>
                      <a:r>
                        <a:rPr lang="en-US" sz="1200" baseline="0" dirty="0" smtClean="0">
                          <a:solidFill>
                            <a:srgbClr val="11034D"/>
                          </a:solidFill>
                        </a:rPr>
                        <a:t> Services, House Cleaners</a:t>
                      </a:r>
                      <a:endParaRPr lang="en-US" sz="1200" dirty="0">
                        <a:solidFill>
                          <a:srgbClr val="11034D"/>
                        </a:solidFill>
                      </a:endParaRPr>
                    </a:p>
                  </a:txBody>
                  <a:tcPr/>
                </a:tc>
                <a:extLst>
                  <a:ext uri="{0D108BD9-81ED-4DB2-BD59-A6C34878D82A}">
                    <a16:rowId xmlns:a16="http://schemas.microsoft.com/office/drawing/2014/main" val="10002"/>
                  </a:ext>
                </a:extLst>
              </a:tr>
              <a:tr h="370840">
                <a:tc>
                  <a:txBody>
                    <a:bodyPr/>
                    <a:lstStyle/>
                    <a:p>
                      <a:r>
                        <a:rPr lang="en-US" dirty="0" smtClean="0">
                          <a:solidFill>
                            <a:srgbClr val="11034D"/>
                          </a:solidFill>
                        </a:rPr>
                        <a:t>Health</a:t>
                      </a:r>
                      <a:r>
                        <a:rPr lang="en-US" baseline="0" dirty="0" smtClean="0">
                          <a:solidFill>
                            <a:srgbClr val="11034D"/>
                          </a:solidFill>
                        </a:rPr>
                        <a:t> &amp; Wellbeing</a:t>
                      </a:r>
                      <a:endParaRPr lang="en-US" dirty="0">
                        <a:solidFill>
                          <a:srgbClr val="11034D"/>
                        </a:solidFill>
                      </a:endParaRPr>
                    </a:p>
                  </a:txBody>
                  <a:tcPr/>
                </a:tc>
                <a:tc>
                  <a:txBody>
                    <a:bodyPr/>
                    <a:lstStyle/>
                    <a:p>
                      <a:r>
                        <a:rPr lang="en-US" sz="1200" dirty="0" smtClean="0">
                          <a:solidFill>
                            <a:srgbClr val="11034D"/>
                          </a:solidFill>
                        </a:rPr>
                        <a:t>Physician Searches, Safety Programs, Support Groups, Fitness Centers/Programs, Nutrition Programs </a:t>
                      </a:r>
                      <a:endParaRPr lang="en-US" sz="1200" dirty="0">
                        <a:solidFill>
                          <a:srgbClr val="11034D"/>
                        </a:solidFill>
                      </a:endParaRPr>
                    </a:p>
                  </a:txBody>
                  <a:tcPr/>
                </a:tc>
                <a:extLst>
                  <a:ext uri="{0D108BD9-81ED-4DB2-BD59-A6C34878D82A}">
                    <a16:rowId xmlns:a16="http://schemas.microsoft.com/office/drawing/2014/main" val="10003"/>
                  </a:ext>
                </a:extLst>
              </a:tr>
              <a:tr h="370840">
                <a:tc>
                  <a:txBody>
                    <a:bodyPr/>
                    <a:lstStyle/>
                    <a:p>
                      <a:r>
                        <a:rPr lang="en-US" dirty="0" smtClean="0">
                          <a:solidFill>
                            <a:srgbClr val="11034D"/>
                          </a:solidFill>
                        </a:rPr>
                        <a:t>Parenting</a:t>
                      </a:r>
                      <a:endParaRPr lang="en-US" dirty="0">
                        <a:solidFill>
                          <a:srgbClr val="11034D"/>
                        </a:solidFill>
                      </a:endParaRPr>
                    </a:p>
                  </a:txBody>
                  <a:tcPr/>
                </a:tc>
                <a:tc>
                  <a:txBody>
                    <a:bodyPr/>
                    <a:lstStyle/>
                    <a:p>
                      <a:r>
                        <a:rPr lang="en-US" sz="1200" dirty="0" smtClean="0">
                          <a:solidFill>
                            <a:srgbClr val="11034D"/>
                          </a:solidFill>
                        </a:rPr>
                        <a:t>Child Nutrition, Discipline, Toilet Training, Blended</a:t>
                      </a:r>
                      <a:r>
                        <a:rPr lang="en-US" sz="1200" baseline="0" dirty="0" smtClean="0">
                          <a:solidFill>
                            <a:srgbClr val="11034D"/>
                          </a:solidFill>
                        </a:rPr>
                        <a:t> Families, Playgroups, Raising Teenagers, Grandparents as Parents</a:t>
                      </a:r>
                      <a:endParaRPr lang="en-US" sz="1200" dirty="0">
                        <a:solidFill>
                          <a:srgbClr val="11034D"/>
                        </a:solidFill>
                      </a:endParaRPr>
                    </a:p>
                  </a:txBody>
                  <a:tcPr/>
                </a:tc>
                <a:extLst>
                  <a:ext uri="{0D108BD9-81ED-4DB2-BD59-A6C34878D82A}">
                    <a16:rowId xmlns:a16="http://schemas.microsoft.com/office/drawing/2014/main" val="10004"/>
                  </a:ext>
                </a:extLst>
              </a:tr>
              <a:tr h="370840">
                <a:tc>
                  <a:txBody>
                    <a:bodyPr/>
                    <a:lstStyle/>
                    <a:p>
                      <a:r>
                        <a:rPr lang="en-US" dirty="0" smtClean="0">
                          <a:solidFill>
                            <a:srgbClr val="11034D"/>
                          </a:solidFill>
                        </a:rPr>
                        <a:t>Education</a:t>
                      </a:r>
                      <a:endParaRPr lang="en-US" dirty="0">
                        <a:solidFill>
                          <a:srgbClr val="11034D"/>
                        </a:solidFill>
                      </a:endParaRPr>
                    </a:p>
                  </a:txBody>
                  <a:tcPr/>
                </a:tc>
                <a:tc>
                  <a:txBody>
                    <a:bodyPr/>
                    <a:lstStyle/>
                    <a:p>
                      <a:r>
                        <a:rPr lang="en-US" sz="1200" dirty="0" smtClean="0">
                          <a:solidFill>
                            <a:srgbClr val="11034D"/>
                          </a:solidFill>
                        </a:rPr>
                        <a:t>Tutors, Enrichment Programs, Special Needs Education, Home Schooling, Financial Aid, Scholarships</a:t>
                      </a:r>
                      <a:endParaRPr lang="en-US" sz="1200" dirty="0">
                        <a:solidFill>
                          <a:srgbClr val="11034D"/>
                        </a:solidFill>
                      </a:endParaRP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28600" y="-28575"/>
            <a:ext cx="7770813" cy="1074738"/>
          </a:xfrm>
        </p:spPr>
        <p:txBody>
          <a:bodyPr/>
          <a:lstStyle/>
          <a:p>
            <a:pPr>
              <a:defRPr/>
            </a:pPr>
            <a:r>
              <a:rPr lang="en-US" b="1" i="1" dirty="0" smtClean="0">
                <a:solidFill>
                  <a:schemeClr val="accent6">
                    <a:lumMod val="75000"/>
                  </a:schemeClr>
                </a:solidFill>
                <a:latin typeface="Times New Roman" pitchFamily="18" charset="0"/>
              </a:rPr>
              <a:t>Legal Services</a:t>
            </a:r>
          </a:p>
        </p:txBody>
      </p:sp>
      <p:sp>
        <p:nvSpPr>
          <p:cNvPr id="146435" name="Rectangle 3"/>
          <p:cNvSpPr>
            <a:spLocks noGrp="1" noChangeArrowheads="1"/>
          </p:cNvSpPr>
          <p:nvPr>
            <p:ph type="body" idx="1"/>
          </p:nvPr>
        </p:nvSpPr>
        <p:spPr>
          <a:xfrm>
            <a:off x="371475" y="1323975"/>
            <a:ext cx="6248400" cy="4495800"/>
          </a:xfrm>
        </p:spPr>
        <p:txBody>
          <a:bodyPr/>
          <a:lstStyle/>
          <a:p>
            <a:pPr>
              <a:defRPr/>
            </a:pPr>
            <a:r>
              <a:rPr lang="en-US" sz="2400" dirty="0" smtClean="0">
                <a:solidFill>
                  <a:schemeClr val="accent6">
                    <a:lumMod val="75000"/>
                  </a:schemeClr>
                </a:solidFill>
                <a:latin typeface="Times New Roman" pitchFamily="18" charset="0"/>
                <a:cs typeface="Times New Roman" pitchFamily="18" charset="0"/>
              </a:rPr>
              <a:t>Free 30min. consultation with a telephonic or local, in-person attorney. </a:t>
            </a:r>
          </a:p>
          <a:p>
            <a:pPr>
              <a:defRPr/>
            </a:pPr>
            <a:r>
              <a:rPr lang="en-US" sz="2400" dirty="0" smtClean="0">
                <a:solidFill>
                  <a:schemeClr val="accent6">
                    <a:lumMod val="75000"/>
                  </a:schemeClr>
                </a:solidFill>
                <a:latin typeface="Times New Roman" pitchFamily="18" charset="0"/>
                <a:cs typeface="Times New Roman" pitchFamily="18" charset="0"/>
              </a:rPr>
              <a:t>Meetings with in-person attorneys are scheduled; meetings with telephonic attorneys are often immediate.</a:t>
            </a:r>
            <a:endParaRPr lang="en-US" sz="2400" dirty="0" smtClean="0">
              <a:solidFill>
                <a:schemeClr val="accent6">
                  <a:lumMod val="75000"/>
                </a:schemeClr>
              </a:solidFill>
              <a:latin typeface="Comic Sans MS" pitchFamily="66" charset="0"/>
            </a:endParaRPr>
          </a:p>
          <a:p>
            <a:pPr>
              <a:defRPr/>
            </a:pPr>
            <a:r>
              <a:rPr lang="en-US" sz="2400" dirty="0" smtClean="0">
                <a:solidFill>
                  <a:schemeClr val="accent6">
                    <a:lumMod val="75000"/>
                  </a:schemeClr>
                </a:solidFill>
                <a:latin typeface="Times New Roman" pitchFamily="18" charset="0"/>
                <a:cs typeface="Times New Roman" pitchFamily="18" charset="0"/>
              </a:rPr>
              <a:t>Consultation consists of an analysis of the situation and advice on how to proceed.  </a:t>
            </a:r>
          </a:p>
          <a:p>
            <a:pPr>
              <a:defRPr/>
            </a:pPr>
            <a:r>
              <a:rPr lang="en-US" sz="2400" dirty="0" smtClean="0">
                <a:solidFill>
                  <a:schemeClr val="accent6">
                    <a:lumMod val="75000"/>
                  </a:schemeClr>
                </a:solidFill>
                <a:latin typeface="Times New Roman" pitchFamily="18" charset="0"/>
                <a:cs typeface="Times New Roman" pitchFamily="18" charset="0"/>
              </a:rPr>
              <a:t>Employee receives a 25% discount off the attorney’s hourly fee.		</a:t>
            </a:r>
            <a:endParaRPr lang="en-US" sz="2400" dirty="0" smtClean="0">
              <a:latin typeface="Times New Roman" pitchFamily="18" charset="0"/>
              <a:cs typeface="Times New Roman" pitchFamily="18" charset="0"/>
            </a:endParaRPr>
          </a:p>
          <a:p>
            <a:pPr marL="177800" indent="-177800">
              <a:lnSpc>
                <a:spcPct val="115000"/>
              </a:lnSpc>
              <a:buFontTx/>
              <a:buNone/>
              <a:defRPr/>
            </a:pPr>
            <a:endParaRPr lang="en-US" sz="800" dirty="0" smtClean="0">
              <a:solidFill>
                <a:schemeClr val="accent6">
                  <a:lumMod val="75000"/>
                </a:schemeClr>
              </a:solidFill>
              <a:latin typeface="Times New Roman" pitchFamily="18" charset="0"/>
              <a:cs typeface="Times New Roman" pitchFamily="18" charset="0"/>
            </a:endParaRPr>
          </a:p>
          <a:p>
            <a:pPr marL="177800" indent="-177800">
              <a:lnSpc>
                <a:spcPct val="115000"/>
              </a:lnSpc>
              <a:defRPr/>
            </a:pPr>
            <a:endParaRPr lang="en-US" sz="2000" dirty="0" smtClean="0">
              <a:solidFill>
                <a:schemeClr val="accent6">
                  <a:lumMod val="75000"/>
                </a:schemeClr>
              </a:solidFill>
              <a:latin typeface="Times New Roman" pitchFamily="18" charset="0"/>
              <a:cs typeface="Times New Roman" pitchFamily="18" charset="0"/>
            </a:endParaRPr>
          </a:p>
          <a:p>
            <a:pPr>
              <a:defRPr/>
            </a:pPr>
            <a:endParaRPr lang="en-US" sz="2000" dirty="0" smtClean="0">
              <a:solidFill>
                <a:schemeClr val="accent6">
                  <a:lumMod val="75000"/>
                </a:schemeClr>
              </a:solidFill>
              <a:latin typeface="Times New Roman" pitchFamily="18" charset="0"/>
              <a:cs typeface="Times New Roman" pitchFamily="18" charset="0"/>
            </a:endParaRPr>
          </a:p>
          <a:p>
            <a:pPr>
              <a:lnSpc>
                <a:spcPct val="80000"/>
              </a:lnSpc>
              <a:buFontTx/>
              <a:buNone/>
              <a:defRPr/>
            </a:pPr>
            <a:endParaRPr lang="en-US" sz="2400" dirty="0" smtClean="0">
              <a:solidFill>
                <a:srgbClr val="000066"/>
              </a:solidFill>
              <a:latin typeface="Times New Roman" pitchFamily="18" charset="0"/>
            </a:endParaRPr>
          </a:p>
          <a:p>
            <a:pPr>
              <a:lnSpc>
                <a:spcPct val="80000"/>
              </a:lnSpc>
              <a:buFontTx/>
              <a:buNone/>
              <a:defRPr/>
            </a:pPr>
            <a:endParaRPr lang="en-US" sz="2400" dirty="0" smtClean="0">
              <a:solidFill>
                <a:srgbClr val="000066"/>
              </a:solidFill>
              <a:latin typeface="Times New Roman" pitchFamily="18" charset="0"/>
            </a:endParaRPr>
          </a:p>
        </p:txBody>
      </p:sp>
      <p:pic>
        <p:nvPicPr>
          <p:cNvPr id="13316" name="Picture 4" descr="attorney"/>
          <p:cNvPicPr>
            <a:picLocks noChangeAspect="1" noChangeArrowheads="1"/>
          </p:cNvPicPr>
          <p:nvPr/>
        </p:nvPicPr>
        <p:blipFill>
          <a:blip r:embed="rId3" cstate="print"/>
          <a:srcRect/>
          <a:stretch>
            <a:fillRect/>
          </a:stretch>
        </p:blipFill>
        <p:spPr bwMode="auto">
          <a:xfrm>
            <a:off x="6705600" y="1676400"/>
            <a:ext cx="19113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PPP_ABUSI_TXT_DeskWoman">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1_PPP_ABUSI_TXT_DeskWo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P_ABUSI_TXT_DeskWoma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P_ABUSI_TXT_DeskWoma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P_ABUSI_TXT_DeskWoma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P_ABUSI_TXT_DeskWoma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P_ABUSI_TXT_DeskWoma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P_ABUSI_TXT_DeskWom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P_ABUSI_TXT_DeskWoma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P_ABUSI_TXT_DeskWoman">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BUSI_TXT_DeskWo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BUSI_TXT_DeskWoma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BUSI_TXT_DeskWoma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BUSI_TXT_DeskWoma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BUSI_TXT_DeskWoma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BUSI_TXT_DeskWoma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BUSI_TXT_DeskWom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BUSI_TXT_DeskWoma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11738</TotalTime>
  <Words>1296</Words>
  <Application>Microsoft Office PowerPoint</Application>
  <PresentationFormat>On-screen Show (4:3)</PresentationFormat>
  <Paragraphs>191</Paragraphs>
  <Slides>19</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Comic Sans MS</vt:lpstr>
      <vt:lpstr>Georgia</vt:lpstr>
      <vt:lpstr>Times New Roman</vt:lpstr>
      <vt:lpstr>1_PPP_ABUSI_TXT_DeskWoman</vt:lpstr>
      <vt:lpstr>PPP_ABUSI_TXT_DeskWoman</vt:lpstr>
      <vt:lpstr>PowerPoint Presentation</vt:lpstr>
      <vt:lpstr>PowerPoint Presentation</vt:lpstr>
      <vt:lpstr>Issues Deer Oaks can Help With</vt:lpstr>
      <vt:lpstr>Who is Eligible for Services? </vt:lpstr>
      <vt:lpstr>PowerPoint Presentation</vt:lpstr>
      <vt:lpstr>Work/Life Services</vt:lpstr>
      <vt:lpstr>Work/Life Services</vt:lpstr>
      <vt:lpstr>Work/Life Services</vt:lpstr>
      <vt:lpstr>Legal Services</vt:lpstr>
      <vt:lpstr>Legal Services continued…</vt:lpstr>
      <vt:lpstr>  Interactive Will Preparation (NOLO) </vt:lpstr>
      <vt:lpstr>Financial Services</vt:lpstr>
      <vt:lpstr> ID Recovery </vt:lpstr>
      <vt:lpstr>Take the High Road!</vt:lpstr>
      <vt:lpstr> Employee/Supervisor Newsletter </vt:lpstr>
      <vt:lpstr>PowerPoint Presentation</vt:lpstr>
      <vt:lpstr>PowerPoint Presentation</vt:lpstr>
      <vt:lpstr>PowerPoint Presentation</vt:lpstr>
      <vt:lpstr>Accessing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am1p</dc:creator>
  <cp:lastModifiedBy>Christina Canales</cp:lastModifiedBy>
  <cp:revision>532</cp:revision>
  <cp:lastPrinted>2012-10-11T02:29:13Z</cp:lastPrinted>
  <dcterms:created xsi:type="dcterms:W3CDTF">2009-12-02T21:40:34Z</dcterms:created>
  <dcterms:modified xsi:type="dcterms:W3CDTF">2018-03-20T19:38:32Z</dcterms:modified>
</cp:coreProperties>
</file>