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10"/>
  </p:notesMasterIdLst>
  <p:handoutMasterIdLst>
    <p:handoutMasterId r:id="rId11"/>
  </p:handoutMasterIdLst>
  <p:sldIdLst>
    <p:sldId id="279" r:id="rId2"/>
    <p:sldId id="283" r:id="rId3"/>
    <p:sldId id="286" r:id="rId4"/>
    <p:sldId id="282" r:id="rId5"/>
    <p:sldId id="287" r:id="rId6"/>
    <p:sldId id="281" r:id="rId7"/>
    <p:sldId id="280" r:id="rId8"/>
    <p:sldId id="288" r:id="rId9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6149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2" autoAdjust="0"/>
    <p:restoredTop sz="93726" autoAdjust="0"/>
  </p:normalViewPr>
  <p:slideViewPr>
    <p:cSldViewPr>
      <p:cViewPr varScale="1">
        <p:scale>
          <a:sx n="103" d="100"/>
          <a:sy n="103" d="100"/>
        </p:scale>
        <p:origin x="24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870" y="-58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738" y="0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30FB031-5A96-432D-ABC6-3437F3B3077A}" type="datetimeFigureOut">
              <a:rPr lang="en-US"/>
              <a:pPr>
                <a:defRPr/>
              </a:pPr>
              <a:t>4/6/2016</a:t>
            </a:fld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975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738" y="6657975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504B45C-0E10-461D-A7A3-C5CBE68EE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632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E8B96EC1-0BD0-41EE-96B0-BD11FEF1C736}" type="datetimeFigureOut">
              <a:rPr lang="en-US"/>
              <a:pPr>
                <a:defRPr/>
              </a:pPr>
              <a:t>4/6/2016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30575"/>
            <a:ext cx="7435850" cy="31543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F6C10AD7-7DCE-4E82-BA5C-59B648496F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71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48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4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rev. 3/12 klk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78453-D88D-4C87-B985-37B8D9EAA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26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rev. 3/12 klk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AE931-0714-44C0-8CCA-DB1A82A77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62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rev. 3/12 klk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1D67C-2CC4-44CD-AD60-407677EAA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4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rev. 3/12 klk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F1386-93E2-458A-ACD4-12B1CEC768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57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rev. 3/12 klk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A63F8-4489-452C-A401-FB5F7CCA9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266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rev. 3/12 klk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E1510-0AAD-4C52-BEBE-3EF03C6CA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rev. 3/12 klk</a:t>
            </a: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176B0-CA2E-48BF-9B74-27BDDDC9D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53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rev. 3/12 klk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2CC82-6BAA-4654-853D-3B0F2C24C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64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rev. 3/12 klk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D30E9-6FAB-4E18-A7FB-B3577FF86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57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rev. 3/12 klk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641D-6CA7-48F6-9F4E-2C8491EF9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62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rev. 3/12 klk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B2DC4-F45E-4A66-8773-764DD0FDD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46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rev. 3/12 klk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97F1874-490C-4AB6-8D5B-7F89705CE8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61975"/>
            <a:ext cx="19812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4" r:id="rId2"/>
    <p:sldLayoutId id="2147483792" r:id="rId3"/>
    <p:sldLayoutId id="2147483785" r:id="rId4"/>
    <p:sldLayoutId id="2147483793" r:id="rId5"/>
    <p:sldLayoutId id="2147483786" r:id="rId6"/>
    <p:sldLayoutId id="2147483787" r:id="rId7"/>
    <p:sldLayoutId id="2147483794" r:id="rId8"/>
    <p:sldLayoutId id="2147483788" r:id="rId9"/>
    <p:sldLayoutId id="2147483789" r:id="rId10"/>
    <p:sldLayoutId id="214748379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henderson@collin.edu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MODULE 1</a:t>
            </a:r>
            <a:endParaRPr lang="en-US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Student Employment &amp; Work Study 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1900" dirty="0"/>
              <a:t>The following information is provided to assist supervisors of student employees with the policies, procedures and guidelines they must be aware of when employing </a:t>
            </a:r>
            <a:r>
              <a:rPr lang="en-US" sz="1900" dirty="0" smtClean="0"/>
              <a:t>student assistants </a:t>
            </a:r>
            <a:r>
              <a:rPr lang="en-US" sz="1900" dirty="0"/>
              <a:t>or f</a:t>
            </a:r>
            <a:r>
              <a:rPr lang="en-US" sz="1900" dirty="0" smtClean="0"/>
              <a:t>ederal </a:t>
            </a:r>
            <a:r>
              <a:rPr lang="en-US" sz="1900" dirty="0"/>
              <a:t>w</a:t>
            </a:r>
            <a:r>
              <a:rPr lang="en-US" sz="1900" dirty="0" smtClean="0"/>
              <a:t>ork </a:t>
            </a:r>
            <a:r>
              <a:rPr lang="en-US" sz="1900" dirty="0"/>
              <a:t>s</a:t>
            </a:r>
            <a:r>
              <a:rPr lang="en-US" sz="1900" dirty="0" smtClean="0"/>
              <a:t>tudy </a:t>
            </a:r>
            <a:r>
              <a:rPr lang="en-US" sz="1900" dirty="0"/>
              <a:t>e</a:t>
            </a:r>
            <a:r>
              <a:rPr lang="en-US" sz="1900" dirty="0" smtClean="0"/>
              <a:t>mployees.</a:t>
            </a:r>
          </a:p>
          <a:p>
            <a:pPr algn="just"/>
            <a:endParaRPr lang="en-US" sz="800" dirty="0" smtClean="0"/>
          </a:p>
          <a:p>
            <a:pPr marL="0" indent="0" algn="just">
              <a:buNone/>
            </a:pPr>
            <a:r>
              <a:rPr lang="en-US" sz="1900" dirty="0"/>
              <a:t>Following completion of these modules, you will be asked to complete a brief post-training quiz to track </a:t>
            </a:r>
            <a:r>
              <a:rPr lang="en-US" sz="1900" dirty="0" smtClean="0"/>
              <a:t>your completion </a:t>
            </a:r>
            <a:r>
              <a:rPr lang="en-US" sz="1900" dirty="0"/>
              <a:t>of the training and ensure you have a thorough understanding of the </a:t>
            </a:r>
            <a:r>
              <a:rPr lang="en-US" sz="1900" dirty="0" smtClean="0"/>
              <a:t>material presented.  </a:t>
            </a:r>
          </a:p>
          <a:p>
            <a:pPr algn="just"/>
            <a:endParaRPr lang="en-US" sz="1800" dirty="0"/>
          </a:p>
          <a:p>
            <a:pPr marL="0" indent="0" algn="just">
              <a:buNone/>
            </a:pPr>
            <a:r>
              <a:rPr lang="en-US" sz="2200" b="1" dirty="0" smtClean="0"/>
              <a:t>Modules</a:t>
            </a:r>
          </a:p>
          <a:p>
            <a:pPr marL="731837" lvl="1" indent="-457200" algn="just">
              <a:buFont typeface="+mj-lt"/>
              <a:buAutoNum type="arabicPeriod"/>
            </a:pPr>
            <a:r>
              <a:rPr lang="en-US" sz="1800" b="1" dirty="0" smtClean="0"/>
              <a:t>Student Assistant/Work Study Overview</a:t>
            </a:r>
          </a:p>
          <a:p>
            <a:pPr marL="731837" lvl="1" indent="-457200" algn="just">
              <a:buFont typeface="+mj-lt"/>
              <a:buAutoNum type="arabicPeriod"/>
            </a:pPr>
            <a:r>
              <a:rPr lang="en-US" sz="1800" b="1" dirty="0" smtClean="0"/>
              <a:t>Recruitment, Selection &amp; Eligibility Guidelines</a:t>
            </a:r>
          </a:p>
          <a:p>
            <a:pPr marL="731837" lvl="1" indent="-457200" algn="just">
              <a:buFont typeface="+mj-lt"/>
              <a:buAutoNum type="arabicPeriod"/>
            </a:pPr>
            <a:r>
              <a:rPr lang="en-US" sz="1800" b="1" dirty="0" smtClean="0"/>
              <a:t>Policies, Procedures &amp; Supervisor Responsibilities</a:t>
            </a:r>
          </a:p>
          <a:p>
            <a:pPr algn="just"/>
            <a:endParaRPr lang="en-US" sz="1200" dirty="0" smtClean="0"/>
          </a:p>
          <a:p>
            <a:pPr algn="just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F1386-93E2-458A-ACD4-12B1CEC768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28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4800600"/>
          </a:xfrm>
        </p:spPr>
        <p:txBody>
          <a:bodyPr/>
          <a:lstStyle/>
          <a:p>
            <a:pPr algn="just"/>
            <a:r>
              <a:rPr lang="en-US" sz="1900" dirty="0" smtClean="0"/>
              <a:t>Sarah Henderson, Student Employment </a:t>
            </a:r>
            <a:r>
              <a:rPr lang="en-US" sz="1900" dirty="0" smtClean="0"/>
              <a:t>Coordinator</a:t>
            </a:r>
            <a:r>
              <a:rPr lang="en-US" sz="1900" dirty="0" smtClean="0"/>
              <a:t>, </a:t>
            </a:r>
            <a:r>
              <a:rPr lang="en-US" sz="1900" dirty="0" smtClean="0"/>
              <a:t>assists hiring managers and students with student employment and work study processes, procedures, systems and records relating to on-campus student employment.  </a:t>
            </a:r>
          </a:p>
          <a:p>
            <a:pPr marL="0" indent="0" algn="just">
              <a:buNone/>
            </a:pPr>
            <a:endParaRPr lang="en-US" sz="1900" dirty="0" smtClean="0"/>
          </a:p>
          <a:p>
            <a:pPr marL="0" indent="0" algn="just"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F1386-93E2-458A-ACD4-12B1CEC768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3352800"/>
            <a:ext cx="1447800" cy="2180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495800" y="4114800"/>
            <a:ext cx="3429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Sarah Henderson</a:t>
            </a:r>
          </a:p>
          <a:p>
            <a:r>
              <a:rPr lang="en-US" sz="1400" dirty="0" smtClean="0"/>
              <a:t>Human Resources </a:t>
            </a:r>
            <a:r>
              <a:rPr lang="en-US" sz="1400" dirty="0" smtClean="0"/>
              <a:t>Coordinator</a:t>
            </a:r>
            <a:endParaRPr lang="en-US" sz="1400" dirty="0"/>
          </a:p>
          <a:p>
            <a:r>
              <a:rPr lang="en-US" sz="1400" dirty="0" smtClean="0"/>
              <a:t>CHEC – HR Department</a:t>
            </a:r>
          </a:p>
          <a:p>
            <a:r>
              <a:rPr lang="en-US" sz="1400" dirty="0" smtClean="0">
                <a:hlinkClick r:id="rId3"/>
              </a:rPr>
              <a:t>shenderson@collin.edu</a:t>
            </a:r>
            <a:endParaRPr lang="en-US" sz="1400" dirty="0" smtClean="0"/>
          </a:p>
          <a:p>
            <a:r>
              <a:rPr lang="en-US" sz="1400" dirty="0" smtClean="0"/>
              <a:t>Phone: 972-881-5110</a:t>
            </a:r>
          </a:p>
          <a:p>
            <a:r>
              <a:rPr lang="en-US" sz="1400" dirty="0" smtClean="0"/>
              <a:t>Fax: 972-985-3778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9607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On-Campus Student Employment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algn="just"/>
            <a:r>
              <a:rPr lang="en-US" sz="2000" dirty="0" smtClean="0"/>
              <a:t>On-campus </a:t>
            </a:r>
            <a:r>
              <a:rPr lang="en-US" sz="2000" dirty="0"/>
              <a:t>student employment is designed to provide both financial assistance and work experience  </a:t>
            </a:r>
            <a:r>
              <a:rPr lang="en-US" sz="2000" dirty="0" smtClean="0"/>
              <a:t>to Collin </a:t>
            </a:r>
            <a:r>
              <a:rPr lang="en-US" sz="2000" dirty="0"/>
              <a:t>College </a:t>
            </a:r>
            <a:r>
              <a:rPr lang="en-US" sz="2000" dirty="0" smtClean="0"/>
              <a:t>students. </a:t>
            </a:r>
          </a:p>
          <a:p>
            <a:pPr marL="0" indent="0" algn="just">
              <a:buNone/>
            </a:pPr>
            <a:endParaRPr lang="en-US" sz="2000" dirty="0" smtClean="0"/>
          </a:p>
          <a:p>
            <a:pPr algn="just"/>
            <a:r>
              <a:rPr lang="en-US" sz="2000" dirty="0" smtClean="0"/>
              <a:t>Students </a:t>
            </a:r>
            <a:r>
              <a:rPr lang="en-US" sz="2000" dirty="0"/>
              <a:t>employed on campus are classified as </a:t>
            </a:r>
            <a:r>
              <a:rPr lang="en-US" sz="2000" dirty="0" smtClean="0"/>
              <a:t>either:</a:t>
            </a:r>
          </a:p>
          <a:p>
            <a:pPr lvl="1" algn="just"/>
            <a:r>
              <a:rPr lang="en-US" sz="1800" b="1" dirty="0" smtClean="0"/>
              <a:t>Work Study</a:t>
            </a:r>
            <a:r>
              <a:rPr lang="en-US" sz="1800" dirty="0" smtClean="0"/>
              <a:t> (WS</a:t>
            </a:r>
            <a:r>
              <a:rPr lang="en-US" sz="1800" dirty="0"/>
              <a:t>) </a:t>
            </a:r>
            <a:r>
              <a:rPr lang="en-US" sz="1800" dirty="0" smtClean="0"/>
              <a:t> </a:t>
            </a:r>
            <a:r>
              <a:rPr lang="en-US" sz="1800" i="1" dirty="0" smtClean="0"/>
              <a:t>or </a:t>
            </a:r>
          </a:p>
          <a:p>
            <a:pPr lvl="1" algn="just"/>
            <a:r>
              <a:rPr lang="en-US" sz="1800" b="1" dirty="0" smtClean="0"/>
              <a:t>Student Assistants </a:t>
            </a:r>
            <a:r>
              <a:rPr lang="en-US" sz="1800" dirty="0"/>
              <a:t>(</a:t>
            </a:r>
            <a:r>
              <a:rPr lang="en-US" sz="1800" dirty="0" smtClean="0"/>
              <a:t>non-WS</a:t>
            </a:r>
            <a:r>
              <a:rPr lang="en-US" sz="1800" dirty="0"/>
              <a:t>).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F1386-93E2-458A-ACD4-12B1CEC768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6195" y="4114800"/>
            <a:ext cx="4203205" cy="2362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320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Student Employees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62600" cy="4876800"/>
          </a:xfrm>
        </p:spPr>
        <p:txBody>
          <a:bodyPr/>
          <a:lstStyle/>
          <a:p>
            <a:pPr algn="just"/>
            <a:r>
              <a:rPr lang="en-US" sz="2200" dirty="0"/>
              <a:t>Student </a:t>
            </a:r>
            <a:r>
              <a:rPr lang="en-US" sz="2200" dirty="0" smtClean="0"/>
              <a:t>employees are employed </a:t>
            </a:r>
            <a:r>
              <a:rPr lang="en-US" sz="2200" dirty="0"/>
              <a:t>to assist in various administrative and instructional departments.  </a:t>
            </a:r>
            <a:endParaRPr lang="en-US" sz="2200" dirty="0" smtClean="0"/>
          </a:p>
          <a:p>
            <a:pPr algn="just"/>
            <a:endParaRPr lang="en-US" sz="1200" dirty="0"/>
          </a:p>
          <a:p>
            <a:pPr algn="just"/>
            <a:r>
              <a:rPr lang="en-US" sz="2200" dirty="0"/>
              <a:t>The general job duties are outlined in the </a:t>
            </a:r>
            <a:r>
              <a:rPr lang="en-US" sz="2200" dirty="0" smtClean="0"/>
              <a:t>job </a:t>
            </a:r>
            <a:r>
              <a:rPr lang="en-US" sz="2200" dirty="0"/>
              <a:t>description </a:t>
            </a:r>
            <a:r>
              <a:rPr lang="en-US" sz="2200" dirty="0" smtClean="0"/>
              <a:t>in </a:t>
            </a:r>
            <a:r>
              <a:rPr lang="en-US" sz="2200" dirty="0" err="1" smtClean="0"/>
              <a:t>CougarHR</a:t>
            </a:r>
            <a:r>
              <a:rPr lang="en-US" sz="2200" dirty="0"/>
              <a:t>. </a:t>
            </a:r>
            <a:r>
              <a:rPr lang="en-US" sz="2200" dirty="0" smtClean="0"/>
              <a:t>Duties </a:t>
            </a:r>
            <a:r>
              <a:rPr lang="en-US" sz="2200" dirty="0"/>
              <a:t>may vary slightly according to the specific needs of the department</a:t>
            </a:r>
            <a:r>
              <a:rPr lang="en-US" sz="2200" dirty="0" smtClean="0"/>
              <a:t>.</a:t>
            </a:r>
          </a:p>
          <a:p>
            <a:pPr algn="just"/>
            <a:endParaRPr lang="en-US" sz="1200" dirty="0"/>
          </a:p>
          <a:p>
            <a:pPr algn="just"/>
            <a:r>
              <a:rPr lang="en-US" sz="2200" dirty="0" smtClean="0"/>
              <a:t>Student Assistants and Work Study Students may work a </a:t>
            </a:r>
            <a:r>
              <a:rPr lang="en-US" sz="2200" b="1" u="sng" dirty="0" smtClean="0"/>
              <a:t>maximum</a:t>
            </a:r>
            <a:r>
              <a:rPr lang="en-US" sz="2200" dirty="0" smtClean="0"/>
              <a:t> of 20 hours per week, </a:t>
            </a:r>
            <a:r>
              <a:rPr lang="en-US" sz="2200" b="1" u="sng" dirty="0" smtClean="0"/>
              <a:t>no exceptions</a:t>
            </a:r>
            <a:r>
              <a:rPr lang="en-US" sz="2200" dirty="0" smtClean="0"/>
              <a:t>.  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F1386-93E2-458A-ACD4-12B1CEC768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678780"/>
            <a:ext cx="2362200" cy="4798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41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Assistants </a:t>
            </a:r>
            <a:r>
              <a:rPr lang="en-US" sz="3200" dirty="0" smtClean="0"/>
              <a:t>(non-FWS)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algn="just"/>
            <a:endParaRPr lang="en-US" sz="800" dirty="0" smtClean="0"/>
          </a:p>
          <a:p>
            <a:pPr algn="just"/>
            <a:r>
              <a:rPr lang="en-US" sz="2200" dirty="0" smtClean="0"/>
              <a:t>Student </a:t>
            </a:r>
            <a:r>
              <a:rPr lang="en-US" sz="2200" dirty="0"/>
              <a:t>Assistants are </a:t>
            </a:r>
            <a:r>
              <a:rPr lang="en-US" sz="2200" dirty="0" smtClean="0"/>
              <a:t>always paid </a:t>
            </a:r>
            <a:r>
              <a:rPr lang="en-US" sz="2200" dirty="0"/>
              <a:t>from </a:t>
            </a:r>
            <a:r>
              <a:rPr lang="en-US" sz="2200" dirty="0" smtClean="0"/>
              <a:t>departmental budgets. </a:t>
            </a:r>
          </a:p>
          <a:p>
            <a:pPr algn="just"/>
            <a:endParaRPr lang="en-US" sz="900" dirty="0"/>
          </a:p>
          <a:p>
            <a:pPr algn="just"/>
            <a:r>
              <a:rPr lang="en-US" sz="2200" dirty="0"/>
              <a:t>Student </a:t>
            </a:r>
            <a:r>
              <a:rPr lang="en-US" sz="2200" dirty="0" smtClean="0"/>
              <a:t>Assistants may work a </a:t>
            </a:r>
            <a:r>
              <a:rPr lang="en-US" sz="2200" dirty="0"/>
              <a:t>maximum of 20 hours per </a:t>
            </a:r>
            <a:r>
              <a:rPr lang="en-US" sz="2200" dirty="0" smtClean="0"/>
              <a:t>week.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F1386-93E2-458A-ACD4-12B1CEC768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733800"/>
            <a:ext cx="3124200" cy="2086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36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Study </a:t>
            </a:r>
            <a:r>
              <a:rPr lang="en-US" sz="3200" dirty="0" smtClean="0"/>
              <a:t>(WS)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6400800" cy="4876800"/>
          </a:xfrm>
        </p:spPr>
        <p:txBody>
          <a:bodyPr/>
          <a:lstStyle/>
          <a:p>
            <a:pPr algn="just"/>
            <a:r>
              <a:rPr lang="en-US" sz="1800" dirty="0" smtClean="0"/>
              <a:t>Work </a:t>
            </a:r>
            <a:r>
              <a:rPr lang="en-US" sz="1800" dirty="0"/>
              <a:t>Study </a:t>
            </a:r>
            <a:r>
              <a:rPr lang="en-US" sz="1800" dirty="0" smtClean="0"/>
              <a:t>(WS</a:t>
            </a:r>
            <a:r>
              <a:rPr lang="en-US" sz="1800" dirty="0"/>
              <a:t>) students are paid through a financial aid award. </a:t>
            </a:r>
            <a:r>
              <a:rPr lang="en-US" sz="1800" dirty="0" smtClean="0"/>
              <a:t> Students  must apply, qualify  for, and accept  a WS  financial aid award in order </a:t>
            </a:r>
            <a:r>
              <a:rPr lang="en-US" sz="1800" dirty="0"/>
              <a:t>to </a:t>
            </a:r>
            <a:r>
              <a:rPr lang="en-US" sz="1800" dirty="0" smtClean="0"/>
              <a:t>be eligible for WS employment.  </a:t>
            </a:r>
          </a:p>
          <a:p>
            <a:pPr algn="just"/>
            <a:endParaRPr lang="en-US" sz="800" dirty="0"/>
          </a:p>
          <a:p>
            <a:pPr algn="just"/>
            <a:r>
              <a:rPr lang="en-US" sz="1800" dirty="0" smtClean="0"/>
              <a:t>Candidates selected for employment must receive final WS award authorization from the financial aid department</a:t>
            </a:r>
          </a:p>
          <a:p>
            <a:pPr algn="just"/>
            <a:endParaRPr lang="en-US" sz="800" dirty="0" smtClean="0"/>
          </a:p>
          <a:p>
            <a:pPr algn="just"/>
            <a:r>
              <a:rPr lang="en-US" sz="1800" dirty="0" smtClean="0"/>
              <a:t>WS </a:t>
            </a:r>
            <a:r>
              <a:rPr lang="en-US" sz="1800" dirty="0"/>
              <a:t>students are  awarded a specific  amount of </a:t>
            </a:r>
            <a:r>
              <a:rPr lang="en-US" sz="1800" dirty="0" smtClean="0"/>
              <a:t>money. They are </a:t>
            </a:r>
            <a:r>
              <a:rPr lang="en-US" sz="1800" dirty="0"/>
              <a:t>eligible to earn </a:t>
            </a:r>
            <a:r>
              <a:rPr lang="en-US" sz="1800" dirty="0" smtClean="0"/>
              <a:t>their award through </a:t>
            </a:r>
            <a:r>
              <a:rPr lang="en-US" sz="1800" dirty="0" smtClean="0"/>
              <a:t>WS </a:t>
            </a:r>
            <a:r>
              <a:rPr lang="en-US" sz="1800" dirty="0"/>
              <a:t>employment. </a:t>
            </a:r>
          </a:p>
          <a:p>
            <a:pPr algn="just"/>
            <a:endParaRPr lang="en-US" sz="800" dirty="0" smtClean="0"/>
          </a:p>
          <a:p>
            <a:pPr algn="just"/>
            <a:r>
              <a:rPr lang="en-US" sz="1800" dirty="0"/>
              <a:t>Students who have been awarded </a:t>
            </a:r>
            <a:r>
              <a:rPr lang="en-US" sz="1800" dirty="0" smtClean="0"/>
              <a:t>WS </a:t>
            </a:r>
            <a:r>
              <a:rPr lang="en-US" sz="1800" dirty="0"/>
              <a:t>through the Financial Aid Office may apply online for </a:t>
            </a:r>
            <a:r>
              <a:rPr lang="en-US" sz="1800" dirty="0" smtClean="0"/>
              <a:t>on-campus WS positions, America Reads/Counts, </a:t>
            </a:r>
            <a:r>
              <a:rPr lang="en-US" sz="1800" dirty="0"/>
              <a:t>or Community Service </a:t>
            </a:r>
            <a:r>
              <a:rPr lang="en-US" sz="1800" dirty="0" smtClean="0"/>
              <a:t>positions. </a:t>
            </a:r>
          </a:p>
          <a:p>
            <a:pPr algn="just"/>
            <a:endParaRPr lang="en-US" sz="800" dirty="0" smtClean="0"/>
          </a:p>
          <a:p>
            <a:pPr algn="just"/>
            <a:endParaRPr lang="en-US" sz="8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F1386-93E2-458A-ACD4-12B1CEC768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502" y="2438400"/>
            <a:ext cx="2223698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05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100" dirty="0"/>
              <a:t>The amount earned </a:t>
            </a:r>
            <a:r>
              <a:rPr lang="en-US" sz="2100" dirty="0" smtClean="0"/>
              <a:t>by a WS student during </a:t>
            </a:r>
            <a:r>
              <a:rPr lang="en-US" sz="2100" dirty="0"/>
              <a:t>any given </a:t>
            </a:r>
            <a:r>
              <a:rPr lang="en-US" sz="2100" dirty="0" smtClean="0"/>
              <a:t>term </a:t>
            </a:r>
            <a:r>
              <a:rPr lang="en-US" sz="2100" dirty="0"/>
              <a:t>may not exceed the total amount of </a:t>
            </a:r>
            <a:r>
              <a:rPr lang="en-US" sz="2100" dirty="0" smtClean="0"/>
              <a:t>WS </a:t>
            </a:r>
            <a:r>
              <a:rPr lang="en-US" sz="2100" dirty="0"/>
              <a:t>funds </a:t>
            </a:r>
            <a:r>
              <a:rPr lang="en-US" sz="2100" dirty="0" smtClean="0"/>
              <a:t>authorized by financial aid for </a:t>
            </a:r>
            <a:r>
              <a:rPr lang="en-US" sz="2100" dirty="0"/>
              <a:t>that term. </a:t>
            </a:r>
            <a:r>
              <a:rPr lang="en-US" sz="2100" dirty="0" smtClean="0"/>
              <a:t>WS </a:t>
            </a:r>
            <a:r>
              <a:rPr lang="en-US" sz="2100" dirty="0"/>
              <a:t>employment must cease when the amount awarded has been earned.  </a:t>
            </a:r>
          </a:p>
          <a:p>
            <a:pPr algn="just"/>
            <a:endParaRPr lang="en-US" sz="1000" dirty="0"/>
          </a:p>
          <a:p>
            <a:pPr algn="just"/>
            <a:r>
              <a:rPr lang="en-US" sz="2100" b="1" dirty="0">
                <a:solidFill>
                  <a:srgbClr val="C00000"/>
                </a:solidFill>
              </a:rPr>
              <a:t>It is extremely important </a:t>
            </a:r>
            <a:r>
              <a:rPr lang="en-US" sz="2100" b="1">
                <a:solidFill>
                  <a:srgbClr val="C00000"/>
                </a:solidFill>
              </a:rPr>
              <a:t>for </a:t>
            </a:r>
            <a:r>
              <a:rPr lang="en-US" sz="2100" b="1" smtClean="0">
                <a:solidFill>
                  <a:srgbClr val="C00000"/>
                </a:solidFill>
              </a:rPr>
              <a:t>WS </a:t>
            </a:r>
            <a:r>
              <a:rPr lang="en-US" sz="2100" b="1" dirty="0">
                <a:solidFill>
                  <a:srgbClr val="C00000"/>
                </a:solidFill>
              </a:rPr>
              <a:t>students and supervisors to </a:t>
            </a:r>
            <a:r>
              <a:rPr lang="en-US" sz="2100" b="1" dirty="0" smtClean="0">
                <a:solidFill>
                  <a:srgbClr val="C00000"/>
                </a:solidFill>
              </a:rPr>
              <a:t>closely monitor </a:t>
            </a:r>
            <a:r>
              <a:rPr lang="en-US" sz="2100" b="1" dirty="0">
                <a:solidFill>
                  <a:srgbClr val="C00000"/>
                </a:solidFill>
              </a:rPr>
              <a:t>the student’s work hours and remaining award amounts</a:t>
            </a:r>
            <a:r>
              <a:rPr lang="en-US" sz="2100" b="1" dirty="0" smtClean="0">
                <a:solidFill>
                  <a:srgbClr val="C00000"/>
                </a:solidFill>
              </a:rPr>
              <a:t>.  </a:t>
            </a:r>
            <a:endParaRPr lang="en-US" sz="2100" b="1" dirty="0">
              <a:solidFill>
                <a:srgbClr val="C00000"/>
              </a:solidFill>
            </a:endParaRPr>
          </a:p>
          <a:p>
            <a:pPr algn="just"/>
            <a:endParaRPr lang="en-US" sz="1000" dirty="0"/>
          </a:p>
          <a:p>
            <a:pPr algn="just"/>
            <a:r>
              <a:rPr lang="en-US" sz="2100" dirty="0"/>
              <a:t>Individual  departments  must  pay  any  additional amounts if the student exceeds the amount </a:t>
            </a:r>
            <a:r>
              <a:rPr lang="en-US" sz="2100" dirty="0" smtClean="0"/>
              <a:t>authorized for </a:t>
            </a:r>
            <a:r>
              <a:rPr lang="en-US" sz="2100" dirty="0"/>
              <a:t>the term.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F1386-93E2-458A-ACD4-12B1CEC7680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5105400"/>
            <a:ext cx="3124200" cy="174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8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F497D"/>
      </a:accent1>
      <a:accent2>
        <a:srgbClr val="1F497D"/>
      </a:accent2>
      <a:accent3>
        <a:srgbClr val="9BBB59"/>
      </a:accent3>
      <a:accent4>
        <a:srgbClr val="8064A2"/>
      </a:accent4>
      <a:accent5>
        <a:srgbClr val="4BACC6"/>
      </a:accent5>
      <a:accent6>
        <a:srgbClr val="1F497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1F497D"/>
    </a:accent1>
    <a:accent2>
      <a:srgbClr val="1F497D"/>
    </a:accent2>
    <a:accent3>
      <a:srgbClr val="9BBB59"/>
    </a:accent3>
    <a:accent4>
      <a:srgbClr val="8064A2"/>
    </a:accent4>
    <a:accent5>
      <a:srgbClr val="4BACC6"/>
    </a:accent5>
    <a:accent6>
      <a:srgbClr val="1F497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6248</TotalTime>
  <Words>441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Clarity</vt:lpstr>
      <vt:lpstr>MODULE 1</vt:lpstr>
      <vt:lpstr>Introduction</vt:lpstr>
      <vt:lpstr>Student Employment</vt:lpstr>
      <vt:lpstr>On-Campus Student Employment </vt:lpstr>
      <vt:lpstr>ALL Student Employees</vt:lpstr>
      <vt:lpstr>Student Assistants (non-FWS)</vt:lpstr>
      <vt:lpstr>Work Study (WS)</vt:lpstr>
      <vt:lpstr>WS (cont.)</vt:lpstr>
    </vt:vector>
  </TitlesOfParts>
  <Company>CCCCD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CCCCD</dc:creator>
  <cp:lastModifiedBy>Kala Smith</cp:lastModifiedBy>
  <cp:revision>261</cp:revision>
  <cp:lastPrinted>2012-04-16T14:03:39Z</cp:lastPrinted>
  <dcterms:created xsi:type="dcterms:W3CDTF">2009-07-07T20:25:00Z</dcterms:created>
  <dcterms:modified xsi:type="dcterms:W3CDTF">2016-04-06T22:20:05Z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-1200352117</vt:i4>
  </property>
  <property fmtid="{D5CDD505-2E9C-101B-9397-08002B2CF9AE}" pid="3" name="_NewReviewCycle">
    <vt:lpwstr/>
  </property>
  <property fmtid="{D5CDD505-2E9C-101B-9397-08002B2CF9AE}" pid="4" name="_EmailSubject">
    <vt:lpwstr>webpages and updates</vt:lpwstr>
  </property>
  <property fmtid="{D5CDD505-2E9C-101B-9397-08002B2CF9AE}" pid="5" name="_AuthorEmail">
    <vt:lpwstr>KalaSmith@collin.edu</vt:lpwstr>
  </property>
  <property fmtid="{D5CDD505-2E9C-101B-9397-08002B2CF9AE}" pid="6" name="_AuthorEmailDisplayName">
    <vt:lpwstr>Kala Smith</vt:lpwstr>
  </property>
  <property fmtid="{D5CDD505-2E9C-101B-9397-08002B2CF9AE}" pid="7" name="_PreviousAdHocReviewCycleID">
    <vt:i4>2015900964</vt:i4>
  </property>
</Properties>
</file>