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1"/>
  </p:sldMasterIdLst>
  <p:notesMasterIdLst>
    <p:notesMasterId r:id="rId19"/>
  </p:notesMasterIdLst>
  <p:handoutMasterIdLst>
    <p:handoutMasterId r:id="rId20"/>
  </p:handoutMasterIdLst>
  <p:sldIdLst>
    <p:sldId id="279" r:id="rId2"/>
    <p:sldId id="289" r:id="rId3"/>
    <p:sldId id="286" r:id="rId4"/>
    <p:sldId id="301" r:id="rId5"/>
    <p:sldId id="296" r:id="rId6"/>
    <p:sldId id="297" r:id="rId7"/>
    <p:sldId id="295" r:id="rId8"/>
    <p:sldId id="299" r:id="rId9"/>
    <p:sldId id="298" r:id="rId10"/>
    <p:sldId id="291" r:id="rId11"/>
    <p:sldId id="292" r:id="rId12"/>
    <p:sldId id="302" r:id="rId13"/>
    <p:sldId id="293" r:id="rId14"/>
    <p:sldId id="300" r:id="rId15"/>
    <p:sldId id="288" r:id="rId16"/>
    <p:sldId id="294" r:id="rId17"/>
    <p:sldId id="282" r:id="rId18"/>
  </p:sldIdLst>
  <p:sldSz cx="9144000" cy="6858000" type="screen4x3"/>
  <p:notesSz cx="9296400" cy="7010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8">
          <p15:clr>
            <a:srgbClr val="A4A3A4"/>
          </p15:clr>
        </p15:guide>
        <p15:guide id="2" pos="292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a:srgbClr val="EDFD8D"/>
    <a:srgbClr val="0000FF"/>
    <a:srgbClr val="CC0000"/>
    <a:srgbClr val="0614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43" autoAdjust="0"/>
    <p:restoredTop sz="93726" autoAdjust="0"/>
  </p:normalViewPr>
  <p:slideViewPr>
    <p:cSldViewPr>
      <p:cViewPr varScale="1">
        <p:scale>
          <a:sx n="103" d="100"/>
          <a:sy n="103" d="100"/>
        </p:scale>
        <p:origin x="150" y="108"/>
      </p:cViewPr>
      <p:guideLst>
        <p:guide orient="horz" pos="2160"/>
        <p:guide pos="2880"/>
      </p:guideLst>
    </p:cSldViewPr>
  </p:slideViewPr>
  <p:outlineViewPr>
    <p:cViewPr>
      <p:scale>
        <a:sx n="33" d="100"/>
        <a:sy n="33" d="100"/>
      </p:scale>
      <p:origin x="0" y="100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870" y="-58"/>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BDCD79-F190-46EB-BDA2-82C62E418CAF}" type="doc">
      <dgm:prSet loTypeId="urn:microsoft.com/office/officeart/2005/8/layout/hProcess9" loCatId="process" qsTypeId="urn:microsoft.com/office/officeart/2005/8/quickstyle/3d3" qsCatId="3D" csTypeId="urn:microsoft.com/office/officeart/2005/8/colors/accent1_2" csCatId="accent1" phldr="1"/>
      <dgm:spPr/>
    </dgm:pt>
    <dgm:pt modelId="{FF031DF7-2400-4786-B89F-2C234477C798}">
      <dgm:prSet phldrT="[Text]"/>
      <dgm:spPr/>
      <dgm:t>
        <a:bodyPr/>
        <a:lstStyle/>
        <a:p>
          <a:r>
            <a:rPr lang="en-US" dirty="0" smtClean="0"/>
            <a:t>1. </a:t>
          </a:r>
          <a:r>
            <a:rPr lang="en-US" smtClean="0"/>
            <a:t>Financial Aid</a:t>
          </a:r>
          <a:endParaRPr lang="en-US" dirty="0"/>
        </a:p>
      </dgm:t>
    </dgm:pt>
    <dgm:pt modelId="{7531059C-51E0-45D3-9BAE-1A871FAA30EA}" type="parTrans" cxnId="{905434BF-C374-4D9E-A332-266567374140}">
      <dgm:prSet/>
      <dgm:spPr/>
      <dgm:t>
        <a:bodyPr/>
        <a:lstStyle/>
        <a:p>
          <a:endParaRPr lang="en-US"/>
        </a:p>
      </dgm:t>
    </dgm:pt>
    <dgm:pt modelId="{33ADEDFA-8EF7-49B6-8428-50585E400F1C}" type="sibTrans" cxnId="{905434BF-C374-4D9E-A332-266567374140}">
      <dgm:prSet/>
      <dgm:spPr/>
      <dgm:t>
        <a:bodyPr/>
        <a:lstStyle/>
        <a:p>
          <a:endParaRPr lang="en-US"/>
        </a:p>
      </dgm:t>
    </dgm:pt>
    <dgm:pt modelId="{BA4D48E8-9B95-4E7A-AA4F-C95F7F9DAFD1}">
      <dgm:prSet phldrT="[Text]"/>
      <dgm:spPr/>
      <dgm:t>
        <a:bodyPr/>
        <a:lstStyle/>
        <a:p>
          <a:r>
            <a:rPr lang="en-US" dirty="0" smtClean="0"/>
            <a:t>2. Hiring Manager</a:t>
          </a:r>
          <a:endParaRPr lang="en-US" dirty="0"/>
        </a:p>
      </dgm:t>
    </dgm:pt>
    <dgm:pt modelId="{C73B509B-D0A3-4058-B685-06E92ABAB2DC}" type="parTrans" cxnId="{EE87A313-BBB4-49A8-B8B7-5F2B8DE16CAF}">
      <dgm:prSet/>
      <dgm:spPr/>
      <dgm:t>
        <a:bodyPr/>
        <a:lstStyle/>
        <a:p>
          <a:endParaRPr lang="en-US"/>
        </a:p>
      </dgm:t>
    </dgm:pt>
    <dgm:pt modelId="{DC4B4724-5E54-445C-9152-F9F058E4D260}" type="sibTrans" cxnId="{EE87A313-BBB4-49A8-B8B7-5F2B8DE16CAF}">
      <dgm:prSet/>
      <dgm:spPr/>
      <dgm:t>
        <a:bodyPr/>
        <a:lstStyle/>
        <a:p>
          <a:endParaRPr lang="en-US"/>
        </a:p>
      </dgm:t>
    </dgm:pt>
    <dgm:pt modelId="{2911BD9C-9DF6-4FDF-A110-D0318B90253D}">
      <dgm:prSet phldrT="[Text]"/>
      <dgm:spPr/>
      <dgm:t>
        <a:bodyPr/>
        <a:lstStyle/>
        <a:p>
          <a:r>
            <a:rPr lang="en-US" dirty="0" smtClean="0"/>
            <a:t>3. Candidate</a:t>
          </a:r>
          <a:endParaRPr lang="en-US" dirty="0"/>
        </a:p>
      </dgm:t>
    </dgm:pt>
    <dgm:pt modelId="{DEA1D485-AFB1-4B0C-AB2C-E843C371EE23}" type="parTrans" cxnId="{F391E328-1096-41A2-9C15-626DF3802B50}">
      <dgm:prSet/>
      <dgm:spPr/>
      <dgm:t>
        <a:bodyPr/>
        <a:lstStyle/>
        <a:p>
          <a:endParaRPr lang="en-US"/>
        </a:p>
      </dgm:t>
    </dgm:pt>
    <dgm:pt modelId="{776CD15B-C595-4B44-A13A-8F7DBF61B7C9}" type="sibTrans" cxnId="{F391E328-1096-41A2-9C15-626DF3802B50}">
      <dgm:prSet/>
      <dgm:spPr/>
      <dgm:t>
        <a:bodyPr/>
        <a:lstStyle/>
        <a:p>
          <a:endParaRPr lang="en-US"/>
        </a:p>
      </dgm:t>
    </dgm:pt>
    <dgm:pt modelId="{A4664F5B-40B5-4F74-A123-0FCACDFE0CA9}" type="pres">
      <dgm:prSet presAssocID="{07BDCD79-F190-46EB-BDA2-82C62E418CAF}" presName="CompostProcess" presStyleCnt="0">
        <dgm:presLayoutVars>
          <dgm:dir/>
          <dgm:resizeHandles val="exact"/>
        </dgm:presLayoutVars>
      </dgm:prSet>
      <dgm:spPr/>
    </dgm:pt>
    <dgm:pt modelId="{5C02CDCD-F18C-4FDE-8D90-76CB4B070C96}" type="pres">
      <dgm:prSet presAssocID="{07BDCD79-F190-46EB-BDA2-82C62E418CAF}" presName="arrow" presStyleLbl="bgShp" presStyleIdx="0" presStyleCnt="1" custScaleX="117647"/>
      <dgm:spPr/>
      <dgm:t>
        <a:bodyPr/>
        <a:lstStyle/>
        <a:p>
          <a:endParaRPr lang="en-US"/>
        </a:p>
      </dgm:t>
    </dgm:pt>
    <dgm:pt modelId="{D8020489-DD9E-431D-BB1E-1EA6A6BD0FFF}" type="pres">
      <dgm:prSet presAssocID="{07BDCD79-F190-46EB-BDA2-82C62E418CAF}" presName="linearProcess" presStyleCnt="0"/>
      <dgm:spPr/>
    </dgm:pt>
    <dgm:pt modelId="{41C9973B-42F5-4AD1-9CAD-9DC18715B02B}" type="pres">
      <dgm:prSet presAssocID="{FF031DF7-2400-4786-B89F-2C234477C798}" presName="textNode" presStyleLbl="node1" presStyleIdx="0" presStyleCnt="3">
        <dgm:presLayoutVars>
          <dgm:bulletEnabled val="1"/>
        </dgm:presLayoutVars>
      </dgm:prSet>
      <dgm:spPr/>
      <dgm:t>
        <a:bodyPr/>
        <a:lstStyle/>
        <a:p>
          <a:endParaRPr lang="en-US"/>
        </a:p>
      </dgm:t>
    </dgm:pt>
    <dgm:pt modelId="{8AC8F02E-6D2C-4247-A628-E6BFEBC44088}" type="pres">
      <dgm:prSet presAssocID="{33ADEDFA-8EF7-49B6-8428-50585E400F1C}" presName="sibTrans" presStyleCnt="0"/>
      <dgm:spPr/>
    </dgm:pt>
    <dgm:pt modelId="{C0F8B20D-1A2F-4532-ABF1-4D1D9A6B5ECF}" type="pres">
      <dgm:prSet presAssocID="{BA4D48E8-9B95-4E7A-AA4F-C95F7F9DAFD1}" presName="textNode" presStyleLbl="node1" presStyleIdx="1" presStyleCnt="3">
        <dgm:presLayoutVars>
          <dgm:bulletEnabled val="1"/>
        </dgm:presLayoutVars>
      </dgm:prSet>
      <dgm:spPr/>
      <dgm:t>
        <a:bodyPr/>
        <a:lstStyle/>
        <a:p>
          <a:endParaRPr lang="en-US"/>
        </a:p>
      </dgm:t>
    </dgm:pt>
    <dgm:pt modelId="{A3069B01-59D1-4B4A-BBB2-1E24571AFFE7}" type="pres">
      <dgm:prSet presAssocID="{DC4B4724-5E54-445C-9152-F9F058E4D260}" presName="sibTrans" presStyleCnt="0"/>
      <dgm:spPr/>
    </dgm:pt>
    <dgm:pt modelId="{F4105D7D-9466-4DB2-A6DD-1E60C53EF98A}" type="pres">
      <dgm:prSet presAssocID="{2911BD9C-9DF6-4FDF-A110-D0318B90253D}" presName="textNode" presStyleLbl="node1" presStyleIdx="2" presStyleCnt="3" custLinFactNeighborX="11719" custLinFactNeighborY="-554">
        <dgm:presLayoutVars>
          <dgm:bulletEnabled val="1"/>
        </dgm:presLayoutVars>
      </dgm:prSet>
      <dgm:spPr/>
      <dgm:t>
        <a:bodyPr/>
        <a:lstStyle/>
        <a:p>
          <a:endParaRPr lang="en-US"/>
        </a:p>
      </dgm:t>
    </dgm:pt>
  </dgm:ptLst>
  <dgm:cxnLst>
    <dgm:cxn modelId="{EE87A313-BBB4-49A8-B8B7-5F2B8DE16CAF}" srcId="{07BDCD79-F190-46EB-BDA2-82C62E418CAF}" destId="{BA4D48E8-9B95-4E7A-AA4F-C95F7F9DAFD1}" srcOrd="1" destOrd="0" parTransId="{C73B509B-D0A3-4058-B685-06E92ABAB2DC}" sibTransId="{DC4B4724-5E54-445C-9152-F9F058E4D260}"/>
    <dgm:cxn modelId="{7D1F1864-1FFF-4492-B495-197970A21C9B}" type="presOf" srcId="{FF031DF7-2400-4786-B89F-2C234477C798}" destId="{41C9973B-42F5-4AD1-9CAD-9DC18715B02B}" srcOrd="0" destOrd="0" presId="urn:microsoft.com/office/officeart/2005/8/layout/hProcess9"/>
    <dgm:cxn modelId="{CDCF46F8-6669-48BC-9925-235028037EA0}" type="presOf" srcId="{BA4D48E8-9B95-4E7A-AA4F-C95F7F9DAFD1}" destId="{C0F8B20D-1A2F-4532-ABF1-4D1D9A6B5ECF}" srcOrd="0" destOrd="0" presId="urn:microsoft.com/office/officeart/2005/8/layout/hProcess9"/>
    <dgm:cxn modelId="{905434BF-C374-4D9E-A332-266567374140}" srcId="{07BDCD79-F190-46EB-BDA2-82C62E418CAF}" destId="{FF031DF7-2400-4786-B89F-2C234477C798}" srcOrd="0" destOrd="0" parTransId="{7531059C-51E0-45D3-9BAE-1A871FAA30EA}" sibTransId="{33ADEDFA-8EF7-49B6-8428-50585E400F1C}"/>
    <dgm:cxn modelId="{7FD0E0D1-57FD-416E-A20D-A87AADE91112}" type="presOf" srcId="{07BDCD79-F190-46EB-BDA2-82C62E418CAF}" destId="{A4664F5B-40B5-4F74-A123-0FCACDFE0CA9}" srcOrd="0" destOrd="0" presId="urn:microsoft.com/office/officeart/2005/8/layout/hProcess9"/>
    <dgm:cxn modelId="{CD6BE689-C45E-48CB-ABFD-AC22112D6B36}" type="presOf" srcId="{2911BD9C-9DF6-4FDF-A110-D0318B90253D}" destId="{F4105D7D-9466-4DB2-A6DD-1E60C53EF98A}" srcOrd="0" destOrd="0" presId="urn:microsoft.com/office/officeart/2005/8/layout/hProcess9"/>
    <dgm:cxn modelId="{F391E328-1096-41A2-9C15-626DF3802B50}" srcId="{07BDCD79-F190-46EB-BDA2-82C62E418CAF}" destId="{2911BD9C-9DF6-4FDF-A110-D0318B90253D}" srcOrd="2" destOrd="0" parTransId="{DEA1D485-AFB1-4B0C-AB2C-E843C371EE23}" sibTransId="{776CD15B-C595-4B44-A13A-8F7DBF61B7C9}"/>
    <dgm:cxn modelId="{AFFEDE76-91B4-4EE6-B294-0E1793B21F39}" type="presParOf" srcId="{A4664F5B-40B5-4F74-A123-0FCACDFE0CA9}" destId="{5C02CDCD-F18C-4FDE-8D90-76CB4B070C96}" srcOrd="0" destOrd="0" presId="urn:microsoft.com/office/officeart/2005/8/layout/hProcess9"/>
    <dgm:cxn modelId="{1E4E8ADB-F981-4A71-84C7-56B7856EFFD7}" type="presParOf" srcId="{A4664F5B-40B5-4F74-A123-0FCACDFE0CA9}" destId="{D8020489-DD9E-431D-BB1E-1EA6A6BD0FFF}" srcOrd="1" destOrd="0" presId="urn:microsoft.com/office/officeart/2005/8/layout/hProcess9"/>
    <dgm:cxn modelId="{49D29FA5-21F2-4653-9E86-CBFFADF01A53}" type="presParOf" srcId="{D8020489-DD9E-431D-BB1E-1EA6A6BD0FFF}" destId="{41C9973B-42F5-4AD1-9CAD-9DC18715B02B}" srcOrd="0" destOrd="0" presId="urn:microsoft.com/office/officeart/2005/8/layout/hProcess9"/>
    <dgm:cxn modelId="{B7824CA2-8D8B-43D4-A94E-FF580032DBAC}" type="presParOf" srcId="{D8020489-DD9E-431D-BB1E-1EA6A6BD0FFF}" destId="{8AC8F02E-6D2C-4247-A628-E6BFEBC44088}" srcOrd="1" destOrd="0" presId="urn:microsoft.com/office/officeart/2005/8/layout/hProcess9"/>
    <dgm:cxn modelId="{8A88DC30-E65E-49F8-8DB2-1B7B4ADDC877}" type="presParOf" srcId="{D8020489-DD9E-431D-BB1E-1EA6A6BD0FFF}" destId="{C0F8B20D-1A2F-4532-ABF1-4D1D9A6B5ECF}" srcOrd="2" destOrd="0" presId="urn:microsoft.com/office/officeart/2005/8/layout/hProcess9"/>
    <dgm:cxn modelId="{26E81A18-FB56-46E1-8D5B-7CA15BA3DE7B}" type="presParOf" srcId="{D8020489-DD9E-431D-BB1E-1EA6A6BD0FFF}" destId="{A3069B01-59D1-4B4A-BBB2-1E24571AFFE7}" srcOrd="3" destOrd="0" presId="urn:microsoft.com/office/officeart/2005/8/layout/hProcess9"/>
    <dgm:cxn modelId="{046B20BF-2EBC-4EBE-B12C-2FC839024444}" type="presParOf" srcId="{D8020489-DD9E-431D-BB1E-1EA6A6BD0FFF}" destId="{F4105D7D-9466-4DB2-A6DD-1E60C53EF98A}"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02CDCD-F18C-4FDE-8D90-76CB4B070C96}">
      <dsp:nvSpPr>
        <dsp:cNvPr id="0" name=""/>
        <dsp:cNvSpPr/>
      </dsp:nvSpPr>
      <dsp:spPr>
        <a:xfrm>
          <a:off x="2" y="0"/>
          <a:ext cx="8305795" cy="1752600"/>
        </a:xfrm>
        <a:prstGeom prst="rightArrow">
          <a:avLst/>
        </a:prstGeom>
        <a:solidFill>
          <a:schemeClr val="accent1">
            <a:tint val="4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41C9973B-42F5-4AD1-9CAD-9DC18715B02B}">
      <dsp:nvSpPr>
        <dsp:cNvPr id="0" name=""/>
        <dsp:cNvSpPr/>
      </dsp:nvSpPr>
      <dsp:spPr>
        <a:xfrm>
          <a:off x="880" y="525779"/>
          <a:ext cx="2651618" cy="701040"/>
        </a:xfrm>
        <a:prstGeom prst="roundRect">
          <a:avLst/>
        </a:prstGeom>
        <a:solidFill>
          <a:schemeClr val="accent1">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1. </a:t>
          </a:r>
          <a:r>
            <a:rPr lang="en-US" sz="2300" kern="1200" smtClean="0"/>
            <a:t>Financial Aid</a:t>
          </a:r>
          <a:endParaRPr lang="en-US" sz="2300" kern="1200" dirty="0"/>
        </a:p>
      </dsp:txBody>
      <dsp:txXfrm>
        <a:off x="35102" y="560001"/>
        <a:ext cx="2583174" cy="632596"/>
      </dsp:txXfrm>
    </dsp:sp>
    <dsp:sp modelId="{C0F8B20D-1A2F-4532-ABF1-4D1D9A6B5ECF}">
      <dsp:nvSpPr>
        <dsp:cNvPr id="0" name=""/>
        <dsp:cNvSpPr/>
      </dsp:nvSpPr>
      <dsp:spPr>
        <a:xfrm>
          <a:off x="2827090" y="525779"/>
          <a:ext cx="2651618" cy="701040"/>
        </a:xfrm>
        <a:prstGeom prst="roundRect">
          <a:avLst/>
        </a:prstGeom>
        <a:solidFill>
          <a:schemeClr val="accent1">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2. Hiring Manager</a:t>
          </a:r>
          <a:endParaRPr lang="en-US" sz="2300" kern="1200" dirty="0"/>
        </a:p>
      </dsp:txBody>
      <dsp:txXfrm>
        <a:off x="2861312" y="560001"/>
        <a:ext cx="2583174" cy="632596"/>
      </dsp:txXfrm>
    </dsp:sp>
    <dsp:sp modelId="{F4105D7D-9466-4DB2-A6DD-1E60C53EF98A}">
      <dsp:nvSpPr>
        <dsp:cNvPr id="0" name=""/>
        <dsp:cNvSpPr/>
      </dsp:nvSpPr>
      <dsp:spPr>
        <a:xfrm>
          <a:off x="5654181" y="521896"/>
          <a:ext cx="2651618" cy="701040"/>
        </a:xfrm>
        <a:prstGeom prst="roundRect">
          <a:avLst/>
        </a:prstGeom>
        <a:solidFill>
          <a:schemeClr val="accent1">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3. Candidate</a:t>
          </a:r>
          <a:endParaRPr lang="en-US" sz="2300" kern="1200" dirty="0"/>
        </a:p>
      </dsp:txBody>
      <dsp:txXfrm>
        <a:off x="5688403" y="556118"/>
        <a:ext cx="2583174" cy="63259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4029075" cy="3508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0" hangingPunct="0">
              <a:defRPr sz="1200"/>
            </a:lvl1pPr>
          </a:lstStyle>
          <a:p>
            <a:pPr>
              <a:defRPr/>
            </a:pPr>
            <a:endParaRPr lang="en-US"/>
          </a:p>
        </p:txBody>
      </p:sp>
      <p:sp>
        <p:nvSpPr>
          <p:cNvPr id="46083" name="Rectangle 3"/>
          <p:cNvSpPr>
            <a:spLocks noGrp="1" noChangeArrowheads="1"/>
          </p:cNvSpPr>
          <p:nvPr>
            <p:ph type="dt" sz="quarter" idx="1"/>
          </p:nvPr>
        </p:nvSpPr>
        <p:spPr bwMode="auto">
          <a:xfrm>
            <a:off x="5265738" y="0"/>
            <a:ext cx="4029075" cy="3508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0" hangingPunct="0">
              <a:defRPr sz="1200"/>
            </a:lvl1pPr>
          </a:lstStyle>
          <a:p>
            <a:pPr>
              <a:defRPr/>
            </a:pPr>
            <a:fld id="{530FB031-5A96-432D-ABC6-3437F3B3077A}" type="datetimeFigureOut">
              <a:rPr lang="en-US"/>
              <a:pPr>
                <a:defRPr/>
              </a:pPr>
              <a:t>4/6/2016</a:t>
            </a:fld>
            <a:endParaRPr lang="en-US"/>
          </a:p>
        </p:txBody>
      </p:sp>
      <p:sp>
        <p:nvSpPr>
          <p:cNvPr id="46084" name="Rectangle 4"/>
          <p:cNvSpPr>
            <a:spLocks noGrp="1" noChangeArrowheads="1"/>
          </p:cNvSpPr>
          <p:nvPr>
            <p:ph type="ftr" sz="quarter" idx="2"/>
          </p:nvPr>
        </p:nvSpPr>
        <p:spPr bwMode="auto">
          <a:xfrm>
            <a:off x="0" y="6657975"/>
            <a:ext cx="4029075" cy="3508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0" hangingPunct="0">
              <a:defRPr sz="1200"/>
            </a:lvl1pPr>
          </a:lstStyle>
          <a:p>
            <a:pPr>
              <a:defRPr/>
            </a:pPr>
            <a:endParaRPr lang="en-US"/>
          </a:p>
        </p:txBody>
      </p:sp>
      <p:sp>
        <p:nvSpPr>
          <p:cNvPr id="46085" name="Rectangle 5"/>
          <p:cNvSpPr>
            <a:spLocks noGrp="1" noChangeArrowheads="1"/>
          </p:cNvSpPr>
          <p:nvPr>
            <p:ph type="sldNum" sz="quarter" idx="3"/>
          </p:nvPr>
        </p:nvSpPr>
        <p:spPr bwMode="auto">
          <a:xfrm>
            <a:off x="5265738" y="6657975"/>
            <a:ext cx="4029075" cy="3508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0" hangingPunct="0">
              <a:defRPr sz="1200"/>
            </a:lvl1pPr>
          </a:lstStyle>
          <a:p>
            <a:pPr>
              <a:defRPr/>
            </a:pPr>
            <a:fld id="{0504B45C-0E10-461D-A7A3-C5CBE68EE8A9}" type="slidenum">
              <a:rPr lang="en-US"/>
              <a:pPr>
                <a:defRPr/>
              </a:pPr>
              <a:t>‹#›</a:t>
            </a:fld>
            <a:endParaRPr lang="en-US"/>
          </a:p>
        </p:txBody>
      </p:sp>
    </p:spTree>
    <p:extLst>
      <p:ext uri="{BB962C8B-B14F-4D97-AF65-F5344CB8AC3E}">
        <p14:creationId xmlns:p14="http://schemas.microsoft.com/office/powerpoint/2010/main" val="38624632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3177" tIns="46589" rIns="93177" bIns="46589" rtlCol="0"/>
          <a:lstStyle>
            <a:lvl1pPr algn="l">
              <a:defRPr sz="1200"/>
            </a:lvl1pPr>
          </a:lstStyle>
          <a:p>
            <a:pPr>
              <a:defRPr/>
            </a:pPr>
            <a:endParaRPr lang="en-US"/>
          </a:p>
        </p:txBody>
      </p:sp>
      <p:sp>
        <p:nvSpPr>
          <p:cNvPr id="3" name="Date Placeholder 2"/>
          <p:cNvSpPr>
            <a:spLocks noGrp="1"/>
          </p:cNvSpPr>
          <p:nvPr>
            <p:ph type="dt" idx="1"/>
          </p:nvPr>
        </p:nvSpPr>
        <p:spPr>
          <a:xfrm>
            <a:off x="5265738" y="0"/>
            <a:ext cx="4029075" cy="350838"/>
          </a:xfrm>
          <a:prstGeom prst="rect">
            <a:avLst/>
          </a:prstGeom>
        </p:spPr>
        <p:txBody>
          <a:bodyPr vert="horz" lIns="93177" tIns="46589" rIns="93177" bIns="46589" rtlCol="0"/>
          <a:lstStyle>
            <a:lvl1pPr algn="r">
              <a:defRPr sz="1200"/>
            </a:lvl1pPr>
          </a:lstStyle>
          <a:p>
            <a:pPr>
              <a:defRPr/>
            </a:pPr>
            <a:fld id="{E8B96EC1-0BD0-41EE-96B0-BD11FEF1C736}" type="datetimeFigureOut">
              <a:rPr lang="en-US"/>
              <a:pPr>
                <a:defRPr/>
              </a:pPr>
              <a:t>4/6/2016</a:t>
            </a:fld>
            <a:endParaRPr lang="en-US"/>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pPr lvl="0"/>
            <a:endParaRPr lang="en-US" noProof="0" smtClean="0"/>
          </a:p>
        </p:txBody>
      </p:sp>
      <p:sp>
        <p:nvSpPr>
          <p:cNvPr id="5" name="Notes Placeholder 4"/>
          <p:cNvSpPr>
            <a:spLocks noGrp="1"/>
          </p:cNvSpPr>
          <p:nvPr>
            <p:ph type="body" sz="quarter" idx="3"/>
          </p:nvPr>
        </p:nvSpPr>
        <p:spPr>
          <a:xfrm>
            <a:off x="930275" y="3330575"/>
            <a:ext cx="7435850" cy="31543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6657975"/>
            <a:ext cx="4029075" cy="350838"/>
          </a:xfrm>
          <a:prstGeom prst="rect">
            <a:avLst/>
          </a:prstGeom>
        </p:spPr>
        <p:txBody>
          <a:bodyPr vert="horz" lIns="93177" tIns="46589" rIns="93177" bIns="46589"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5265738" y="6657975"/>
            <a:ext cx="4029075" cy="350838"/>
          </a:xfrm>
          <a:prstGeom prst="rect">
            <a:avLst/>
          </a:prstGeom>
        </p:spPr>
        <p:txBody>
          <a:bodyPr vert="horz" lIns="93177" tIns="46589" rIns="93177" bIns="46589" rtlCol="0" anchor="b"/>
          <a:lstStyle>
            <a:lvl1pPr algn="r">
              <a:defRPr sz="1200"/>
            </a:lvl1pPr>
          </a:lstStyle>
          <a:p>
            <a:pPr>
              <a:defRPr/>
            </a:pPr>
            <a:fld id="{F6C10AD7-7DCE-4E82-BA5C-59B648496FD9}" type="slidenum">
              <a:rPr lang="en-US"/>
              <a:pPr>
                <a:defRPr/>
              </a:pPr>
              <a:t>‹#›</a:t>
            </a:fld>
            <a:endParaRPr lang="en-US"/>
          </a:p>
        </p:txBody>
      </p:sp>
    </p:spTree>
    <p:extLst>
      <p:ext uri="{BB962C8B-B14F-4D97-AF65-F5344CB8AC3E}">
        <p14:creationId xmlns:p14="http://schemas.microsoft.com/office/powerpoint/2010/main" val="33922711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4800" cap="all" baseline="0"/>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normAutofit/>
          </a:bodyPr>
          <a:lstStyle>
            <a:lvl1pPr marL="0" indent="0" algn="l">
              <a:buNone/>
              <a:defRPr sz="440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a:t>rev. 3/12 klk</a:t>
            </a:r>
          </a:p>
        </p:txBody>
      </p:sp>
      <p:sp>
        <p:nvSpPr>
          <p:cNvPr id="7" name="Slide Number Placeholder 5"/>
          <p:cNvSpPr>
            <a:spLocks noGrp="1"/>
          </p:cNvSpPr>
          <p:nvPr>
            <p:ph type="sldNum" sz="quarter" idx="12"/>
          </p:nvPr>
        </p:nvSpPr>
        <p:spPr/>
        <p:txBody>
          <a:bodyPr/>
          <a:lstStyle>
            <a:lvl1pPr>
              <a:defRPr/>
            </a:lvl1pPr>
          </a:lstStyle>
          <a:p>
            <a:pPr>
              <a:defRPr/>
            </a:pPr>
            <a:fld id="{CEA78453-D88D-4C87-B985-37B8D9EAABD1}" type="slidenum">
              <a:rPr lang="en-US"/>
              <a:pPr>
                <a:defRPr/>
              </a:pPr>
              <a:t>‹#›</a:t>
            </a:fld>
            <a:endParaRPr lang="en-US"/>
          </a:p>
        </p:txBody>
      </p:sp>
    </p:spTree>
    <p:extLst>
      <p:ext uri="{BB962C8B-B14F-4D97-AF65-F5344CB8AC3E}">
        <p14:creationId xmlns:p14="http://schemas.microsoft.com/office/powerpoint/2010/main" val="2002826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rev. 3/12 klk</a:t>
            </a:r>
          </a:p>
        </p:txBody>
      </p:sp>
      <p:sp>
        <p:nvSpPr>
          <p:cNvPr id="6" name="Slide Number Placeholder 5"/>
          <p:cNvSpPr>
            <a:spLocks noGrp="1"/>
          </p:cNvSpPr>
          <p:nvPr>
            <p:ph type="sldNum" sz="quarter" idx="12"/>
          </p:nvPr>
        </p:nvSpPr>
        <p:spPr/>
        <p:txBody>
          <a:bodyPr/>
          <a:lstStyle>
            <a:lvl1pPr>
              <a:defRPr/>
            </a:lvl1pPr>
          </a:lstStyle>
          <a:p>
            <a:pPr>
              <a:defRPr/>
            </a:pPr>
            <a:fld id="{054AE931-0714-44C0-8CCA-DB1A82A7709F}" type="slidenum">
              <a:rPr lang="en-US"/>
              <a:pPr>
                <a:defRPr/>
              </a:pPr>
              <a:t>‹#›</a:t>
            </a:fld>
            <a:endParaRPr lang="en-US"/>
          </a:p>
        </p:txBody>
      </p:sp>
    </p:spTree>
    <p:extLst>
      <p:ext uri="{BB962C8B-B14F-4D97-AF65-F5344CB8AC3E}">
        <p14:creationId xmlns:p14="http://schemas.microsoft.com/office/powerpoint/2010/main" val="3593262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rev. 3/12 klk</a:t>
            </a:r>
          </a:p>
        </p:txBody>
      </p:sp>
      <p:sp>
        <p:nvSpPr>
          <p:cNvPr id="6" name="Slide Number Placeholder 5"/>
          <p:cNvSpPr>
            <a:spLocks noGrp="1"/>
          </p:cNvSpPr>
          <p:nvPr>
            <p:ph type="sldNum" sz="quarter" idx="12"/>
          </p:nvPr>
        </p:nvSpPr>
        <p:spPr/>
        <p:txBody>
          <a:bodyPr/>
          <a:lstStyle>
            <a:lvl1pPr>
              <a:defRPr/>
            </a:lvl1pPr>
          </a:lstStyle>
          <a:p>
            <a:pPr>
              <a:defRPr/>
            </a:pPr>
            <a:fld id="{0B91D67C-2CC4-44CD-AD60-407677EAAC93}" type="slidenum">
              <a:rPr lang="en-US"/>
              <a:pPr>
                <a:defRPr/>
              </a:pPr>
              <a:t>‹#›</a:t>
            </a:fld>
            <a:endParaRPr lang="en-US"/>
          </a:p>
        </p:txBody>
      </p:sp>
    </p:spTree>
    <p:extLst>
      <p:ext uri="{BB962C8B-B14F-4D97-AF65-F5344CB8AC3E}">
        <p14:creationId xmlns:p14="http://schemas.microsoft.com/office/powerpoint/2010/main" val="2130641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rev. 3/12 klk</a:t>
            </a:r>
          </a:p>
        </p:txBody>
      </p:sp>
      <p:sp>
        <p:nvSpPr>
          <p:cNvPr id="6" name="Slide Number Placeholder 5"/>
          <p:cNvSpPr>
            <a:spLocks noGrp="1"/>
          </p:cNvSpPr>
          <p:nvPr>
            <p:ph type="sldNum" sz="quarter" idx="12"/>
          </p:nvPr>
        </p:nvSpPr>
        <p:spPr/>
        <p:txBody>
          <a:bodyPr/>
          <a:lstStyle>
            <a:lvl1pPr>
              <a:defRPr/>
            </a:lvl1pPr>
          </a:lstStyle>
          <a:p>
            <a:pPr>
              <a:defRPr/>
            </a:pPr>
            <a:fld id="{66AF1386-93E2-458A-ACD4-12B1CEC7680B}" type="slidenum">
              <a:rPr lang="en-US"/>
              <a:pPr>
                <a:defRPr/>
              </a:pPr>
              <a:t>‹#›</a:t>
            </a:fld>
            <a:endParaRPr lang="en-US"/>
          </a:p>
        </p:txBody>
      </p:sp>
    </p:spTree>
    <p:extLst>
      <p:ext uri="{BB962C8B-B14F-4D97-AF65-F5344CB8AC3E}">
        <p14:creationId xmlns:p14="http://schemas.microsoft.com/office/powerpoint/2010/main" val="1579857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a:t>rev. 3/12 klk</a:t>
            </a:r>
          </a:p>
        </p:txBody>
      </p:sp>
      <p:sp>
        <p:nvSpPr>
          <p:cNvPr id="7" name="Slide Number Placeholder 5"/>
          <p:cNvSpPr>
            <a:spLocks noGrp="1"/>
          </p:cNvSpPr>
          <p:nvPr>
            <p:ph type="sldNum" sz="quarter" idx="12"/>
          </p:nvPr>
        </p:nvSpPr>
        <p:spPr/>
        <p:txBody>
          <a:bodyPr/>
          <a:lstStyle>
            <a:lvl1pPr>
              <a:defRPr/>
            </a:lvl1pPr>
          </a:lstStyle>
          <a:p>
            <a:pPr>
              <a:defRPr/>
            </a:pPr>
            <a:fld id="{7B1A63F8-4489-452C-A401-FB5F7CCA9A26}" type="slidenum">
              <a:rPr lang="en-US"/>
              <a:pPr>
                <a:defRPr/>
              </a:pPr>
              <a:t>‹#›</a:t>
            </a:fld>
            <a:endParaRPr lang="en-US"/>
          </a:p>
        </p:txBody>
      </p:sp>
    </p:spTree>
    <p:extLst>
      <p:ext uri="{BB962C8B-B14F-4D97-AF65-F5344CB8AC3E}">
        <p14:creationId xmlns:p14="http://schemas.microsoft.com/office/powerpoint/2010/main" val="164072664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a:t>rev. 3/12 klk</a:t>
            </a:r>
          </a:p>
        </p:txBody>
      </p:sp>
      <p:sp>
        <p:nvSpPr>
          <p:cNvPr id="7" name="Slide Number Placeholder 5"/>
          <p:cNvSpPr>
            <a:spLocks noGrp="1"/>
          </p:cNvSpPr>
          <p:nvPr>
            <p:ph type="sldNum" sz="quarter" idx="12"/>
          </p:nvPr>
        </p:nvSpPr>
        <p:spPr/>
        <p:txBody>
          <a:bodyPr/>
          <a:lstStyle>
            <a:lvl1pPr>
              <a:defRPr/>
            </a:lvl1pPr>
          </a:lstStyle>
          <a:p>
            <a:pPr>
              <a:defRPr/>
            </a:pPr>
            <a:fld id="{373E1510-0AAD-4C52-BEBE-3EF03C6CAECA}" type="slidenum">
              <a:rPr lang="en-US"/>
              <a:pPr>
                <a:defRPr/>
              </a:pPr>
              <a:t>‹#›</a:t>
            </a:fld>
            <a:endParaRPr lang="en-US"/>
          </a:p>
        </p:txBody>
      </p:sp>
    </p:spTree>
    <p:extLst>
      <p:ext uri="{BB962C8B-B14F-4D97-AF65-F5344CB8AC3E}">
        <p14:creationId xmlns:p14="http://schemas.microsoft.com/office/powerpoint/2010/main" val="2329562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endParaRPr lang="en-US"/>
          </a:p>
        </p:txBody>
      </p:sp>
      <p:sp>
        <p:nvSpPr>
          <p:cNvPr id="9" name="Footer Placeholder 7"/>
          <p:cNvSpPr>
            <a:spLocks noGrp="1"/>
          </p:cNvSpPr>
          <p:nvPr>
            <p:ph type="ftr" sz="quarter" idx="11"/>
          </p:nvPr>
        </p:nvSpPr>
        <p:spPr/>
        <p:txBody>
          <a:bodyPr/>
          <a:lstStyle>
            <a:lvl1pPr>
              <a:defRPr/>
            </a:lvl1pPr>
          </a:lstStyle>
          <a:p>
            <a:pPr>
              <a:defRPr/>
            </a:pPr>
            <a:r>
              <a:rPr lang="en-US"/>
              <a:t>rev. 3/12 klk</a:t>
            </a:r>
          </a:p>
        </p:txBody>
      </p:sp>
      <p:sp>
        <p:nvSpPr>
          <p:cNvPr id="10" name="Slide Number Placeholder 8"/>
          <p:cNvSpPr>
            <a:spLocks noGrp="1"/>
          </p:cNvSpPr>
          <p:nvPr>
            <p:ph type="sldNum" sz="quarter" idx="12"/>
          </p:nvPr>
        </p:nvSpPr>
        <p:spPr/>
        <p:txBody>
          <a:bodyPr/>
          <a:lstStyle>
            <a:lvl1pPr>
              <a:defRPr/>
            </a:lvl1pPr>
          </a:lstStyle>
          <a:p>
            <a:pPr>
              <a:defRPr/>
            </a:pPr>
            <a:fld id="{5E8176B0-CA2E-48BF-9B74-27BDDDC9DD93}" type="slidenum">
              <a:rPr lang="en-US"/>
              <a:pPr>
                <a:defRPr/>
              </a:pPr>
              <a:t>‹#›</a:t>
            </a:fld>
            <a:endParaRPr lang="en-US"/>
          </a:p>
        </p:txBody>
      </p:sp>
    </p:spTree>
    <p:extLst>
      <p:ext uri="{BB962C8B-B14F-4D97-AF65-F5344CB8AC3E}">
        <p14:creationId xmlns:p14="http://schemas.microsoft.com/office/powerpoint/2010/main" val="464453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r>
              <a:rPr lang="en-US"/>
              <a:t>rev. 3/12 klk</a:t>
            </a:r>
          </a:p>
        </p:txBody>
      </p:sp>
      <p:sp>
        <p:nvSpPr>
          <p:cNvPr id="5" name="Slide Number Placeholder 5"/>
          <p:cNvSpPr>
            <a:spLocks noGrp="1"/>
          </p:cNvSpPr>
          <p:nvPr>
            <p:ph type="sldNum" sz="quarter" idx="12"/>
          </p:nvPr>
        </p:nvSpPr>
        <p:spPr/>
        <p:txBody>
          <a:bodyPr/>
          <a:lstStyle>
            <a:lvl1pPr>
              <a:defRPr/>
            </a:lvl1pPr>
          </a:lstStyle>
          <a:p>
            <a:pPr>
              <a:defRPr/>
            </a:pPr>
            <a:fld id="{9B62CC82-6BAA-4654-853D-3B0F2C24CB97}" type="slidenum">
              <a:rPr lang="en-US"/>
              <a:pPr>
                <a:defRPr/>
              </a:pPr>
              <a:t>‹#›</a:t>
            </a:fld>
            <a:endParaRPr lang="en-US"/>
          </a:p>
        </p:txBody>
      </p:sp>
    </p:spTree>
    <p:extLst>
      <p:ext uri="{BB962C8B-B14F-4D97-AF65-F5344CB8AC3E}">
        <p14:creationId xmlns:p14="http://schemas.microsoft.com/office/powerpoint/2010/main" val="4287764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r>
              <a:rPr lang="en-US"/>
              <a:t>rev. 3/12 klk</a:t>
            </a:r>
          </a:p>
        </p:txBody>
      </p:sp>
      <p:sp>
        <p:nvSpPr>
          <p:cNvPr id="4" name="Slide Number Placeholder 5"/>
          <p:cNvSpPr>
            <a:spLocks noGrp="1"/>
          </p:cNvSpPr>
          <p:nvPr>
            <p:ph type="sldNum" sz="quarter" idx="12"/>
          </p:nvPr>
        </p:nvSpPr>
        <p:spPr/>
        <p:txBody>
          <a:bodyPr/>
          <a:lstStyle>
            <a:lvl1pPr>
              <a:defRPr/>
            </a:lvl1pPr>
          </a:lstStyle>
          <a:p>
            <a:pPr>
              <a:defRPr/>
            </a:pPr>
            <a:fld id="{38DD30E9-6FAB-4E18-A7FB-B3577FF86B25}" type="slidenum">
              <a:rPr lang="en-US"/>
              <a:pPr>
                <a:defRPr/>
              </a:pPr>
              <a:t>‹#›</a:t>
            </a:fld>
            <a:endParaRPr lang="en-US"/>
          </a:p>
        </p:txBody>
      </p:sp>
    </p:spTree>
    <p:extLst>
      <p:ext uri="{BB962C8B-B14F-4D97-AF65-F5344CB8AC3E}">
        <p14:creationId xmlns:p14="http://schemas.microsoft.com/office/powerpoint/2010/main" val="1590574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r>
              <a:rPr lang="en-US"/>
              <a:t>rev. 3/12 klk</a:t>
            </a:r>
          </a:p>
        </p:txBody>
      </p:sp>
      <p:sp>
        <p:nvSpPr>
          <p:cNvPr id="8" name="Slide Number Placeholder 6"/>
          <p:cNvSpPr>
            <a:spLocks noGrp="1"/>
          </p:cNvSpPr>
          <p:nvPr>
            <p:ph type="sldNum" sz="quarter" idx="12"/>
          </p:nvPr>
        </p:nvSpPr>
        <p:spPr/>
        <p:txBody>
          <a:bodyPr/>
          <a:lstStyle>
            <a:lvl1pPr>
              <a:defRPr/>
            </a:lvl1pPr>
          </a:lstStyle>
          <a:p>
            <a:pPr>
              <a:defRPr/>
            </a:pPr>
            <a:fld id="{6072641D-6CA7-48F6-9F4E-2C8491EF9BD1}" type="slidenum">
              <a:rPr lang="en-US"/>
              <a:pPr>
                <a:defRPr/>
              </a:pPr>
              <a:t>‹#›</a:t>
            </a:fld>
            <a:endParaRPr lang="en-US"/>
          </a:p>
        </p:txBody>
      </p:sp>
    </p:spTree>
    <p:extLst>
      <p:ext uri="{BB962C8B-B14F-4D97-AF65-F5344CB8AC3E}">
        <p14:creationId xmlns:p14="http://schemas.microsoft.com/office/powerpoint/2010/main" val="291562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a:t>rev. 3/12 klk</a:t>
            </a:r>
          </a:p>
        </p:txBody>
      </p:sp>
      <p:sp>
        <p:nvSpPr>
          <p:cNvPr id="7" name="Slide Number Placeholder 5"/>
          <p:cNvSpPr>
            <a:spLocks noGrp="1"/>
          </p:cNvSpPr>
          <p:nvPr>
            <p:ph type="sldNum" sz="quarter" idx="12"/>
          </p:nvPr>
        </p:nvSpPr>
        <p:spPr/>
        <p:txBody>
          <a:bodyPr/>
          <a:lstStyle>
            <a:lvl1pPr>
              <a:defRPr/>
            </a:lvl1pPr>
          </a:lstStyle>
          <a:p>
            <a:pPr>
              <a:defRPr/>
            </a:pPr>
            <a:fld id="{74BB2DC4-F45E-4A66-8773-764DD0FDDB5E}" type="slidenum">
              <a:rPr lang="en-US"/>
              <a:pPr>
                <a:defRPr/>
              </a:pPr>
              <a:t>‹#›</a:t>
            </a:fld>
            <a:endParaRPr lang="en-US"/>
          </a:p>
        </p:txBody>
      </p:sp>
    </p:spTree>
    <p:extLst>
      <p:ext uri="{BB962C8B-B14F-4D97-AF65-F5344CB8AC3E}">
        <p14:creationId xmlns:p14="http://schemas.microsoft.com/office/powerpoint/2010/main" val="1307463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a:defRPr sz="1200">
                <a:solidFill>
                  <a:srgbClr val="FFFFFF"/>
                </a:solidFill>
              </a:defRPr>
            </a:lvl1pPr>
          </a:lstStyle>
          <a:p>
            <a:pPr>
              <a:defRPr/>
            </a:pPr>
            <a:endParaRPr 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a:defRPr sz="1200" smtClean="0">
                <a:solidFill>
                  <a:srgbClr val="FFFFFF"/>
                </a:solidFill>
              </a:defRPr>
            </a:lvl1pPr>
          </a:lstStyle>
          <a:p>
            <a:pPr>
              <a:defRPr/>
            </a:pPr>
            <a:r>
              <a:rPr lang="en-US"/>
              <a:t>rev. 3/12 klk</a:t>
            </a:r>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a:defRPr sz="1400" b="1" smtClean="0">
                <a:solidFill>
                  <a:srgbClr val="FFFFFF"/>
                </a:solidFill>
              </a:defRPr>
            </a:lvl1pPr>
          </a:lstStyle>
          <a:p>
            <a:pPr>
              <a:defRPr/>
            </a:pPr>
            <a:fld id="{697F1874-490C-4AB6-8D5B-7F89705CE8DF}" type="slidenum">
              <a:rPr lang="en-US"/>
              <a:pPr>
                <a:defRPr/>
              </a:pPr>
              <a:t>‹#›</a:t>
            </a:fld>
            <a:endParaRPr lang="en-US"/>
          </a:p>
        </p:txBody>
      </p:sp>
      <p:pic>
        <p:nvPicPr>
          <p:cNvPr id="1033" name="Picture 7"/>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934200" y="561975"/>
            <a:ext cx="198120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91" r:id="rId1"/>
    <p:sldLayoutId id="2147483784" r:id="rId2"/>
    <p:sldLayoutId id="2147483792" r:id="rId3"/>
    <p:sldLayoutId id="2147483785" r:id="rId4"/>
    <p:sldLayoutId id="2147483793" r:id="rId5"/>
    <p:sldLayoutId id="2147483786" r:id="rId6"/>
    <p:sldLayoutId id="2147483787" r:id="rId7"/>
    <p:sldLayoutId id="2147483794" r:id="rId8"/>
    <p:sldLayoutId id="2147483788" r:id="rId9"/>
    <p:sldLayoutId id="2147483789" r:id="rId10"/>
    <p:sldLayoutId id="2147483790" r:id="rId11"/>
  </p:sldLayoutIdLst>
  <p:timing>
    <p:tnLst>
      <p:par>
        <p:cTn id="1" dur="indefinite" restart="never" nodeType="tmRoot"/>
      </p:par>
    </p:tnLst>
  </p:timing>
  <p:hf hdr="0" ftr="0" dt="0"/>
  <p:txStyles>
    <p:titleStyle>
      <a:lvl1pPr algn="l" rtl="0" fontAlgn="base">
        <a:spcBef>
          <a:spcPct val="0"/>
        </a:spcBef>
        <a:spcAft>
          <a:spcPct val="0"/>
        </a:spcAft>
        <a:defRPr sz="4000" kern="1200" spc="-100">
          <a:solidFill>
            <a:schemeClr val="tx2"/>
          </a:solidFill>
          <a:latin typeface="+mj-lt"/>
          <a:ea typeface="+mj-ea"/>
          <a:cs typeface="+mj-cs"/>
        </a:defRPr>
      </a:lvl1pPr>
      <a:lvl2pPr algn="l" rtl="0" fontAlgn="base">
        <a:spcBef>
          <a:spcPct val="0"/>
        </a:spcBef>
        <a:spcAft>
          <a:spcPct val="0"/>
        </a:spcAft>
        <a:defRPr sz="4000">
          <a:solidFill>
            <a:schemeClr val="tx2"/>
          </a:solidFill>
          <a:latin typeface="Arial" charset="0"/>
        </a:defRPr>
      </a:lvl2pPr>
      <a:lvl3pPr algn="l" rtl="0" fontAlgn="base">
        <a:spcBef>
          <a:spcPct val="0"/>
        </a:spcBef>
        <a:spcAft>
          <a:spcPct val="0"/>
        </a:spcAft>
        <a:defRPr sz="4000">
          <a:solidFill>
            <a:schemeClr val="tx2"/>
          </a:solidFill>
          <a:latin typeface="Arial" charset="0"/>
        </a:defRPr>
      </a:lvl3pPr>
      <a:lvl4pPr algn="l" rtl="0" fontAlgn="base">
        <a:spcBef>
          <a:spcPct val="0"/>
        </a:spcBef>
        <a:spcAft>
          <a:spcPct val="0"/>
        </a:spcAft>
        <a:defRPr sz="4000">
          <a:solidFill>
            <a:schemeClr val="tx2"/>
          </a:solidFill>
          <a:latin typeface="Arial" charset="0"/>
        </a:defRPr>
      </a:lvl4pPr>
      <a:lvl5pPr algn="l" rtl="0" fontAlgn="base">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182563" indent="-182563" algn="l" rtl="0" fontAlgn="base">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fontAlgn="base">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fontAlgn="base">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fontAlgn="base">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fontAlgn="base">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collin.edu/shared/shared_hremploy/CougarHR_ATS_Quick_Guide_Part-time_Staff.pdf" TargetMode="External"/><Relationship Id="rId2" Type="http://schemas.openxmlformats.org/officeDocument/2006/relationships/hyperlink" Target="http://www.collin.edu/shared/shared_hremploy/Employment_PDFs/Candidate_Professional_Reference_Survey.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collin.edu/shared/shared_hremploy/CougarHR_ATS_Quick_Guide_Part-time_Staff.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jobs.collin.ed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collin.edu/shared/shared_hremploy/Sample_Interview_Questions.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fontAlgn="auto">
              <a:spcAft>
                <a:spcPts val="0"/>
              </a:spcAft>
              <a:defRPr/>
            </a:pPr>
            <a:r>
              <a:rPr lang="en-US" dirty="0" smtClean="0"/>
              <a:t>MODULE 2</a:t>
            </a:r>
            <a:endParaRPr lang="en-US" dirty="0"/>
          </a:p>
        </p:txBody>
      </p:sp>
      <p:sp>
        <p:nvSpPr>
          <p:cNvPr id="6147" name="Subtitle 2"/>
          <p:cNvSpPr>
            <a:spLocks noGrp="1"/>
          </p:cNvSpPr>
          <p:nvPr>
            <p:ph type="subTitle" idx="1"/>
          </p:nvPr>
        </p:nvSpPr>
        <p:spPr>
          <a:xfrm>
            <a:off x="685800" y="3505200"/>
            <a:ext cx="7924800" cy="1752600"/>
          </a:xfrm>
        </p:spPr>
        <p:txBody>
          <a:bodyPr>
            <a:normAutofit/>
          </a:bodyPr>
          <a:lstStyle/>
          <a:p>
            <a:r>
              <a:rPr lang="en-US" dirty="0" smtClean="0"/>
              <a:t>Recruitment, Selection &amp; Eligibility Guidelines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Background/Reference Checks</a:t>
            </a:r>
            <a:endParaRPr lang="en-US" sz="3600" dirty="0"/>
          </a:p>
        </p:txBody>
      </p:sp>
      <p:sp>
        <p:nvSpPr>
          <p:cNvPr id="3" name="Content Placeholder 2"/>
          <p:cNvSpPr>
            <a:spLocks noGrp="1"/>
          </p:cNvSpPr>
          <p:nvPr>
            <p:ph idx="1"/>
          </p:nvPr>
        </p:nvSpPr>
        <p:spPr>
          <a:xfrm>
            <a:off x="304800" y="1447800"/>
            <a:ext cx="8458200" cy="5105400"/>
          </a:xfrm>
          <a:ln>
            <a:solidFill>
              <a:schemeClr val="bg1"/>
            </a:solidFill>
          </a:ln>
        </p:spPr>
        <p:txBody>
          <a:bodyPr/>
          <a:lstStyle/>
          <a:p>
            <a:pPr lvl="0"/>
            <a:endParaRPr lang="en-US" sz="800" dirty="0"/>
          </a:p>
          <a:p>
            <a:pPr marL="0" lvl="0" indent="0">
              <a:buNone/>
            </a:pPr>
            <a:r>
              <a:rPr lang="en-US" sz="1800" dirty="0" smtClean="0"/>
              <a:t>Upon changing the candidate’s status to </a:t>
            </a:r>
            <a:r>
              <a:rPr lang="en-US" sz="1800" b="1" dirty="0" smtClean="0"/>
              <a:t>“Recommend for Hire -Check Background/References”</a:t>
            </a:r>
            <a:r>
              <a:rPr lang="en-US" sz="1800" dirty="0" smtClean="0"/>
              <a:t> </a:t>
            </a:r>
            <a:r>
              <a:rPr lang="en-US" sz="1800" dirty="0"/>
              <a:t>it is the </a:t>
            </a:r>
            <a:r>
              <a:rPr lang="en-US" sz="1800" u="sng" dirty="0" smtClean="0"/>
              <a:t>hiring manager’s </a:t>
            </a:r>
            <a:r>
              <a:rPr lang="en-US" sz="1800" dirty="0" smtClean="0"/>
              <a:t>responsibility </a:t>
            </a:r>
            <a:r>
              <a:rPr lang="en-US" sz="1800" dirty="0"/>
              <a:t>to contact </a:t>
            </a:r>
            <a:r>
              <a:rPr lang="en-US" sz="1800" dirty="0" smtClean="0"/>
              <a:t>the candidates references and provide a summary of the information obtained in the References section of the candidate’s application profile in </a:t>
            </a:r>
            <a:r>
              <a:rPr lang="en-US" sz="1800" dirty="0" err="1"/>
              <a:t>CougarHR</a:t>
            </a:r>
            <a:r>
              <a:rPr lang="en-US" sz="1800" dirty="0" smtClean="0"/>
              <a:t>.  </a:t>
            </a:r>
            <a:r>
              <a:rPr lang="en-US" sz="1800" dirty="0" smtClean="0">
                <a:solidFill>
                  <a:srgbClr val="C00000"/>
                </a:solidFill>
              </a:rPr>
              <a:t>At least 2 solid professional references are required.</a:t>
            </a:r>
            <a:r>
              <a:rPr lang="en-US" sz="1800" dirty="0" smtClean="0"/>
              <a:t>  </a:t>
            </a:r>
          </a:p>
          <a:p>
            <a:pPr marL="0" lvl="0" indent="0">
              <a:buNone/>
            </a:pPr>
            <a:endParaRPr lang="en-US" sz="1000" dirty="0"/>
          </a:p>
          <a:p>
            <a:pPr marL="0" lvl="0" indent="0" algn="ctr">
              <a:buNone/>
            </a:pPr>
            <a:r>
              <a:rPr lang="en-US" sz="1600" b="1" i="1" dirty="0" smtClean="0">
                <a:solidFill>
                  <a:srgbClr val="0000FF"/>
                </a:solidFill>
                <a:hlinkClick r:id="rId2"/>
              </a:rPr>
              <a:t>Sample Reference Check Questions</a:t>
            </a:r>
            <a:endParaRPr lang="en-US" sz="1600" b="1" i="1" dirty="0" smtClean="0">
              <a:solidFill>
                <a:srgbClr val="0000FF"/>
              </a:solidFill>
            </a:endParaRPr>
          </a:p>
          <a:p>
            <a:pPr marL="0" lvl="0" indent="0">
              <a:buNone/>
            </a:pPr>
            <a:endParaRPr lang="en-US" sz="800" dirty="0"/>
          </a:p>
          <a:p>
            <a:pPr marL="0" lvl="0" indent="0">
              <a:buNone/>
            </a:pPr>
            <a:r>
              <a:rPr lang="en-US" sz="1800" dirty="0"/>
              <a:t>Once the criminal background check results are received, HR will change the candidate’s status to </a:t>
            </a:r>
            <a:r>
              <a:rPr lang="en-US" sz="1800" b="1" dirty="0"/>
              <a:t>“Background Check </a:t>
            </a:r>
            <a:r>
              <a:rPr lang="en-US" sz="1800" b="1" dirty="0" smtClean="0"/>
              <a:t>Completed </a:t>
            </a:r>
            <a:r>
              <a:rPr lang="en-US" sz="1800" b="1" dirty="0"/>
              <a:t>(HR use only</a:t>
            </a:r>
            <a:r>
              <a:rPr lang="en-US" sz="1800" b="1" dirty="0" smtClean="0"/>
              <a:t>)”</a:t>
            </a:r>
          </a:p>
          <a:p>
            <a:pPr marL="0" lvl="0" indent="0">
              <a:buNone/>
            </a:pPr>
            <a:endParaRPr lang="en-US" sz="800" dirty="0" smtClean="0"/>
          </a:p>
          <a:p>
            <a:pPr marL="0" indent="0">
              <a:buNone/>
            </a:pPr>
            <a:r>
              <a:rPr lang="en-US" sz="1800" dirty="0"/>
              <a:t>A background check must be completed by HR before </a:t>
            </a:r>
            <a:r>
              <a:rPr lang="en-US" sz="1800" dirty="0" smtClean="0"/>
              <a:t>the status will be changed by HR. Once the background check is done, HR will see if the references have been completed by the Hiring Manager and put in </a:t>
            </a:r>
            <a:r>
              <a:rPr lang="en-US" sz="1800" dirty="0" err="1" smtClean="0"/>
              <a:t>CougarHR</a:t>
            </a:r>
            <a:r>
              <a:rPr lang="en-US" sz="1800" dirty="0" smtClean="0"/>
              <a:t>. If the references have not been completed, HR will change the status to </a:t>
            </a:r>
            <a:r>
              <a:rPr lang="en-US" sz="1800" b="1" dirty="0" smtClean="0"/>
              <a:t>“Pending Transcripts and/or References (HR Use Only)”</a:t>
            </a:r>
            <a:r>
              <a:rPr lang="en-US" sz="1800" dirty="0" smtClean="0"/>
              <a:t>.</a:t>
            </a:r>
          </a:p>
          <a:p>
            <a:pPr marL="0" indent="0">
              <a:buNone/>
            </a:pPr>
            <a:r>
              <a:rPr lang="en-US" sz="1600" b="1" i="1" dirty="0" smtClean="0"/>
              <a:t>Refer to your </a:t>
            </a:r>
            <a:r>
              <a:rPr lang="en-US" sz="1600" b="1" i="1" dirty="0" err="1" smtClean="0">
                <a:hlinkClick r:id="rId3"/>
              </a:rPr>
              <a:t>CougarHR</a:t>
            </a:r>
            <a:r>
              <a:rPr lang="en-US" sz="1600" b="1" i="1" dirty="0" smtClean="0">
                <a:hlinkClick r:id="rId3"/>
              </a:rPr>
              <a:t> Quick Reference Guide </a:t>
            </a:r>
            <a:r>
              <a:rPr lang="en-US" sz="1600" b="1" i="1" dirty="0" smtClean="0"/>
              <a:t>for more information</a:t>
            </a:r>
            <a:r>
              <a:rPr lang="en-US" sz="2000" b="1" i="1" dirty="0" smtClean="0"/>
              <a:t>.</a:t>
            </a:r>
            <a:endParaRPr lang="en-US" sz="2000" b="1" i="1" dirty="0"/>
          </a:p>
        </p:txBody>
      </p:sp>
      <p:sp>
        <p:nvSpPr>
          <p:cNvPr id="4" name="Slide Number Placeholder 3"/>
          <p:cNvSpPr>
            <a:spLocks noGrp="1"/>
          </p:cNvSpPr>
          <p:nvPr>
            <p:ph type="sldNum" sz="quarter" idx="12"/>
          </p:nvPr>
        </p:nvSpPr>
        <p:spPr/>
        <p:txBody>
          <a:bodyPr/>
          <a:lstStyle/>
          <a:p>
            <a:pPr>
              <a:defRPr/>
            </a:pPr>
            <a:fld id="{66AF1386-93E2-458A-ACD4-12B1CEC7680B}" type="slidenum">
              <a:rPr lang="en-US" smtClean="0"/>
              <a:pPr>
                <a:defRPr/>
              </a:pPr>
              <a:t>10</a:t>
            </a:fld>
            <a:endParaRPr lang="en-US"/>
          </a:p>
        </p:txBody>
      </p:sp>
    </p:spTree>
    <p:extLst>
      <p:ext uri="{BB962C8B-B14F-4D97-AF65-F5344CB8AC3E}">
        <p14:creationId xmlns:p14="http://schemas.microsoft.com/office/powerpoint/2010/main" val="16639933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Offer/Approvals</a:t>
            </a:r>
            <a:endParaRPr lang="en-US" dirty="0"/>
          </a:p>
        </p:txBody>
      </p:sp>
      <p:sp>
        <p:nvSpPr>
          <p:cNvPr id="3" name="Content Placeholder 2"/>
          <p:cNvSpPr>
            <a:spLocks noGrp="1"/>
          </p:cNvSpPr>
          <p:nvPr>
            <p:ph idx="1"/>
          </p:nvPr>
        </p:nvSpPr>
        <p:spPr>
          <a:xfrm>
            <a:off x="381000" y="1600200"/>
            <a:ext cx="8229600" cy="4724400"/>
          </a:xfrm>
        </p:spPr>
        <p:txBody>
          <a:bodyPr/>
          <a:lstStyle/>
          <a:p>
            <a:pPr marL="342900" lvl="0" indent="-342900" algn="just">
              <a:buFont typeface="+mj-lt"/>
              <a:buAutoNum type="arabicPeriod"/>
            </a:pPr>
            <a:r>
              <a:rPr lang="en-US" sz="1800" dirty="0" smtClean="0"/>
              <a:t>Once the background and reference checks are completed and acceptable and HR will change the candidate’s status </a:t>
            </a:r>
            <a:r>
              <a:rPr lang="en-US" sz="1800" dirty="0"/>
              <a:t>to </a:t>
            </a:r>
            <a:r>
              <a:rPr lang="en-US" sz="1800" b="1" dirty="0"/>
              <a:t>“Initiate offer/Approvals”</a:t>
            </a:r>
            <a:r>
              <a:rPr lang="en-US" sz="1800" dirty="0"/>
              <a:t> </a:t>
            </a:r>
            <a:endParaRPr lang="en-US" sz="1800" dirty="0" smtClean="0"/>
          </a:p>
          <a:p>
            <a:pPr marL="342900" lvl="0" indent="-342900" algn="just">
              <a:buFont typeface="+mj-lt"/>
              <a:buAutoNum type="arabicPeriod"/>
            </a:pPr>
            <a:endParaRPr lang="en-US" sz="1800" dirty="0" smtClean="0"/>
          </a:p>
          <a:p>
            <a:pPr marL="342900" lvl="0" indent="-342900" algn="just">
              <a:buFont typeface="+mj-lt"/>
              <a:buAutoNum type="arabicPeriod"/>
            </a:pPr>
            <a:r>
              <a:rPr lang="en-US" sz="1800" dirty="0" smtClean="0"/>
              <a:t>HR will create the offer letter and route it for appropriate approvals. </a:t>
            </a:r>
          </a:p>
          <a:p>
            <a:pPr marL="228600" lvl="0" indent="-228600" algn="just">
              <a:buFont typeface="+mj-lt"/>
              <a:buAutoNum type="arabicPeriod"/>
            </a:pPr>
            <a:endParaRPr lang="en-US" sz="800" dirty="0"/>
          </a:p>
          <a:p>
            <a:pPr marL="342900" lvl="0" indent="-342900" algn="just">
              <a:buFont typeface="+mj-lt"/>
              <a:buAutoNum type="arabicPeriod"/>
            </a:pPr>
            <a:r>
              <a:rPr lang="en-US" sz="1800" dirty="0" smtClean="0"/>
              <a:t>After the offer letter is approved by all applicable approvers, the hiring manager will </a:t>
            </a:r>
            <a:r>
              <a:rPr lang="en-US" sz="1800" dirty="0"/>
              <a:t>receive an email notification </a:t>
            </a:r>
            <a:r>
              <a:rPr lang="en-US" sz="1800" dirty="0" smtClean="0"/>
              <a:t>from </a:t>
            </a:r>
            <a:r>
              <a:rPr lang="en-US" sz="1800" dirty="0" err="1" smtClean="0"/>
              <a:t>CougarHR</a:t>
            </a:r>
            <a:r>
              <a:rPr lang="en-US" sz="1800" dirty="0" smtClean="0"/>
              <a:t> that </a:t>
            </a:r>
            <a:r>
              <a:rPr lang="en-US" sz="1800" dirty="0"/>
              <a:t>the offer is pending his/her approval.  Upon receipt of this </a:t>
            </a:r>
            <a:r>
              <a:rPr lang="en-US" sz="1800" dirty="0" smtClean="0"/>
              <a:t>email, before approving electronically, the </a:t>
            </a:r>
            <a:r>
              <a:rPr lang="en-US" sz="1800" dirty="0"/>
              <a:t>supervisor </a:t>
            </a:r>
            <a:r>
              <a:rPr lang="en-US" sz="1800" dirty="0" smtClean="0"/>
              <a:t>should first contact </a:t>
            </a:r>
            <a:r>
              <a:rPr lang="en-US" sz="1800" dirty="0"/>
              <a:t>the candidate to extend a verbal </a:t>
            </a:r>
            <a:r>
              <a:rPr lang="en-US" sz="1800" dirty="0" smtClean="0"/>
              <a:t>offer.  </a:t>
            </a:r>
          </a:p>
          <a:p>
            <a:pPr marL="228600" lvl="0" indent="-228600" algn="just">
              <a:buFont typeface="+mj-lt"/>
              <a:buAutoNum type="arabicPeriod"/>
            </a:pPr>
            <a:endParaRPr lang="en-US" sz="1100" dirty="0"/>
          </a:p>
          <a:p>
            <a:pPr marL="342900" lvl="0" indent="-342900" algn="just">
              <a:buFont typeface="+mj-lt"/>
              <a:buAutoNum type="arabicPeriod"/>
            </a:pPr>
            <a:r>
              <a:rPr lang="en-US" sz="1800" b="1" dirty="0">
                <a:solidFill>
                  <a:srgbClr val="C00000"/>
                </a:solidFill>
              </a:rPr>
              <a:t>AFTER</a:t>
            </a:r>
            <a:r>
              <a:rPr lang="en-US" sz="1800" dirty="0"/>
              <a:t> the candidate accepts verbally, the supervisor should then go back and approve the offer electronically, which will release the offer letter to the </a:t>
            </a:r>
            <a:r>
              <a:rPr lang="en-US" sz="1800" dirty="0" smtClean="0"/>
              <a:t>candidate via email, </a:t>
            </a:r>
            <a:r>
              <a:rPr lang="en-US" sz="1800" dirty="0"/>
              <a:t>along with a link to the employment packet.</a:t>
            </a:r>
          </a:p>
          <a:p>
            <a:pPr marL="0" lvl="0" indent="0" algn="just">
              <a:buNone/>
            </a:pPr>
            <a:endParaRPr lang="en-US" sz="1800" dirty="0" smtClean="0"/>
          </a:p>
          <a:p>
            <a:pPr marL="0" lvl="0" indent="0" algn="just">
              <a:buNone/>
            </a:pPr>
            <a:endParaRPr lang="en-US" sz="800" dirty="0"/>
          </a:p>
          <a:p>
            <a:pPr marL="0" indent="0">
              <a:buNone/>
            </a:pPr>
            <a:endParaRPr lang="en-US" sz="800" dirty="0" smtClean="0"/>
          </a:p>
        </p:txBody>
      </p:sp>
      <p:sp>
        <p:nvSpPr>
          <p:cNvPr id="4" name="Slide Number Placeholder 3"/>
          <p:cNvSpPr>
            <a:spLocks noGrp="1"/>
          </p:cNvSpPr>
          <p:nvPr>
            <p:ph type="sldNum" sz="quarter" idx="12"/>
          </p:nvPr>
        </p:nvSpPr>
        <p:spPr/>
        <p:txBody>
          <a:bodyPr/>
          <a:lstStyle/>
          <a:p>
            <a:pPr>
              <a:defRPr/>
            </a:pPr>
            <a:fld id="{66AF1386-93E2-458A-ACD4-12B1CEC7680B}" type="slidenum">
              <a:rPr lang="en-US" smtClean="0"/>
              <a:pPr>
                <a:defRPr/>
              </a:pPr>
              <a:t>11</a:t>
            </a:fld>
            <a:endParaRPr lang="en-US"/>
          </a:p>
        </p:txBody>
      </p:sp>
    </p:spTree>
    <p:extLst>
      <p:ext uri="{BB962C8B-B14F-4D97-AF65-F5344CB8AC3E}">
        <p14:creationId xmlns:p14="http://schemas.microsoft.com/office/powerpoint/2010/main" val="10444711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Offer Approval Paths</a:t>
            </a:r>
            <a:endParaRPr lang="en-US" dirty="0"/>
          </a:p>
        </p:txBody>
      </p:sp>
      <p:sp>
        <p:nvSpPr>
          <p:cNvPr id="4" name="Slide Number Placeholder 3"/>
          <p:cNvSpPr>
            <a:spLocks noGrp="1"/>
          </p:cNvSpPr>
          <p:nvPr>
            <p:ph type="sldNum" sz="quarter" idx="12"/>
          </p:nvPr>
        </p:nvSpPr>
        <p:spPr/>
        <p:txBody>
          <a:bodyPr/>
          <a:lstStyle/>
          <a:p>
            <a:pPr>
              <a:defRPr/>
            </a:pPr>
            <a:fld id="{66AF1386-93E2-458A-ACD4-12B1CEC7680B}" type="slidenum">
              <a:rPr lang="en-US" smtClean="0"/>
              <a:pPr>
                <a:defRPr/>
              </a:pPr>
              <a:t>12</a:t>
            </a:fld>
            <a:endParaRPr lang="en-US"/>
          </a:p>
        </p:txBody>
      </p:sp>
      <p:graphicFrame>
        <p:nvGraphicFramePr>
          <p:cNvPr id="7" name="Content Placeholder 5"/>
          <p:cNvGraphicFramePr>
            <a:graphicFrameLocks/>
          </p:cNvGraphicFramePr>
          <p:nvPr>
            <p:extLst>
              <p:ext uri="{D42A27DB-BD31-4B8C-83A1-F6EECF244321}">
                <p14:modId xmlns:p14="http://schemas.microsoft.com/office/powerpoint/2010/main" val="27569979"/>
              </p:ext>
            </p:extLst>
          </p:nvPr>
        </p:nvGraphicFramePr>
        <p:xfrm>
          <a:off x="381000" y="4343400"/>
          <a:ext cx="8305800" cy="175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Content Placeholder 2"/>
          <p:cNvSpPr txBox="1">
            <a:spLocks/>
          </p:cNvSpPr>
          <p:nvPr/>
        </p:nvSpPr>
        <p:spPr bwMode="auto">
          <a:xfrm>
            <a:off x="609600" y="4191000"/>
            <a:ext cx="7239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182563" indent="-182563" algn="l" rtl="0" fontAlgn="base">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fontAlgn="base">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fontAlgn="base">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fontAlgn="base">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fontAlgn="base">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r>
              <a:rPr lang="en-US" b="1" dirty="0" smtClean="0"/>
              <a:t>Student Assistants and Work Study</a:t>
            </a:r>
            <a:endParaRPr lang="en-US" b="1" dirty="0"/>
          </a:p>
        </p:txBody>
      </p:sp>
      <p:sp>
        <p:nvSpPr>
          <p:cNvPr id="3" name="Content Placeholder 2"/>
          <p:cNvSpPr>
            <a:spLocks noGrp="1"/>
          </p:cNvSpPr>
          <p:nvPr>
            <p:ph idx="1"/>
          </p:nvPr>
        </p:nvSpPr>
        <p:spPr/>
        <p:txBody>
          <a:bodyPr/>
          <a:lstStyle/>
          <a:p>
            <a:r>
              <a:rPr lang="en-US" dirty="0" smtClean="0"/>
              <a:t>All student employees go through the same approval path. The reason is to allow Financial Aid to see if they have work study funds. If they have work study funds or not, they will be approved but in the comments section it will state if they have work study and how much. Not having work study will not prevent the approval.</a:t>
            </a:r>
            <a:endParaRPr lang="en-US" dirty="0"/>
          </a:p>
        </p:txBody>
      </p:sp>
    </p:spTree>
    <p:extLst>
      <p:ext uri="{BB962C8B-B14F-4D97-AF65-F5344CB8AC3E}">
        <p14:creationId xmlns:p14="http://schemas.microsoft.com/office/powerpoint/2010/main" val="17141204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1600200"/>
            <a:ext cx="8610600" cy="1524000"/>
          </a:xfrm>
          <a:prstGeom prst="rect">
            <a:avLst/>
          </a:prstGeom>
          <a:solidFill>
            <a:srgbClr val="FFFF9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sz="3600" dirty="0" smtClean="0"/>
              <a:t>IT Services Request Checklist</a:t>
            </a:r>
            <a:endParaRPr lang="en-US" sz="3600" dirty="0"/>
          </a:p>
        </p:txBody>
      </p:sp>
      <p:sp>
        <p:nvSpPr>
          <p:cNvPr id="3" name="Content Placeholder 2"/>
          <p:cNvSpPr>
            <a:spLocks noGrp="1"/>
          </p:cNvSpPr>
          <p:nvPr>
            <p:ph idx="1"/>
          </p:nvPr>
        </p:nvSpPr>
        <p:spPr>
          <a:xfrm>
            <a:off x="304800" y="1752600"/>
            <a:ext cx="8686800" cy="5181600"/>
          </a:xfrm>
        </p:spPr>
        <p:txBody>
          <a:bodyPr/>
          <a:lstStyle/>
          <a:p>
            <a:pPr marL="0" lvl="0" indent="0">
              <a:buNone/>
            </a:pPr>
            <a:r>
              <a:rPr lang="en-US" sz="2800" b="1" dirty="0" smtClean="0">
                <a:solidFill>
                  <a:srgbClr val="CC0000"/>
                </a:solidFill>
              </a:rPr>
              <a:t>IMPORTANT NOTE:  </a:t>
            </a:r>
            <a:r>
              <a:rPr lang="en-US" sz="2200" dirty="0" smtClean="0"/>
              <a:t>Newly hired student employees </a:t>
            </a:r>
            <a:r>
              <a:rPr lang="en-US" sz="2200" b="1" dirty="0" smtClean="0"/>
              <a:t>MAY NOT </a:t>
            </a:r>
            <a:r>
              <a:rPr lang="en-US" sz="2200" dirty="0"/>
              <a:t>start </a:t>
            </a:r>
            <a:r>
              <a:rPr lang="en-US" sz="2200" dirty="0" smtClean="0"/>
              <a:t>working until </a:t>
            </a:r>
            <a:r>
              <a:rPr lang="en-US" sz="2200" b="1" dirty="0" smtClean="0"/>
              <a:t>AFTER</a:t>
            </a:r>
            <a:r>
              <a:rPr lang="en-US" sz="2200" dirty="0" smtClean="0"/>
              <a:t> the hiring manager has received    the </a:t>
            </a:r>
            <a:r>
              <a:rPr lang="en-US" sz="2200" b="1" dirty="0" smtClean="0"/>
              <a:t>“IT Services Request” </a:t>
            </a:r>
            <a:r>
              <a:rPr lang="en-US" sz="2200" dirty="0" smtClean="0"/>
              <a:t>link from the </a:t>
            </a:r>
            <a:r>
              <a:rPr lang="en-US" sz="2200" dirty="0" err="1" smtClean="0"/>
              <a:t>HelpDesk</a:t>
            </a:r>
            <a:r>
              <a:rPr lang="en-US" sz="2200" dirty="0" smtClean="0"/>
              <a:t> via email.</a:t>
            </a:r>
          </a:p>
          <a:p>
            <a:pPr lvl="0"/>
            <a:endParaRPr lang="en-US" sz="2200" dirty="0" smtClean="0">
              <a:solidFill>
                <a:srgbClr val="FF0000"/>
              </a:solidFill>
            </a:endParaRPr>
          </a:p>
          <a:p>
            <a:r>
              <a:rPr lang="en-US" sz="1800" dirty="0" smtClean="0"/>
              <a:t>Receipt of this email indicates that HR has received all of the necessary pre-employment paperwork and the new employee is officially established in Banner and Outlook.  </a:t>
            </a:r>
          </a:p>
          <a:p>
            <a:pPr marL="0" indent="0">
              <a:buNone/>
            </a:pPr>
            <a:endParaRPr lang="en-US" sz="800" dirty="0" smtClean="0"/>
          </a:p>
          <a:p>
            <a:r>
              <a:rPr lang="en-US" sz="1800" dirty="0" smtClean="0"/>
              <a:t>This procedure is in place to ensure all newly hired employees meet eligibility guidelines and are legally authorized to work.</a:t>
            </a:r>
          </a:p>
          <a:p>
            <a:endParaRPr lang="en-US" sz="800" dirty="0"/>
          </a:p>
          <a:p>
            <a:r>
              <a:rPr lang="en-US" sz="1800" dirty="0" smtClean="0"/>
              <a:t>Supervisors who allow new employees to begin working prior to receipt of this checklist may be subject to disciplinary action.</a:t>
            </a:r>
            <a:endParaRPr lang="en-US" sz="1800" dirty="0"/>
          </a:p>
          <a:p>
            <a:endParaRPr lang="en-US" dirty="0"/>
          </a:p>
        </p:txBody>
      </p:sp>
      <p:sp>
        <p:nvSpPr>
          <p:cNvPr id="4" name="Slide Number Placeholder 3"/>
          <p:cNvSpPr>
            <a:spLocks noGrp="1"/>
          </p:cNvSpPr>
          <p:nvPr>
            <p:ph type="sldNum" sz="quarter" idx="12"/>
          </p:nvPr>
        </p:nvSpPr>
        <p:spPr/>
        <p:txBody>
          <a:bodyPr/>
          <a:lstStyle/>
          <a:p>
            <a:pPr>
              <a:defRPr/>
            </a:pPr>
            <a:fld id="{66AF1386-93E2-458A-ACD4-12B1CEC7680B}" type="slidenum">
              <a:rPr lang="en-US" smtClean="0"/>
              <a:pPr>
                <a:defRPr/>
              </a:pPr>
              <a:t>13</a:t>
            </a:fld>
            <a:endParaRPr lang="en-US"/>
          </a:p>
        </p:txBody>
      </p:sp>
    </p:spTree>
    <p:extLst>
      <p:ext uri="{BB962C8B-B14F-4D97-AF65-F5344CB8AC3E}">
        <p14:creationId xmlns:p14="http://schemas.microsoft.com/office/powerpoint/2010/main" val="2952844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Out the Requisition</a:t>
            </a:r>
            <a:endParaRPr lang="en-US" dirty="0"/>
          </a:p>
        </p:txBody>
      </p:sp>
      <p:sp>
        <p:nvSpPr>
          <p:cNvPr id="3" name="Content Placeholder 2"/>
          <p:cNvSpPr>
            <a:spLocks noGrp="1"/>
          </p:cNvSpPr>
          <p:nvPr>
            <p:ph idx="1"/>
          </p:nvPr>
        </p:nvSpPr>
        <p:spPr/>
        <p:txBody>
          <a:bodyPr/>
          <a:lstStyle/>
          <a:p>
            <a:r>
              <a:rPr lang="en-US" sz="2200" dirty="0" smtClean="0"/>
              <a:t>After the selected candidate accepts the offer of employment and all vacancies for that requisition have been filled, the hiring manager must change the status of </a:t>
            </a:r>
            <a:r>
              <a:rPr lang="en-US" sz="2200" u="sng" dirty="0" smtClean="0"/>
              <a:t>all</a:t>
            </a:r>
            <a:r>
              <a:rPr lang="en-US" sz="2200" dirty="0" smtClean="0"/>
              <a:t> remaining applicants to indicate the applicable non-selection reasons.</a:t>
            </a:r>
          </a:p>
          <a:p>
            <a:endParaRPr lang="en-US" sz="1000" dirty="0" smtClean="0"/>
          </a:p>
          <a:p>
            <a:r>
              <a:rPr lang="en-US" sz="2200" dirty="0" smtClean="0"/>
              <a:t>Hiring Managers should also personally contact the candidates who were </a:t>
            </a:r>
            <a:r>
              <a:rPr lang="en-US" sz="2200" b="1" dirty="0" smtClean="0"/>
              <a:t>interviewed but not selected </a:t>
            </a:r>
            <a:r>
              <a:rPr lang="en-US" sz="2200" dirty="0" smtClean="0"/>
              <a:t>to inform them the position has been filled.</a:t>
            </a:r>
            <a:endParaRPr lang="en-US" sz="2200" b="1" dirty="0" smtClean="0"/>
          </a:p>
          <a:p>
            <a:endParaRPr lang="en-US" sz="1000" dirty="0" smtClean="0"/>
          </a:p>
          <a:p>
            <a:r>
              <a:rPr lang="en-US" sz="2200" dirty="0" smtClean="0"/>
              <a:t>Once all remaining applicants have been declined, the hiring manager must notify HR so HR can send email notifications of non-selection and designate the requisition as filled.  </a:t>
            </a:r>
            <a:endParaRPr lang="en-US" sz="2200" dirty="0"/>
          </a:p>
        </p:txBody>
      </p:sp>
      <p:sp>
        <p:nvSpPr>
          <p:cNvPr id="4" name="Slide Number Placeholder 3"/>
          <p:cNvSpPr>
            <a:spLocks noGrp="1"/>
          </p:cNvSpPr>
          <p:nvPr>
            <p:ph type="sldNum" sz="quarter" idx="12"/>
          </p:nvPr>
        </p:nvSpPr>
        <p:spPr/>
        <p:txBody>
          <a:bodyPr/>
          <a:lstStyle/>
          <a:p>
            <a:pPr>
              <a:defRPr/>
            </a:pPr>
            <a:fld id="{66AF1386-93E2-458A-ACD4-12B1CEC7680B}" type="slidenum">
              <a:rPr lang="en-US" smtClean="0"/>
              <a:pPr>
                <a:defRPr/>
              </a:pPr>
              <a:t>14</a:t>
            </a:fld>
            <a:endParaRPr lang="en-US"/>
          </a:p>
        </p:txBody>
      </p:sp>
    </p:spTree>
    <p:extLst>
      <p:ext uri="{BB962C8B-B14F-4D97-AF65-F5344CB8AC3E}">
        <p14:creationId xmlns:p14="http://schemas.microsoft.com/office/powerpoint/2010/main" val="38769647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normAutofit/>
          </a:bodyPr>
          <a:lstStyle/>
          <a:p>
            <a:r>
              <a:rPr lang="en-US" dirty="0" smtClean="0"/>
              <a:t>Work Assignment Forms</a:t>
            </a:r>
            <a:endParaRPr lang="en-US" dirty="0"/>
          </a:p>
        </p:txBody>
      </p:sp>
      <p:sp>
        <p:nvSpPr>
          <p:cNvPr id="3" name="Content Placeholder 2"/>
          <p:cNvSpPr>
            <a:spLocks noGrp="1"/>
          </p:cNvSpPr>
          <p:nvPr>
            <p:ph idx="1"/>
          </p:nvPr>
        </p:nvSpPr>
        <p:spPr>
          <a:xfrm>
            <a:off x="304800" y="1371600"/>
            <a:ext cx="8458200" cy="5029200"/>
          </a:xfrm>
          <a:solidFill>
            <a:srgbClr val="FFFFCC"/>
          </a:solidFill>
          <a:ln>
            <a:solidFill>
              <a:schemeClr val="tx1"/>
            </a:solidFill>
          </a:ln>
        </p:spPr>
        <p:txBody>
          <a:bodyPr/>
          <a:lstStyle/>
          <a:p>
            <a:pPr marL="0" lvl="0" indent="0" algn="ctr">
              <a:buNone/>
            </a:pPr>
            <a:r>
              <a:rPr lang="en-US" b="1" dirty="0" smtClean="0">
                <a:solidFill>
                  <a:srgbClr val="C00000"/>
                </a:solidFill>
              </a:rPr>
              <a:t>** IMPORTANT  WORK  ASSIGNMENT  REMINDERS **</a:t>
            </a:r>
          </a:p>
          <a:p>
            <a:pPr lvl="0" algn="just"/>
            <a:endParaRPr lang="en-US" sz="1200" dirty="0" smtClean="0"/>
          </a:p>
          <a:p>
            <a:pPr lvl="0" algn="just"/>
            <a:r>
              <a:rPr lang="en-US" sz="1900" dirty="0" smtClean="0"/>
              <a:t>New Work Assignments are due before the start of employment.</a:t>
            </a:r>
          </a:p>
          <a:p>
            <a:pPr lvl="0" algn="just"/>
            <a:endParaRPr lang="en-US" sz="1500" dirty="0" smtClean="0"/>
          </a:p>
          <a:p>
            <a:pPr lvl="0" algn="just"/>
            <a:r>
              <a:rPr lang="en-US" sz="1900" dirty="0" smtClean="0"/>
              <a:t>All renewing work assignments are now online and renewed only at the beginning of the academic year.</a:t>
            </a:r>
          </a:p>
          <a:p>
            <a:pPr lvl="0" algn="just"/>
            <a:endParaRPr lang="en-US" sz="1900" dirty="0" smtClean="0"/>
          </a:p>
          <a:p>
            <a:pPr lvl="0" algn="just"/>
            <a:r>
              <a:rPr lang="en-US" sz="1900" dirty="0" smtClean="0"/>
              <a:t>All work assignment renewal dates are from July 1</a:t>
            </a:r>
            <a:r>
              <a:rPr lang="en-US" sz="1900" baseline="30000" dirty="0" smtClean="0"/>
              <a:t>st</a:t>
            </a:r>
            <a:r>
              <a:rPr lang="en-US" sz="1900" dirty="0" smtClean="0"/>
              <a:t> – June 30</a:t>
            </a:r>
            <a:r>
              <a:rPr lang="en-US" sz="1900" baseline="30000" dirty="0" smtClean="0"/>
              <a:t>th</a:t>
            </a:r>
            <a:r>
              <a:rPr lang="en-US" sz="1900" dirty="0" smtClean="0"/>
              <a:t> </a:t>
            </a:r>
          </a:p>
          <a:p>
            <a:pPr lvl="0" algn="just"/>
            <a:endParaRPr lang="en-US" sz="1900" dirty="0"/>
          </a:p>
          <a:p>
            <a:pPr marL="0" lvl="0" indent="0" algn="just">
              <a:buNone/>
            </a:pPr>
            <a:endParaRPr lang="en-US" sz="1900" dirty="0" smtClean="0"/>
          </a:p>
          <a:p>
            <a:pPr lvl="0" algn="just"/>
            <a:endParaRPr lang="en-US" sz="1900" dirty="0" smtClean="0"/>
          </a:p>
          <a:p>
            <a:pPr marL="274637" lvl="1" indent="0" algn="just">
              <a:buNone/>
            </a:pPr>
            <a:endParaRPr lang="en-US" sz="1500" dirty="0" smtClean="0"/>
          </a:p>
          <a:p>
            <a:pPr marL="0" lvl="0" indent="0" algn="just">
              <a:buNone/>
            </a:pPr>
            <a:endParaRPr lang="en-US" sz="1200" dirty="0"/>
          </a:p>
          <a:p>
            <a:pPr marL="0" lvl="0" indent="0" algn="just">
              <a:buNone/>
            </a:pPr>
            <a:endParaRPr lang="en-US" sz="800" dirty="0"/>
          </a:p>
          <a:p>
            <a:pPr marL="0" lvl="0" indent="0" algn="just">
              <a:buNone/>
            </a:pPr>
            <a:endParaRPr lang="en-US" sz="800" dirty="0"/>
          </a:p>
          <a:p>
            <a:pPr algn="just"/>
            <a:endParaRPr lang="en-US" dirty="0"/>
          </a:p>
        </p:txBody>
      </p:sp>
      <p:sp>
        <p:nvSpPr>
          <p:cNvPr id="4" name="Slide Number Placeholder 3"/>
          <p:cNvSpPr>
            <a:spLocks noGrp="1"/>
          </p:cNvSpPr>
          <p:nvPr>
            <p:ph type="sldNum" sz="quarter" idx="12"/>
          </p:nvPr>
        </p:nvSpPr>
        <p:spPr/>
        <p:txBody>
          <a:bodyPr/>
          <a:lstStyle/>
          <a:p>
            <a:pPr>
              <a:defRPr/>
            </a:pPr>
            <a:fld id="{66AF1386-93E2-458A-ACD4-12B1CEC7680B}" type="slidenum">
              <a:rPr lang="en-US" smtClean="0"/>
              <a:pPr>
                <a:defRPr/>
              </a:pPr>
              <a:t>15</a:t>
            </a:fld>
            <a:endParaRPr lang="en-US"/>
          </a:p>
        </p:txBody>
      </p:sp>
    </p:spTree>
    <p:extLst>
      <p:ext uri="{BB962C8B-B14F-4D97-AF65-F5344CB8AC3E}">
        <p14:creationId xmlns:p14="http://schemas.microsoft.com/office/powerpoint/2010/main" val="27035077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lstStyle/>
          <a:p>
            <a:r>
              <a:rPr lang="en-US" dirty="0" smtClean="0"/>
              <a:t>Summer Guidelines</a:t>
            </a:r>
            <a:endParaRPr lang="en-US" dirty="0"/>
          </a:p>
        </p:txBody>
      </p:sp>
      <p:sp>
        <p:nvSpPr>
          <p:cNvPr id="3" name="Content Placeholder 2"/>
          <p:cNvSpPr>
            <a:spLocks noGrp="1"/>
          </p:cNvSpPr>
          <p:nvPr>
            <p:ph idx="1"/>
          </p:nvPr>
        </p:nvSpPr>
        <p:spPr>
          <a:xfrm>
            <a:off x="304800" y="1219200"/>
            <a:ext cx="8534400" cy="5029200"/>
          </a:xfrm>
        </p:spPr>
        <p:txBody>
          <a:bodyPr/>
          <a:lstStyle/>
          <a:p>
            <a:pPr lvl="0" algn="just"/>
            <a:r>
              <a:rPr lang="en-US" sz="1900" dirty="0" smtClean="0"/>
              <a:t>All New hires for summer must be </a:t>
            </a:r>
            <a:r>
              <a:rPr lang="en-US" sz="1900" dirty="0"/>
              <a:t>enrolled in 6 or more credit hours during </a:t>
            </a:r>
            <a:r>
              <a:rPr lang="en-US" sz="1900" dirty="0" smtClean="0"/>
              <a:t>the summer sessions.</a:t>
            </a:r>
          </a:p>
          <a:p>
            <a:pPr marL="0" lvl="0" indent="0" algn="just">
              <a:buNone/>
            </a:pPr>
            <a:endParaRPr lang="en-US" sz="800" dirty="0"/>
          </a:p>
          <a:p>
            <a:pPr lvl="0" algn="just"/>
            <a:r>
              <a:rPr lang="en-US" sz="1900" dirty="0" smtClean="0"/>
              <a:t>Any student who worked as a student employee in the Spring can continue working as a student employee through the summer until June 30</a:t>
            </a:r>
            <a:r>
              <a:rPr lang="en-US" sz="1900" baseline="30000" dirty="0" smtClean="0"/>
              <a:t>th</a:t>
            </a:r>
            <a:r>
              <a:rPr lang="en-US" sz="1900" dirty="0" smtClean="0"/>
              <a:t>.</a:t>
            </a:r>
            <a:endParaRPr lang="en-US" sz="1900" dirty="0"/>
          </a:p>
          <a:p>
            <a:pPr lvl="0" algn="just"/>
            <a:endParaRPr lang="en-US" sz="800" dirty="0"/>
          </a:p>
          <a:p>
            <a:pPr lvl="0" algn="just"/>
            <a:r>
              <a:rPr lang="en-US" sz="1900" dirty="0" smtClean="0"/>
              <a:t>Any student who was a student employee in the Spring but not going to be taking class in the upcoming Fall semester, their last day will be June 30</a:t>
            </a:r>
            <a:r>
              <a:rPr lang="en-US" sz="1900" baseline="30000" dirty="0" smtClean="0"/>
              <a:t>th</a:t>
            </a:r>
            <a:r>
              <a:rPr lang="en-US" sz="1900" dirty="0" smtClean="0"/>
              <a:t> and can not continue working as of July 1</a:t>
            </a:r>
            <a:r>
              <a:rPr lang="en-US" sz="1900" baseline="30000" dirty="0" smtClean="0"/>
              <a:t>st</a:t>
            </a:r>
            <a:r>
              <a:rPr lang="en-US" sz="1900" dirty="0" smtClean="0"/>
              <a:t>. </a:t>
            </a:r>
            <a:endParaRPr lang="en-US" sz="1900" dirty="0"/>
          </a:p>
          <a:p>
            <a:pPr lvl="0" algn="just"/>
            <a:endParaRPr lang="en-US" sz="800" dirty="0"/>
          </a:p>
          <a:p>
            <a:r>
              <a:rPr lang="en-US" sz="1900" dirty="0" smtClean="0"/>
              <a:t>In order to continue </a:t>
            </a:r>
            <a:r>
              <a:rPr lang="en-US" sz="1900" dirty="0"/>
              <a:t>employment in the fall, </a:t>
            </a:r>
            <a:r>
              <a:rPr lang="en-US" sz="1900" dirty="0" smtClean="0"/>
              <a:t>student employees must </a:t>
            </a:r>
            <a:r>
              <a:rPr lang="en-US" sz="1900" dirty="0"/>
              <a:t>again be enrolled in at least 6 </a:t>
            </a:r>
            <a:r>
              <a:rPr lang="en-US" sz="1900" dirty="0" smtClean="0"/>
              <a:t>credits and a Work Assignment Form must be completed by Mid-June so there is no end in TCP. </a:t>
            </a:r>
            <a:endParaRPr lang="en-US" sz="1900" dirty="0"/>
          </a:p>
        </p:txBody>
      </p:sp>
      <p:sp>
        <p:nvSpPr>
          <p:cNvPr id="4" name="Slide Number Placeholder 3"/>
          <p:cNvSpPr>
            <a:spLocks noGrp="1"/>
          </p:cNvSpPr>
          <p:nvPr>
            <p:ph type="sldNum" sz="quarter" idx="12"/>
          </p:nvPr>
        </p:nvSpPr>
        <p:spPr/>
        <p:txBody>
          <a:bodyPr/>
          <a:lstStyle/>
          <a:p>
            <a:pPr>
              <a:defRPr/>
            </a:pPr>
            <a:fld id="{66AF1386-93E2-458A-ACD4-12B1CEC7680B}" type="slidenum">
              <a:rPr lang="en-US" smtClean="0"/>
              <a:pPr>
                <a:defRPr/>
              </a:pPr>
              <a:t>16</a:t>
            </a:fld>
            <a:endParaRPr lang="en-US"/>
          </a:p>
        </p:txBody>
      </p:sp>
    </p:spTree>
    <p:extLst>
      <p:ext uri="{BB962C8B-B14F-4D97-AF65-F5344CB8AC3E}">
        <p14:creationId xmlns:p14="http://schemas.microsoft.com/office/powerpoint/2010/main" val="25690376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lstStyle/>
          <a:p>
            <a:r>
              <a:rPr lang="en-US" dirty="0" smtClean="0"/>
              <a:t>Work Assignment Guidelines</a:t>
            </a:r>
            <a:endParaRPr lang="en-US" dirty="0"/>
          </a:p>
        </p:txBody>
      </p:sp>
      <p:sp>
        <p:nvSpPr>
          <p:cNvPr id="3" name="Content Placeholder 2"/>
          <p:cNvSpPr>
            <a:spLocks noGrp="1"/>
          </p:cNvSpPr>
          <p:nvPr>
            <p:ph idx="1"/>
          </p:nvPr>
        </p:nvSpPr>
        <p:spPr>
          <a:xfrm>
            <a:off x="381000" y="1371600"/>
            <a:ext cx="8458200" cy="4876800"/>
          </a:xfrm>
        </p:spPr>
        <p:txBody>
          <a:bodyPr/>
          <a:lstStyle/>
          <a:p>
            <a:pPr lvl="0"/>
            <a:r>
              <a:rPr lang="en-US" sz="1900" dirty="0" smtClean="0"/>
              <a:t>Students </a:t>
            </a:r>
            <a:r>
              <a:rPr lang="en-US" sz="1900" dirty="0"/>
              <a:t>are paid only for hours actually worked.  They are not paid for holidays, days off, or lunch breaks. They are also not eligible for benefits</a:t>
            </a:r>
            <a:r>
              <a:rPr lang="en-US" sz="1900" dirty="0" smtClean="0"/>
              <a:t>.</a:t>
            </a:r>
          </a:p>
          <a:p>
            <a:pPr marL="0" lvl="0" indent="0">
              <a:buNone/>
            </a:pPr>
            <a:endParaRPr lang="en-US" sz="1000" dirty="0"/>
          </a:p>
          <a:p>
            <a:pPr lvl="0"/>
            <a:r>
              <a:rPr lang="en-US" sz="1900" dirty="0" smtClean="0"/>
              <a:t>Student Assistants (Non-WS) may work for more than one department, as long as their combined assignments equal no more than 20 hours per week total.  Supervisors for each assignment must work together to ensure the schedule stays under 20 hours.  </a:t>
            </a:r>
          </a:p>
          <a:p>
            <a:pPr lvl="0"/>
            <a:endParaRPr lang="en-US" sz="1000" dirty="0"/>
          </a:p>
          <a:p>
            <a:pPr lvl="0"/>
            <a:r>
              <a:rPr lang="en-US" sz="1900" smtClean="0"/>
              <a:t>Work </a:t>
            </a:r>
            <a:r>
              <a:rPr lang="en-US" sz="1900" dirty="0"/>
              <a:t>Study Students may only work for one </a:t>
            </a:r>
            <a:r>
              <a:rPr lang="en-US" sz="1900" dirty="0" smtClean="0"/>
              <a:t>department and may not work concurrently as both </a:t>
            </a:r>
            <a:r>
              <a:rPr lang="en-US" sz="1900" smtClean="0"/>
              <a:t>a WS </a:t>
            </a:r>
            <a:r>
              <a:rPr lang="en-US" sz="1900" dirty="0" smtClean="0"/>
              <a:t>Student and Student Assistant.</a:t>
            </a:r>
          </a:p>
          <a:p>
            <a:pPr marL="0" lvl="0" indent="0">
              <a:buNone/>
            </a:pPr>
            <a:endParaRPr lang="en-US" sz="1000" dirty="0"/>
          </a:p>
          <a:p>
            <a:pPr lvl="0"/>
            <a:r>
              <a:rPr lang="en-US" sz="1900" dirty="0"/>
              <a:t>Student Assistants are not eligible to work on temporary work assignments at Collin College through a temporary agency</a:t>
            </a:r>
            <a:r>
              <a:rPr lang="en-US" sz="1900" dirty="0" smtClean="0"/>
              <a:t>.</a:t>
            </a:r>
          </a:p>
          <a:p>
            <a:pPr marL="0" lvl="0" indent="0">
              <a:buNone/>
            </a:pPr>
            <a:endParaRPr lang="en-US" sz="1000" dirty="0" smtClean="0"/>
          </a:p>
          <a:p>
            <a:pPr lvl="0"/>
            <a:r>
              <a:rPr lang="en-US" sz="1900" dirty="0" smtClean="0"/>
              <a:t>Any </a:t>
            </a:r>
            <a:r>
              <a:rPr lang="en-US" sz="1900" dirty="0"/>
              <a:t>changes in work assignments must be reported to Human Resources.</a:t>
            </a:r>
          </a:p>
          <a:p>
            <a:pPr lvl="0" algn="just"/>
            <a:endParaRPr lang="en-US" sz="2000" dirty="0"/>
          </a:p>
        </p:txBody>
      </p:sp>
      <p:sp>
        <p:nvSpPr>
          <p:cNvPr id="4" name="Slide Number Placeholder 3"/>
          <p:cNvSpPr>
            <a:spLocks noGrp="1"/>
          </p:cNvSpPr>
          <p:nvPr>
            <p:ph type="sldNum" sz="quarter" idx="12"/>
          </p:nvPr>
        </p:nvSpPr>
        <p:spPr/>
        <p:txBody>
          <a:bodyPr/>
          <a:lstStyle/>
          <a:p>
            <a:pPr>
              <a:defRPr/>
            </a:pPr>
            <a:fld id="{66AF1386-93E2-458A-ACD4-12B1CEC7680B}" type="slidenum">
              <a:rPr lang="en-US" smtClean="0"/>
              <a:pPr>
                <a:defRPr/>
              </a:pPr>
              <a:t>17</a:t>
            </a:fld>
            <a:endParaRPr lang="en-US"/>
          </a:p>
        </p:txBody>
      </p:sp>
    </p:spTree>
    <p:extLst>
      <p:ext uri="{BB962C8B-B14F-4D97-AF65-F5344CB8AC3E}">
        <p14:creationId xmlns:p14="http://schemas.microsoft.com/office/powerpoint/2010/main" val="4692563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lstStyle/>
          <a:p>
            <a:r>
              <a:rPr lang="en-US" dirty="0" smtClean="0"/>
              <a:t>Hiring Process Overview</a:t>
            </a:r>
            <a:endParaRPr lang="en-US" dirty="0"/>
          </a:p>
        </p:txBody>
      </p:sp>
      <p:sp>
        <p:nvSpPr>
          <p:cNvPr id="3" name="Content Placeholder 2"/>
          <p:cNvSpPr>
            <a:spLocks noGrp="1"/>
          </p:cNvSpPr>
          <p:nvPr>
            <p:ph idx="1"/>
          </p:nvPr>
        </p:nvSpPr>
        <p:spPr>
          <a:xfrm>
            <a:off x="228600" y="1295400"/>
            <a:ext cx="8534400" cy="3962400"/>
          </a:xfrm>
        </p:spPr>
        <p:txBody>
          <a:bodyPr/>
          <a:lstStyle/>
          <a:p>
            <a:endParaRPr lang="en-US" sz="800" dirty="0"/>
          </a:p>
          <a:p>
            <a:r>
              <a:rPr lang="en-US" sz="1800" dirty="0" smtClean="0"/>
              <a:t>The steps for hiring a new student employee are outlined below:</a:t>
            </a:r>
          </a:p>
          <a:p>
            <a:endParaRPr lang="en-US" sz="800" dirty="0" smtClean="0"/>
          </a:p>
          <a:p>
            <a:pPr marL="1279525" lvl="3" indent="-457200">
              <a:buFont typeface="+mj-lt"/>
              <a:buAutoNum type="arabicPeriod"/>
            </a:pPr>
            <a:r>
              <a:rPr lang="en-US" sz="1800" dirty="0" smtClean="0"/>
              <a:t>Hiring Manager Creates Requisition</a:t>
            </a:r>
          </a:p>
          <a:p>
            <a:pPr marL="1279525" lvl="3" indent="-457200">
              <a:buFont typeface="+mj-lt"/>
              <a:buAutoNum type="arabicPeriod"/>
            </a:pPr>
            <a:r>
              <a:rPr lang="en-US" sz="1800" dirty="0" smtClean="0"/>
              <a:t>Students Apply for </a:t>
            </a:r>
            <a:r>
              <a:rPr lang="en-US" sz="1800" dirty="0"/>
              <a:t>O</a:t>
            </a:r>
            <a:r>
              <a:rPr lang="en-US" sz="1800" dirty="0" smtClean="0"/>
              <a:t>pen Positions</a:t>
            </a:r>
          </a:p>
          <a:p>
            <a:pPr marL="1279525" lvl="3" indent="-457200">
              <a:buFont typeface="+mj-lt"/>
              <a:buAutoNum type="arabicPeriod"/>
            </a:pPr>
            <a:r>
              <a:rPr lang="en-US" sz="1800" dirty="0" smtClean="0"/>
              <a:t>Hiring Manager Reviews Applicants</a:t>
            </a:r>
          </a:p>
          <a:p>
            <a:pPr marL="1279525" lvl="3" indent="-457200">
              <a:buFont typeface="+mj-lt"/>
              <a:buAutoNum type="arabicPeriod"/>
            </a:pPr>
            <a:r>
              <a:rPr lang="en-US" sz="1800" dirty="0" smtClean="0"/>
              <a:t>Hiring Manager Conducts Interviews</a:t>
            </a:r>
          </a:p>
          <a:p>
            <a:pPr marL="1279525" lvl="3" indent="-457200">
              <a:buFont typeface="+mj-lt"/>
              <a:buAutoNum type="arabicPeriod"/>
            </a:pPr>
            <a:r>
              <a:rPr lang="en-US" sz="1800" dirty="0" smtClean="0"/>
              <a:t>Hiring Manager/HR Move Candidates through Selection Process</a:t>
            </a:r>
          </a:p>
          <a:p>
            <a:pPr marL="1279525" lvl="3" indent="-457200">
              <a:buFont typeface="+mj-lt"/>
              <a:buAutoNum type="arabicPeriod"/>
            </a:pPr>
            <a:r>
              <a:rPr lang="en-US" sz="1800" dirty="0" smtClean="0"/>
              <a:t>Hiring Manager Recommends for Hire</a:t>
            </a:r>
          </a:p>
          <a:p>
            <a:pPr marL="1279525" lvl="3" indent="-457200">
              <a:buFont typeface="+mj-lt"/>
              <a:buAutoNum type="arabicPeriod"/>
            </a:pPr>
            <a:r>
              <a:rPr lang="en-US" sz="1800" dirty="0" smtClean="0"/>
              <a:t>HR Checks Background and Hiring Manager checks References</a:t>
            </a:r>
          </a:p>
          <a:p>
            <a:pPr marL="1165225" lvl="3" indent="-342900">
              <a:buFont typeface="+mj-lt"/>
              <a:buAutoNum type="arabicPeriod"/>
            </a:pPr>
            <a:r>
              <a:rPr lang="en-US" dirty="0" smtClean="0"/>
              <a:t> Once Background and References are done, HR will move to “Initiate        Offer”. </a:t>
            </a:r>
          </a:p>
          <a:p>
            <a:pPr marL="1279525" lvl="3" indent="-457200">
              <a:buFont typeface="+mj-lt"/>
              <a:buAutoNum type="arabicPeriod"/>
            </a:pPr>
            <a:r>
              <a:rPr lang="en-US" sz="1800" dirty="0" smtClean="0"/>
              <a:t>Hiring Manager notifies HR to close Requisition</a:t>
            </a:r>
          </a:p>
          <a:p>
            <a:pPr marL="1279525" lvl="3" indent="-457200">
              <a:buFont typeface="+mj-lt"/>
              <a:buAutoNum type="arabicPeriod"/>
            </a:pPr>
            <a:endParaRPr lang="en-US" sz="1800" dirty="0" smtClean="0"/>
          </a:p>
          <a:p>
            <a:pPr marL="503237" lvl="1" indent="-228600">
              <a:buFont typeface="+mj-lt"/>
              <a:buAutoNum type="arabicPeriod"/>
            </a:pPr>
            <a:endParaRPr lang="en-US" sz="800" dirty="0" smtClean="0"/>
          </a:p>
        </p:txBody>
      </p:sp>
      <p:sp>
        <p:nvSpPr>
          <p:cNvPr id="4" name="Slide Number Placeholder 3"/>
          <p:cNvSpPr>
            <a:spLocks noGrp="1"/>
          </p:cNvSpPr>
          <p:nvPr>
            <p:ph type="sldNum" sz="quarter" idx="12"/>
          </p:nvPr>
        </p:nvSpPr>
        <p:spPr/>
        <p:txBody>
          <a:bodyPr/>
          <a:lstStyle/>
          <a:p>
            <a:pPr>
              <a:defRPr/>
            </a:pPr>
            <a:fld id="{66AF1386-93E2-458A-ACD4-12B1CEC7680B}" type="slidenum">
              <a:rPr lang="en-US" smtClean="0"/>
              <a:pPr>
                <a:defRPr/>
              </a:pPr>
              <a:t>2</a:t>
            </a:fld>
            <a:endParaRPr lang="en-US"/>
          </a:p>
        </p:txBody>
      </p:sp>
      <p:sp>
        <p:nvSpPr>
          <p:cNvPr id="5" name="Rectangle 4"/>
          <p:cNvSpPr/>
          <p:nvPr/>
        </p:nvSpPr>
        <p:spPr>
          <a:xfrm>
            <a:off x="0" y="5105400"/>
            <a:ext cx="9144000" cy="1631216"/>
          </a:xfrm>
          <a:prstGeom prst="rect">
            <a:avLst/>
          </a:prstGeom>
        </p:spPr>
        <p:txBody>
          <a:bodyPr wrap="square">
            <a:spAutoFit/>
          </a:bodyPr>
          <a:lstStyle/>
          <a:p>
            <a:pPr algn="just"/>
            <a:r>
              <a:rPr lang="en-US" dirty="0"/>
              <a:t>Detailed information for completing each of these steps can be found in your </a:t>
            </a:r>
            <a:r>
              <a:rPr lang="en-US" dirty="0" err="1">
                <a:hlinkClick r:id="rId2"/>
              </a:rPr>
              <a:t>CougarHR</a:t>
            </a:r>
            <a:r>
              <a:rPr lang="en-US" dirty="0">
                <a:hlinkClick r:id="rId2"/>
              </a:rPr>
              <a:t> Quick Reference Guide</a:t>
            </a:r>
            <a:r>
              <a:rPr lang="en-US" dirty="0"/>
              <a:t>.  </a:t>
            </a:r>
          </a:p>
          <a:p>
            <a:pPr algn="just"/>
            <a:endParaRPr lang="en-US" sz="1000" dirty="0"/>
          </a:p>
          <a:p>
            <a:pPr algn="just"/>
            <a:r>
              <a:rPr lang="en-US" dirty="0"/>
              <a:t>Please refer to this guide frequently and work closely with the Student Employment </a:t>
            </a:r>
            <a:r>
              <a:rPr lang="en-US" dirty="0" smtClean="0"/>
              <a:t>Coordinator</a:t>
            </a:r>
            <a:r>
              <a:rPr lang="en-US" dirty="0" smtClean="0"/>
              <a:t> </a:t>
            </a:r>
            <a:r>
              <a:rPr lang="en-US" dirty="0"/>
              <a:t>to ensure a smooth pre-employment process and avoid any unnecessary delays. </a:t>
            </a:r>
          </a:p>
        </p:txBody>
      </p:sp>
    </p:spTree>
    <p:extLst>
      <p:ext uri="{BB962C8B-B14F-4D97-AF65-F5344CB8AC3E}">
        <p14:creationId xmlns:p14="http://schemas.microsoft.com/office/powerpoint/2010/main" val="6933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382000" cy="990600"/>
          </a:xfrm>
        </p:spPr>
        <p:txBody>
          <a:bodyPr>
            <a:noAutofit/>
          </a:bodyPr>
          <a:lstStyle/>
          <a:p>
            <a:r>
              <a:rPr lang="en-US" sz="3200" dirty="0"/>
              <a:t>Requisition (Job Posting) </a:t>
            </a:r>
            <a:r>
              <a:rPr lang="en-US" sz="3200" dirty="0" smtClean="0"/>
              <a:t>Guidelines</a:t>
            </a:r>
            <a:r>
              <a:rPr lang="en-US" sz="3000" dirty="0"/>
              <a:t/>
            </a:r>
            <a:br>
              <a:rPr lang="en-US" sz="3000" dirty="0"/>
            </a:br>
            <a:endParaRPr lang="en-US" sz="3000" dirty="0"/>
          </a:p>
        </p:txBody>
      </p:sp>
      <p:sp>
        <p:nvSpPr>
          <p:cNvPr id="3" name="Content Placeholder 2"/>
          <p:cNvSpPr>
            <a:spLocks noGrp="1"/>
          </p:cNvSpPr>
          <p:nvPr>
            <p:ph idx="1"/>
          </p:nvPr>
        </p:nvSpPr>
        <p:spPr>
          <a:xfrm>
            <a:off x="266700" y="1219200"/>
            <a:ext cx="8420100" cy="5410200"/>
          </a:xfrm>
        </p:spPr>
        <p:txBody>
          <a:bodyPr/>
          <a:lstStyle/>
          <a:p>
            <a:pPr algn="just"/>
            <a:r>
              <a:rPr lang="en-US" sz="1600" dirty="0"/>
              <a:t>All student employment opportunities are posted </a:t>
            </a:r>
            <a:r>
              <a:rPr lang="en-US" sz="1600" dirty="0" smtClean="0"/>
              <a:t>online at </a:t>
            </a:r>
            <a:r>
              <a:rPr lang="en-US" sz="1600" dirty="0" smtClean="0">
                <a:hlinkClick r:id="rId2"/>
              </a:rPr>
              <a:t>http</a:t>
            </a:r>
            <a:r>
              <a:rPr lang="en-US" sz="1600" dirty="0">
                <a:hlinkClick r:id="rId2"/>
              </a:rPr>
              <a:t>://</a:t>
            </a:r>
            <a:r>
              <a:rPr lang="en-US" sz="1600" dirty="0" smtClean="0">
                <a:hlinkClick r:id="rId2"/>
              </a:rPr>
              <a:t>jobs.collin.edu</a:t>
            </a:r>
            <a:r>
              <a:rPr lang="en-US" sz="1600" dirty="0"/>
              <a:t> </a:t>
            </a:r>
            <a:r>
              <a:rPr lang="en-US" sz="1600" dirty="0" smtClean="0"/>
              <a:t>for </a:t>
            </a:r>
            <a:r>
              <a:rPr lang="en-US" sz="1600" dirty="0"/>
              <a:t>a minimum of 2 </a:t>
            </a:r>
            <a:r>
              <a:rPr lang="en-US" sz="1600" dirty="0" smtClean="0"/>
              <a:t>weeks before a final hiring decision can be made.  </a:t>
            </a:r>
          </a:p>
          <a:p>
            <a:pPr algn="just"/>
            <a:endParaRPr lang="en-US" sz="800" dirty="0" smtClean="0"/>
          </a:p>
          <a:p>
            <a:pPr lvl="0" algn="just"/>
            <a:r>
              <a:rPr lang="en-US" sz="1600" dirty="0" smtClean="0"/>
              <a:t>Hiring Managers must use the appropriate job description when creating a requisition in </a:t>
            </a:r>
            <a:r>
              <a:rPr lang="en-US" sz="1600" dirty="0" err="1" smtClean="0"/>
              <a:t>CougarHR</a:t>
            </a:r>
            <a:r>
              <a:rPr lang="en-US" sz="1600" dirty="0" smtClean="0"/>
              <a:t>. </a:t>
            </a:r>
          </a:p>
          <a:p>
            <a:pPr lvl="1" algn="just"/>
            <a:r>
              <a:rPr lang="en-US" sz="1600" b="1" dirty="0" smtClean="0"/>
              <a:t>PT – STUDENT ASST (ST999)</a:t>
            </a:r>
            <a:r>
              <a:rPr lang="en-US" sz="1600" dirty="0" smtClean="0"/>
              <a:t> </a:t>
            </a:r>
          </a:p>
          <a:p>
            <a:pPr lvl="2" algn="just"/>
            <a:r>
              <a:rPr lang="en-US" sz="1600" dirty="0" smtClean="0"/>
              <a:t>Student Assistants are paid through the departmental budget.  </a:t>
            </a:r>
          </a:p>
          <a:p>
            <a:pPr lvl="2" algn="just"/>
            <a:r>
              <a:rPr lang="en-US" sz="1600" dirty="0" smtClean="0"/>
              <a:t>Even if the selected candidate has been awarded WS funds, individuals hired from a Student Assistant (non-WS) posting will be processed as non-WS and charged to the department.  </a:t>
            </a:r>
          </a:p>
          <a:p>
            <a:pPr lvl="1" algn="just"/>
            <a:r>
              <a:rPr lang="en-US" sz="1600" b="1" dirty="0" smtClean="0"/>
              <a:t>PT –WORK STUDY (FW888)</a:t>
            </a:r>
            <a:r>
              <a:rPr lang="en-US" sz="1600" dirty="0" smtClean="0"/>
              <a:t>  </a:t>
            </a:r>
          </a:p>
          <a:p>
            <a:pPr lvl="2" algn="just"/>
            <a:r>
              <a:rPr lang="en-US" sz="1600" dirty="0" smtClean="0"/>
              <a:t>WS positions are paid through WS funds; therefore, students who have not been awarded WS funds through financial aid may not be considered.  </a:t>
            </a:r>
          </a:p>
          <a:p>
            <a:pPr lvl="2" algn="just"/>
            <a:endParaRPr lang="en-US" sz="800" dirty="0" smtClean="0"/>
          </a:p>
          <a:p>
            <a:pPr lvl="0" algn="just"/>
            <a:r>
              <a:rPr lang="en-US" sz="1600" dirty="0" smtClean="0"/>
              <a:t>Supervisors may include any special information or notes to applicants in the “Notes to Recruiter” section.  The Student Employment </a:t>
            </a:r>
            <a:r>
              <a:rPr lang="en-US" sz="1600" dirty="0" smtClean="0"/>
              <a:t>Coordinator</a:t>
            </a:r>
            <a:r>
              <a:rPr lang="en-US" sz="1600" dirty="0" smtClean="0"/>
              <a:t> </a:t>
            </a:r>
            <a:r>
              <a:rPr lang="en-US" sz="1600" dirty="0" smtClean="0"/>
              <a:t>will add this information as appropriate prior to posting the position.   </a:t>
            </a:r>
            <a:endParaRPr lang="en-US" sz="1600" dirty="0"/>
          </a:p>
        </p:txBody>
      </p:sp>
      <p:sp>
        <p:nvSpPr>
          <p:cNvPr id="4" name="Slide Number Placeholder 3"/>
          <p:cNvSpPr>
            <a:spLocks noGrp="1"/>
          </p:cNvSpPr>
          <p:nvPr>
            <p:ph type="sldNum" sz="quarter" idx="12"/>
          </p:nvPr>
        </p:nvSpPr>
        <p:spPr/>
        <p:txBody>
          <a:bodyPr/>
          <a:lstStyle/>
          <a:p>
            <a:pPr>
              <a:defRPr/>
            </a:pPr>
            <a:fld id="{66AF1386-93E2-458A-ACD4-12B1CEC7680B}" type="slidenum">
              <a:rPr lang="en-US" smtClean="0"/>
              <a:pPr>
                <a:defRPr/>
              </a:pPr>
              <a:t>3</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746222"/>
            <a:ext cx="9144000" cy="1187978"/>
          </a:xfrm>
          <a:prstGeom prst="rect">
            <a:avLst/>
          </a:prstGeom>
        </p:spPr>
      </p:pic>
    </p:spTree>
    <p:extLst>
      <p:ext uri="{BB962C8B-B14F-4D97-AF65-F5344CB8AC3E}">
        <p14:creationId xmlns:p14="http://schemas.microsoft.com/office/powerpoint/2010/main" val="39239338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Study Positions</a:t>
            </a:r>
            <a:endParaRPr lang="en-US" dirty="0"/>
          </a:p>
        </p:txBody>
      </p:sp>
      <p:sp>
        <p:nvSpPr>
          <p:cNvPr id="3" name="Content Placeholder 2"/>
          <p:cNvSpPr>
            <a:spLocks noGrp="1"/>
          </p:cNvSpPr>
          <p:nvPr>
            <p:ph idx="1"/>
          </p:nvPr>
        </p:nvSpPr>
        <p:spPr>
          <a:xfrm>
            <a:off x="304800" y="1524000"/>
            <a:ext cx="8458200" cy="4876800"/>
          </a:xfrm>
        </p:spPr>
        <p:txBody>
          <a:bodyPr/>
          <a:lstStyle/>
          <a:p>
            <a:pPr algn="just"/>
            <a:r>
              <a:rPr lang="en-US" sz="2200" dirty="0" smtClean="0"/>
              <a:t>Financial Aid is responsible for determining the total headcount of WS employees that may be hired each academic year based on available WS funding.</a:t>
            </a:r>
          </a:p>
          <a:p>
            <a:pPr algn="just"/>
            <a:endParaRPr lang="en-US" sz="1000" dirty="0" smtClean="0"/>
          </a:p>
          <a:p>
            <a:pPr algn="just"/>
            <a:r>
              <a:rPr lang="en-US" sz="2200" dirty="0" smtClean="0"/>
              <a:t>Any department may post a WS requisition (with appropriate approvals).  However, due to limited availability of WS funds, not all posted WS requisitions may be filled. </a:t>
            </a:r>
          </a:p>
          <a:p>
            <a:pPr algn="just"/>
            <a:endParaRPr lang="en-US" sz="1000" dirty="0" smtClean="0"/>
          </a:p>
          <a:p>
            <a:pPr algn="just"/>
            <a:r>
              <a:rPr lang="en-US" sz="2200" dirty="0" smtClean="0"/>
              <a:t>Financial Aid must allocate a certain percentage of WS funds to America Reads/Counts and Community Service programs before remaining WS funds are available to other departments. </a:t>
            </a:r>
          </a:p>
          <a:p>
            <a:pPr algn="just"/>
            <a:endParaRPr lang="en-US" sz="1000" dirty="0" smtClean="0"/>
          </a:p>
          <a:p>
            <a:pPr algn="just"/>
            <a:r>
              <a:rPr lang="en-US" sz="2200" dirty="0" smtClean="0"/>
              <a:t>Remaining WS funds are authorized by Financial Aid on a first come first served basis, based on order hired, NOT order requisition was posted.  </a:t>
            </a:r>
          </a:p>
          <a:p>
            <a:endParaRPr lang="en-US" dirty="0" smtClean="0"/>
          </a:p>
        </p:txBody>
      </p:sp>
      <p:sp>
        <p:nvSpPr>
          <p:cNvPr id="4" name="Slide Number Placeholder 3"/>
          <p:cNvSpPr>
            <a:spLocks noGrp="1"/>
          </p:cNvSpPr>
          <p:nvPr>
            <p:ph type="sldNum" sz="quarter" idx="12"/>
          </p:nvPr>
        </p:nvSpPr>
        <p:spPr/>
        <p:txBody>
          <a:bodyPr/>
          <a:lstStyle/>
          <a:p>
            <a:pPr>
              <a:defRPr/>
            </a:pPr>
            <a:fld id="{66AF1386-93E2-458A-ACD4-12B1CEC7680B}" type="slidenum">
              <a:rPr lang="en-US" smtClean="0"/>
              <a:pPr>
                <a:defRPr/>
              </a:pPr>
              <a:t>4</a:t>
            </a:fld>
            <a:endParaRPr lang="en-US"/>
          </a:p>
        </p:txBody>
      </p:sp>
    </p:spTree>
    <p:extLst>
      <p:ext uri="{BB962C8B-B14F-4D97-AF65-F5344CB8AC3E}">
        <p14:creationId xmlns:p14="http://schemas.microsoft.com/office/powerpoint/2010/main" val="42395089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Employment Eligibility</a:t>
            </a:r>
            <a:br>
              <a:rPr lang="en-US" dirty="0" smtClean="0"/>
            </a:br>
            <a:r>
              <a:rPr lang="en-US" dirty="0" smtClean="0"/>
              <a:t>GPA Requirements</a:t>
            </a:r>
            <a:endParaRPr lang="en-US" dirty="0"/>
          </a:p>
        </p:txBody>
      </p:sp>
      <p:sp>
        <p:nvSpPr>
          <p:cNvPr id="3" name="Content Placeholder 2"/>
          <p:cNvSpPr>
            <a:spLocks noGrp="1"/>
          </p:cNvSpPr>
          <p:nvPr>
            <p:ph idx="1"/>
          </p:nvPr>
        </p:nvSpPr>
        <p:spPr>
          <a:xfrm>
            <a:off x="304800" y="1828800"/>
            <a:ext cx="5486400" cy="5029200"/>
          </a:xfrm>
        </p:spPr>
        <p:txBody>
          <a:bodyPr/>
          <a:lstStyle/>
          <a:p>
            <a:pPr lvl="0" algn="just"/>
            <a:r>
              <a:rPr lang="en-US" sz="2000" dirty="0" smtClean="0"/>
              <a:t>Academic success should remain the first priority.  Therefore</a:t>
            </a:r>
            <a:r>
              <a:rPr lang="en-US" sz="2000" b="1" dirty="0" smtClean="0"/>
              <a:t>, all</a:t>
            </a:r>
            <a:r>
              <a:rPr lang="en-US" sz="2000" dirty="0" smtClean="0"/>
              <a:t> student employees, including work study students, must </a:t>
            </a:r>
            <a:r>
              <a:rPr lang="en-US" sz="2000" dirty="0"/>
              <a:t>maintain satisfactory </a:t>
            </a:r>
            <a:r>
              <a:rPr lang="en-US" sz="2000" dirty="0" smtClean="0"/>
              <a:t>academic progress.  </a:t>
            </a:r>
          </a:p>
          <a:p>
            <a:pPr marL="0" lvl="0" indent="0" algn="just">
              <a:buNone/>
            </a:pPr>
            <a:endParaRPr lang="en-US" sz="2000" dirty="0" smtClean="0"/>
          </a:p>
          <a:p>
            <a:pPr lvl="0" algn="just"/>
            <a:r>
              <a:rPr lang="en-US" sz="2000" b="1" dirty="0" smtClean="0"/>
              <a:t>A 2.0 minimum </a:t>
            </a:r>
            <a:r>
              <a:rPr lang="en-US" sz="2000" b="1" u="sng" dirty="0" smtClean="0"/>
              <a:t>overall</a:t>
            </a:r>
            <a:r>
              <a:rPr lang="en-US" sz="2000" b="1" dirty="0" smtClean="0"/>
              <a:t> GPA with Collin College is required</a:t>
            </a:r>
            <a:r>
              <a:rPr lang="en-US" sz="2000" dirty="0" smtClean="0"/>
              <a:t>. Individual </a:t>
            </a:r>
            <a:r>
              <a:rPr lang="en-US" sz="2000" dirty="0"/>
              <a:t>departments may require higher academic performance.  </a:t>
            </a:r>
            <a:endParaRPr lang="en-US" sz="2000" dirty="0" smtClean="0"/>
          </a:p>
          <a:p>
            <a:pPr marL="0" lvl="0" indent="0" algn="just">
              <a:buNone/>
            </a:pPr>
            <a:endParaRPr lang="en-US" sz="2000" dirty="0" smtClean="0"/>
          </a:p>
          <a:p>
            <a:pPr lvl="0" algn="just"/>
            <a:r>
              <a:rPr lang="en-US" sz="2000" dirty="0" smtClean="0"/>
              <a:t>HR re-verifies enrollment and  GPA each semester to determine if student is eligible for a new work assignment or renewal.</a:t>
            </a:r>
          </a:p>
          <a:p>
            <a:pPr marL="0" lvl="0" indent="0" algn="just">
              <a:buNone/>
            </a:pPr>
            <a:endParaRPr lang="en-US" sz="1900" dirty="0" smtClean="0"/>
          </a:p>
          <a:p>
            <a:pPr lvl="0" algn="just"/>
            <a:endParaRPr lang="en-US" sz="1900" dirty="0" smtClean="0"/>
          </a:p>
          <a:p>
            <a:pPr marL="0" lvl="0" indent="0" algn="just">
              <a:buNone/>
            </a:pPr>
            <a:endParaRPr lang="en-US" sz="1900" dirty="0"/>
          </a:p>
          <a:p>
            <a:pPr marL="0" lvl="0" indent="0" algn="just">
              <a:buNone/>
            </a:pPr>
            <a:endParaRPr lang="en-US" sz="1900" dirty="0"/>
          </a:p>
          <a:p>
            <a:endParaRPr lang="en-US" dirty="0"/>
          </a:p>
        </p:txBody>
      </p:sp>
      <p:sp>
        <p:nvSpPr>
          <p:cNvPr id="4" name="Slide Number Placeholder 3"/>
          <p:cNvSpPr>
            <a:spLocks noGrp="1"/>
          </p:cNvSpPr>
          <p:nvPr>
            <p:ph type="sldNum" sz="quarter" idx="12"/>
          </p:nvPr>
        </p:nvSpPr>
        <p:spPr/>
        <p:txBody>
          <a:bodyPr/>
          <a:lstStyle/>
          <a:p>
            <a:pPr>
              <a:defRPr/>
            </a:pPr>
            <a:fld id="{66AF1386-93E2-458A-ACD4-12B1CEC7680B}" type="slidenum">
              <a:rPr lang="en-US" smtClean="0"/>
              <a:pPr>
                <a:defRPr/>
              </a:pPr>
              <a:t>5</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73800" y="2273300"/>
            <a:ext cx="2413000" cy="3136900"/>
          </a:xfrm>
          <a:prstGeom prst="rect">
            <a:avLst/>
          </a:prstGeom>
        </p:spPr>
      </p:pic>
    </p:spTree>
    <p:extLst>
      <p:ext uri="{BB962C8B-B14F-4D97-AF65-F5344CB8AC3E}">
        <p14:creationId xmlns:p14="http://schemas.microsoft.com/office/powerpoint/2010/main" val="41790639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normAutofit fontScale="90000"/>
          </a:bodyPr>
          <a:lstStyle/>
          <a:p>
            <a:r>
              <a:rPr lang="en-US" dirty="0" smtClean="0"/>
              <a:t>Employment Eligibility</a:t>
            </a:r>
            <a:br>
              <a:rPr lang="en-US" dirty="0" smtClean="0"/>
            </a:br>
            <a:r>
              <a:rPr lang="en-US" dirty="0" smtClean="0"/>
              <a:t>Enrollment Requirements</a:t>
            </a:r>
            <a:endParaRPr lang="en-US" dirty="0"/>
          </a:p>
        </p:txBody>
      </p:sp>
      <p:sp>
        <p:nvSpPr>
          <p:cNvPr id="3" name="Content Placeholder 2"/>
          <p:cNvSpPr>
            <a:spLocks noGrp="1"/>
          </p:cNvSpPr>
          <p:nvPr>
            <p:ph idx="1"/>
          </p:nvPr>
        </p:nvSpPr>
        <p:spPr>
          <a:xfrm>
            <a:off x="457200" y="1676400"/>
            <a:ext cx="8229600" cy="5029200"/>
          </a:xfrm>
        </p:spPr>
        <p:txBody>
          <a:bodyPr/>
          <a:lstStyle/>
          <a:p>
            <a:pPr lvl="0" algn="just"/>
            <a:r>
              <a:rPr lang="en-US" sz="1900" dirty="0"/>
              <a:t>Students must </a:t>
            </a:r>
            <a:r>
              <a:rPr lang="en-US" sz="1900" dirty="0" smtClean="0"/>
              <a:t>remain enrolled </a:t>
            </a:r>
            <a:r>
              <a:rPr lang="en-US" sz="1900" dirty="0"/>
              <a:t>in at least </a:t>
            </a:r>
            <a:r>
              <a:rPr lang="en-US" sz="1900" u="sng" dirty="0"/>
              <a:t>six credit hours</a:t>
            </a:r>
            <a:r>
              <a:rPr lang="en-US" sz="1900" dirty="0"/>
              <a:t> </a:t>
            </a:r>
            <a:r>
              <a:rPr lang="en-US" sz="1900" dirty="0" smtClean="0"/>
              <a:t>with Collin College to </a:t>
            </a:r>
            <a:r>
              <a:rPr lang="en-US" sz="1900" dirty="0"/>
              <a:t>be eligible to work on campus as a student </a:t>
            </a:r>
            <a:r>
              <a:rPr lang="en-US" sz="1900" dirty="0" smtClean="0"/>
              <a:t>employee. </a:t>
            </a:r>
          </a:p>
          <a:p>
            <a:pPr lvl="0" algn="just"/>
            <a:endParaRPr lang="en-US" sz="800" dirty="0" smtClean="0"/>
          </a:p>
          <a:p>
            <a:pPr lvl="0" algn="just"/>
            <a:r>
              <a:rPr lang="en-US" sz="1900" dirty="0" smtClean="0"/>
              <a:t>International </a:t>
            </a:r>
            <a:r>
              <a:rPr lang="en-US" sz="1900" dirty="0"/>
              <a:t>students must </a:t>
            </a:r>
            <a:r>
              <a:rPr lang="en-US" sz="1900" dirty="0" smtClean="0"/>
              <a:t>be enrolled in 12 credit hours with Collin College or have approval from the International Student Office.</a:t>
            </a:r>
          </a:p>
          <a:p>
            <a:pPr lvl="0" algn="just"/>
            <a:endParaRPr lang="en-US" sz="800" dirty="0"/>
          </a:p>
          <a:p>
            <a:pPr lvl="0" algn="just"/>
            <a:r>
              <a:rPr lang="en-US" sz="1900" dirty="0" smtClean="0"/>
              <a:t>Work Study </a:t>
            </a:r>
            <a:r>
              <a:rPr lang="en-US" sz="1900" dirty="0"/>
              <a:t>students must be enrolled in at least six semester hours and qualify </a:t>
            </a:r>
            <a:r>
              <a:rPr lang="en-US" sz="1900" dirty="0" smtClean="0"/>
              <a:t>for a WS award through </a:t>
            </a:r>
            <a:r>
              <a:rPr lang="en-US" sz="1900" dirty="0"/>
              <a:t>the Financial Aid Office.  </a:t>
            </a:r>
            <a:r>
              <a:rPr lang="en-US" sz="1900" dirty="0" smtClean="0"/>
              <a:t>WS students become ineligible for a WS work assignment if their enrollment drops </a:t>
            </a:r>
            <a:r>
              <a:rPr lang="en-US" sz="1900" dirty="0"/>
              <a:t>below the six semester hour requirement</a:t>
            </a:r>
            <a:r>
              <a:rPr lang="en-US" sz="1900" dirty="0" smtClean="0"/>
              <a:t>.</a:t>
            </a:r>
            <a:endParaRPr lang="en-US" sz="1900" dirty="0"/>
          </a:p>
        </p:txBody>
      </p:sp>
      <p:sp>
        <p:nvSpPr>
          <p:cNvPr id="4" name="Slide Number Placeholder 3"/>
          <p:cNvSpPr>
            <a:spLocks noGrp="1"/>
          </p:cNvSpPr>
          <p:nvPr>
            <p:ph type="sldNum" sz="quarter" idx="12"/>
          </p:nvPr>
        </p:nvSpPr>
        <p:spPr/>
        <p:txBody>
          <a:bodyPr/>
          <a:lstStyle/>
          <a:p>
            <a:pPr>
              <a:defRPr/>
            </a:pPr>
            <a:fld id="{66AF1386-93E2-458A-ACD4-12B1CEC7680B}" type="slidenum">
              <a:rPr lang="en-US" smtClean="0"/>
              <a:pPr>
                <a:defRPr/>
              </a:pPr>
              <a:t>6</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34200" y="4722181"/>
            <a:ext cx="2013697" cy="1994146"/>
          </a:xfrm>
          <a:prstGeom prst="rect">
            <a:avLst/>
          </a:prstGeom>
        </p:spPr>
      </p:pic>
      <p:sp>
        <p:nvSpPr>
          <p:cNvPr id="7" name="Content Placeholder 2"/>
          <p:cNvSpPr txBox="1">
            <a:spLocks/>
          </p:cNvSpPr>
          <p:nvPr/>
        </p:nvSpPr>
        <p:spPr bwMode="auto">
          <a:xfrm>
            <a:off x="444874" y="4724400"/>
            <a:ext cx="6489326"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182563" indent="-182563" algn="l" rtl="0" fontAlgn="base">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fontAlgn="base">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fontAlgn="base">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fontAlgn="base">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fontAlgn="base">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lvl="0"/>
            <a:r>
              <a:rPr lang="en-US" sz="1900" dirty="0" smtClean="0"/>
              <a:t>Students  who  are </a:t>
            </a:r>
            <a:r>
              <a:rPr lang="en-US" sz="1900" dirty="0"/>
              <a:t>working </a:t>
            </a:r>
            <a:r>
              <a:rPr lang="en-US" sz="1900" dirty="0" smtClean="0"/>
              <a:t> their </a:t>
            </a:r>
            <a:r>
              <a:rPr lang="en-US" sz="1900" dirty="0"/>
              <a:t>last </a:t>
            </a:r>
            <a:r>
              <a:rPr lang="en-US" sz="1900" dirty="0" smtClean="0"/>
              <a:t> semester with </a:t>
            </a:r>
            <a:r>
              <a:rPr lang="en-US" sz="1900" dirty="0"/>
              <a:t>Collin College may still be employed if </a:t>
            </a:r>
            <a:r>
              <a:rPr lang="en-US" sz="1900" dirty="0" smtClean="0"/>
              <a:t>they are </a:t>
            </a:r>
            <a:r>
              <a:rPr lang="en-US" sz="1900" dirty="0"/>
              <a:t>in less than </a:t>
            </a:r>
            <a:r>
              <a:rPr lang="en-US" sz="1900" dirty="0" smtClean="0"/>
              <a:t> six </a:t>
            </a:r>
            <a:r>
              <a:rPr lang="en-US" sz="1900" dirty="0"/>
              <a:t>credit </a:t>
            </a:r>
            <a:r>
              <a:rPr lang="en-US" sz="1900" dirty="0" smtClean="0"/>
              <a:t> hours,  but </a:t>
            </a:r>
            <a:r>
              <a:rPr lang="en-US" sz="1900" dirty="0"/>
              <a:t>it must be </a:t>
            </a:r>
            <a:r>
              <a:rPr lang="en-US" sz="1900" dirty="0" smtClean="0"/>
              <a:t>their graduating/ last </a:t>
            </a:r>
            <a:r>
              <a:rPr lang="en-US" sz="1900" dirty="0"/>
              <a:t>semester.</a:t>
            </a:r>
          </a:p>
          <a:p>
            <a:endParaRPr lang="en-US" sz="2200" dirty="0"/>
          </a:p>
        </p:txBody>
      </p:sp>
    </p:spTree>
    <p:extLst>
      <p:ext uri="{BB962C8B-B14F-4D97-AF65-F5344CB8AC3E}">
        <p14:creationId xmlns:p14="http://schemas.microsoft.com/office/powerpoint/2010/main" val="28596838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lstStyle/>
          <a:p>
            <a:r>
              <a:rPr lang="en-US" dirty="0" smtClean="0"/>
              <a:t>Prior to the Interview</a:t>
            </a:r>
            <a:endParaRPr lang="en-US" dirty="0"/>
          </a:p>
        </p:txBody>
      </p:sp>
      <p:sp>
        <p:nvSpPr>
          <p:cNvPr id="3" name="Content Placeholder 2"/>
          <p:cNvSpPr>
            <a:spLocks noGrp="1"/>
          </p:cNvSpPr>
          <p:nvPr>
            <p:ph idx="1"/>
          </p:nvPr>
        </p:nvSpPr>
        <p:spPr>
          <a:xfrm>
            <a:off x="381000" y="1447800"/>
            <a:ext cx="8534400" cy="4800600"/>
          </a:xfrm>
        </p:spPr>
        <p:txBody>
          <a:bodyPr/>
          <a:lstStyle/>
          <a:p>
            <a:r>
              <a:rPr lang="en-US" sz="2000" dirty="0"/>
              <a:t>Prior to interviewing candidates, supervisors should verify overall GPA, enrollment and/or </a:t>
            </a:r>
            <a:r>
              <a:rPr lang="en-US" sz="2000" dirty="0" smtClean="0"/>
              <a:t>WS </a:t>
            </a:r>
            <a:r>
              <a:rPr lang="en-US" sz="2000" dirty="0"/>
              <a:t>award amount.  </a:t>
            </a:r>
          </a:p>
          <a:p>
            <a:endParaRPr lang="en-US" sz="1000" dirty="0" smtClean="0"/>
          </a:p>
          <a:p>
            <a:r>
              <a:rPr lang="en-US" sz="2000" dirty="0" smtClean="0"/>
              <a:t>Hiring Managers should change status of applicants they plan to interview to </a:t>
            </a:r>
            <a:r>
              <a:rPr lang="en-US" sz="2000" b="1" dirty="0" smtClean="0"/>
              <a:t>“Hiring Manager Approved for Interview” </a:t>
            </a:r>
            <a:r>
              <a:rPr lang="en-US" sz="2000" dirty="0" smtClean="0"/>
              <a:t>to mark as candidates.</a:t>
            </a:r>
          </a:p>
          <a:p>
            <a:endParaRPr lang="en-US" sz="800" dirty="0" smtClean="0"/>
          </a:p>
          <a:p>
            <a:r>
              <a:rPr lang="en-US" sz="2000" dirty="0" smtClean="0"/>
              <a:t>Hiring Managers should interview at least 3 qualified candidates for each open position.  (Discuss with HR if fewer than 3 qualified applicants) </a:t>
            </a:r>
          </a:p>
          <a:p>
            <a:endParaRPr lang="en-US" sz="1000" dirty="0" smtClean="0"/>
          </a:p>
          <a:p>
            <a:r>
              <a:rPr lang="en-US" sz="2000" dirty="0" smtClean="0"/>
              <a:t>Hiring Managers may begin interviewing candidates while the requisition is still posted; however, a final hiring decision may not be made until the position has been closed.    </a:t>
            </a:r>
            <a:endParaRPr lang="en-US" sz="2000" dirty="0"/>
          </a:p>
        </p:txBody>
      </p:sp>
      <p:sp>
        <p:nvSpPr>
          <p:cNvPr id="4" name="Slide Number Placeholder 3"/>
          <p:cNvSpPr>
            <a:spLocks noGrp="1"/>
          </p:cNvSpPr>
          <p:nvPr>
            <p:ph type="sldNum" sz="quarter" idx="12"/>
          </p:nvPr>
        </p:nvSpPr>
        <p:spPr/>
        <p:txBody>
          <a:bodyPr/>
          <a:lstStyle/>
          <a:p>
            <a:pPr>
              <a:defRPr/>
            </a:pPr>
            <a:fld id="{66AF1386-93E2-458A-ACD4-12B1CEC7680B}" type="slidenum">
              <a:rPr lang="en-US" smtClean="0"/>
              <a:pPr>
                <a:defRPr/>
              </a:pPr>
              <a:t>7</a:t>
            </a:fld>
            <a:endParaRPr lang="en-US"/>
          </a:p>
        </p:txBody>
      </p:sp>
    </p:spTree>
    <p:extLst>
      <p:ext uri="{BB962C8B-B14F-4D97-AF65-F5344CB8AC3E}">
        <p14:creationId xmlns:p14="http://schemas.microsoft.com/office/powerpoint/2010/main" val="21685761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7620000" cy="1143000"/>
          </a:xfrm>
        </p:spPr>
        <p:txBody>
          <a:bodyPr/>
          <a:lstStyle/>
          <a:p>
            <a:r>
              <a:rPr lang="en-US" dirty="0" smtClean="0"/>
              <a:t>During the Interview</a:t>
            </a:r>
            <a:endParaRPr lang="en-US" dirty="0"/>
          </a:p>
        </p:txBody>
      </p:sp>
      <p:sp>
        <p:nvSpPr>
          <p:cNvPr id="3" name="Content Placeholder 2"/>
          <p:cNvSpPr>
            <a:spLocks noGrp="1"/>
          </p:cNvSpPr>
          <p:nvPr>
            <p:ph idx="1"/>
          </p:nvPr>
        </p:nvSpPr>
        <p:spPr>
          <a:xfrm>
            <a:off x="134257" y="1143000"/>
            <a:ext cx="8781143" cy="5562600"/>
          </a:xfrm>
        </p:spPr>
        <p:txBody>
          <a:bodyPr>
            <a:normAutofit lnSpcReduction="10000"/>
          </a:bodyPr>
          <a:lstStyle/>
          <a:p>
            <a:pPr lvl="1"/>
            <a:r>
              <a:rPr lang="en-US" b="1" dirty="0" smtClean="0"/>
              <a:t>Discuss Collin College, your division, etc.</a:t>
            </a:r>
          </a:p>
          <a:p>
            <a:pPr lvl="2"/>
            <a:r>
              <a:rPr lang="en-US" dirty="0" smtClean="0"/>
              <a:t>Org Chart, Mission, Core Values, Campuses</a:t>
            </a:r>
          </a:p>
          <a:p>
            <a:pPr lvl="2"/>
            <a:endParaRPr lang="en-US" sz="900" dirty="0" smtClean="0"/>
          </a:p>
          <a:p>
            <a:pPr lvl="1"/>
            <a:r>
              <a:rPr lang="en-US" b="1" dirty="0" smtClean="0"/>
              <a:t>Provide a copy of the Job Description</a:t>
            </a:r>
          </a:p>
          <a:p>
            <a:pPr lvl="1"/>
            <a:endParaRPr lang="en-US" sz="1000" b="1" dirty="0" smtClean="0"/>
          </a:p>
          <a:p>
            <a:pPr lvl="1"/>
            <a:r>
              <a:rPr lang="en-US" b="1" dirty="0" smtClean="0"/>
              <a:t>Explain essential job functions </a:t>
            </a:r>
          </a:p>
          <a:p>
            <a:pPr lvl="2"/>
            <a:r>
              <a:rPr lang="en-US" dirty="0" smtClean="0"/>
              <a:t>Typical workload, expectations, work hours, etc.</a:t>
            </a:r>
          </a:p>
          <a:p>
            <a:pPr lvl="2"/>
            <a:r>
              <a:rPr lang="en-US" dirty="0" smtClean="0"/>
              <a:t>Explain that student work assignments are by semester and are not guaranteed to continue each semester.</a:t>
            </a:r>
          </a:p>
          <a:p>
            <a:pPr lvl="2"/>
            <a:r>
              <a:rPr lang="en-US" dirty="0" smtClean="0"/>
              <a:t>Ensure student’s class schedule meets supervisor’s needs for that semester.</a:t>
            </a:r>
          </a:p>
          <a:p>
            <a:pPr lvl="2"/>
            <a:endParaRPr lang="en-US" sz="900" dirty="0" smtClean="0"/>
          </a:p>
          <a:p>
            <a:pPr lvl="1"/>
            <a:r>
              <a:rPr lang="en-US" b="1" dirty="0" smtClean="0"/>
              <a:t>Explain </a:t>
            </a:r>
            <a:r>
              <a:rPr lang="en-US" b="1" dirty="0"/>
              <a:t>the hiring </a:t>
            </a:r>
            <a:r>
              <a:rPr lang="en-US" b="1" dirty="0" smtClean="0"/>
              <a:t>process</a:t>
            </a:r>
          </a:p>
          <a:p>
            <a:pPr lvl="2"/>
            <a:r>
              <a:rPr lang="en-US" dirty="0" smtClean="0"/>
              <a:t>Background Check, Reference Checks, Approvals, Required forms and documentation</a:t>
            </a:r>
          </a:p>
          <a:p>
            <a:pPr lvl="2"/>
            <a:endParaRPr lang="en-US" sz="1000" dirty="0"/>
          </a:p>
          <a:p>
            <a:pPr marL="274637" lvl="1" indent="0">
              <a:buNone/>
            </a:pPr>
            <a:r>
              <a:rPr lang="en-US" sz="1700" b="1" dirty="0" smtClean="0"/>
              <a:t>        </a:t>
            </a:r>
            <a:r>
              <a:rPr lang="en-US" sz="1700" b="1" i="1" dirty="0" smtClean="0">
                <a:solidFill>
                  <a:srgbClr val="0000FF"/>
                </a:solidFill>
              </a:rPr>
              <a:t>Click here for </a:t>
            </a:r>
            <a:r>
              <a:rPr lang="en-US" sz="1700" b="1" i="1" dirty="0" smtClean="0">
                <a:solidFill>
                  <a:srgbClr val="0000FF"/>
                </a:solidFill>
                <a:hlinkClick r:id="rId2"/>
              </a:rPr>
              <a:t>Sample Interview Questions</a:t>
            </a:r>
            <a:endParaRPr lang="en-US" sz="1700" b="1" i="1" dirty="0" smtClean="0">
              <a:solidFill>
                <a:srgbClr val="0000FF"/>
              </a:solidFill>
            </a:endParaRPr>
          </a:p>
          <a:p>
            <a:pPr marL="547687" lvl="2" indent="0">
              <a:buNone/>
            </a:pPr>
            <a:endParaRPr lang="en-US" sz="1000" dirty="0"/>
          </a:p>
          <a:p>
            <a:pPr marL="411480" lvl="1" indent="0">
              <a:buNone/>
            </a:pPr>
            <a:r>
              <a:rPr lang="en-US" sz="1800" b="1" dirty="0" smtClean="0">
                <a:solidFill>
                  <a:srgbClr val="C00000"/>
                </a:solidFill>
              </a:rPr>
              <a:t>DO NOT </a:t>
            </a:r>
            <a:r>
              <a:rPr lang="en-US" sz="1800" dirty="0" smtClean="0"/>
              <a:t>extend an offer of employment, imply an offer of employment, or have the candidate complete an employment packet until AFTER all approvals have been obtained and an offer has been extended.</a:t>
            </a:r>
          </a:p>
          <a:p>
            <a:pPr lvl="1"/>
            <a:endParaRPr lang="en-US" dirty="0"/>
          </a:p>
        </p:txBody>
      </p:sp>
      <p:sp>
        <p:nvSpPr>
          <p:cNvPr id="4" name="Slide Number Placeholder 3"/>
          <p:cNvSpPr>
            <a:spLocks noGrp="1"/>
          </p:cNvSpPr>
          <p:nvPr>
            <p:ph type="sldNum" sz="quarter" idx="12"/>
          </p:nvPr>
        </p:nvSpPr>
        <p:spPr/>
        <p:txBody>
          <a:bodyPr/>
          <a:lstStyle/>
          <a:p>
            <a:fld id="{32F4A70B-3AC7-4B36-B1A4-1CF3C47D2876}" type="slidenum">
              <a:rPr lang="en-US" smtClean="0"/>
              <a:pPr/>
              <a:t>8</a:t>
            </a:fld>
            <a:endParaRPr lang="en-US"/>
          </a:p>
        </p:txBody>
      </p:sp>
    </p:spTree>
    <p:extLst>
      <p:ext uri="{BB962C8B-B14F-4D97-AF65-F5344CB8AC3E}">
        <p14:creationId xmlns:p14="http://schemas.microsoft.com/office/powerpoint/2010/main" val="40220120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20000" cy="1143000"/>
          </a:xfrm>
        </p:spPr>
        <p:txBody>
          <a:bodyPr/>
          <a:lstStyle/>
          <a:p>
            <a:r>
              <a:rPr lang="en-US" dirty="0" smtClean="0"/>
              <a:t>Interview Dos &amp; Don’ts </a:t>
            </a:r>
            <a:endParaRPr lang="en-US" dirty="0"/>
          </a:p>
        </p:txBody>
      </p:sp>
      <p:sp>
        <p:nvSpPr>
          <p:cNvPr id="4" name="Content Placeholder 2"/>
          <p:cNvSpPr txBox="1">
            <a:spLocks noGrp="1"/>
          </p:cNvSpPr>
          <p:nvPr>
            <p:ph idx="1"/>
          </p:nvPr>
        </p:nvSpPr>
        <p:spPr>
          <a:xfrm>
            <a:off x="1371600" y="1371600"/>
            <a:ext cx="2438400" cy="4876800"/>
          </a:xfrm>
          <a:prstGeom prst="rect">
            <a:avLst/>
          </a:prstGeom>
          <a:noFill/>
          <a:ln>
            <a:solidFill>
              <a:srgbClr val="1D38C1">
                <a:lumMod val="75000"/>
              </a:srgbClr>
            </a:solidFill>
          </a:ln>
          <a:effectLst/>
        </p:spPr>
        <p:txBody>
          <a:bodyPr vert="horz" lIns="0" tIns="0" rIns="0" numCol="1">
            <a:noAutofit/>
          </a:bodyPr>
          <a:lstStyle/>
          <a:p>
            <a:pPr marL="274320" marR="0" lvl="0" indent="-274320" defTabSz="914400" eaLnBrk="1" fontAlgn="auto" latinLnBrk="0" hangingPunct="1">
              <a:lnSpc>
                <a:spcPct val="100000"/>
              </a:lnSpc>
              <a:spcBef>
                <a:spcPts val="580"/>
              </a:spcBef>
              <a:spcAft>
                <a:spcPts val="0"/>
              </a:spcAft>
              <a:buClr>
                <a:srgbClr val="1D38C1"/>
              </a:buClr>
              <a:buSzPct val="85000"/>
              <a:buFontTx/>
              <a:buNone/>
              <a:tabLst/>
              <a:defRPr/>
            </a:pPr>
            <a:r>
              <a:rPr kumimoji="0" lang="en-US" sz="1400" b="1" i="0" u="none" strike="noStrike" kern="0" cap="none" spc="0" normalizeH="0" baseline="0" noProof="0" dirty="0" smtClean="0">
                <a:ln>
                  <a:noFill/>
                </a:ln>
                <a:solidFill>
                  <a:srgbClr val="00B050"/>
                </a:solidFill>
                <a:effectLst/>
                <a:uLnTx/>
                <a:uFillTx/>
                <a:latin typeface="Perpetua"/>
                <a:ea typeface="+mj-ea"/>
                <a:cs typeface="+mj-cs"/>
              </a:rPr>
              <a:t>	</a:t>
            </a:r>
            <a:r>
              <a:rPr kumimoji="0" lang="en-US" sz="1500" b="1" i="0" u="none" strike="noStrike" kern="0" cap="none" spc="0" normalizeH="0" baseline="0" noProof="0" dirty="0" smtClean="0">
                <a:ln>
                  <a:noFill/>
                </a:ln>
                <a:solidFill>
                  <a:srgbClr val="00B050"/>
                </a:solidFill>
                <a:effectLst/>
                <a:uLnTx/>
                <a:uFillTx/>
                <a:latin typeface="Perpetua"/>
                <a:ea typeface="+mj-ea"/>
                <a:cs typeface="+mj-cs"/>
              </a:rPr>
              <a:t>                  </a:t>
            </a:r>
            <a:r>
              <a:rPr kumimoji="0" lang="en-US" sz="2400" b="1" i="0" u="none" strike="noStrike" kern="0" cap="none" spc="0" normalizeH="0" baseline="0" noProof="0" dirty="0" smtClean="0">
                <a:ln>
                  <a:noFill/>
                </a:ln>
                <a:solidFill>
                  <a:srgbClr val="00B050"/>
                </a:solidFill>
                <a:effectLst/>
                <a:uLnTx/>
                <a:uFillTx/>
                <a:latin typeface="Perpetua"/>
                <a:ea typeface="+mj-ea"/>
                <a:cs typeface="+mj-cs"/>
              </a:rPr>
              <a:t>DO</a:t>
            </a:r>
          </a:p>
          <a:p>
            <a:pPr marL="0" marR="0" lvl="0" indent="0" algn="ctr" defTabSz="914400" eaLnBrk="1" fontAlgn="auto" latinLnBrk="0" hangingPunct="1">
              <a:lnSpc>
                <a:spcPct val="100000"/>
              </a:lnSpc>
              <a:spcBef>
                <a:spcPts val="580"/>
              </a:spcBef>
              <a:spcAft>
                <a:spcPts val="0"/>
              </a:spcAft>
              <a:buClr>
                <a:srgbClr val="1D38C1"/>
              </a:buClr>
              <a:buSzPct val="85000"/>
              <a:buFontTx/>
              <a:buNone/>
              <a:tabLst/>
              <a:defRPr/>
            </a:pPr>
            <a:r>
              <a:rPr kumimoji="0" lang="en-US" sz="1800" b="1" i="0" u="none" strike="noStrike" kern="0" cap="none" spc="0" normalizeH="0" baseline="0" noProof="0" dirty="0" smtClean="0">
                <a:ln>
                  <a:noFill/>
                </a:ln>
                <a:solidFill>
                  <a:srgbClr val="00B050"/>
                </a:solidFill>
                <a:effectLst/>
                <a:uLnTx/>
                <a:uFillTx/>
                <a:latin typeface="Perpetua"/>
                <a:ea typeface="+mj-ea"/>
                <a:cs typeface="+mj-cs"/>
              </a:rPr>
              <a:t>DO</a:t>
            </a:r>
            <a:r>
              <a:rPr kumimoji="0" lang="en-US" sz="1800" b="0" i="0" u="none" strike="noStrike" kern="0" cap="none" spc="0" normalizeH="0" baseline="0" noProof="0" dirty="0" smtClean="0">
                <a:ln>
                  <a:noFill/>
                </a:ln>
                <a:solidFill>
                  <a:srgbClr val="00B050"/>
                </a:solidFill>
                <a:effectLst/>
                <a:uLnTx/>
                <a:uFillTx/>
                <a:latin typeface="Perpetua"/>
                <a:ea typeface="+mj-ea"/>
                <a:cs typeface="+mj-cs"/>
              </a:rPr>
              <a:t> </a:t>
            </a:r>
            <a:r>
              <a:rPr kumimoji="0" lang="en-US" sz="1800" b="0" i="0" u="none" strike="noStrike" kern="0" cap="none" spc="0" normalizeH="0" baseline="0" noProof="0" dirty="0" smtClean="0">
                <a:ln>
                  <a:noFill/>
                </a:ln>
                <a:solidFill>
                  <a:sysClr val="windowText" lastClr="000000"/>
                </a:solidFill>
                <a:effectLst/>
                <a:uLnTx/>
                <a:uFillTx/>
                <a:latin typeface="Perpetua"/>
                <a:ea typeface="+mj-ea"/>
                <a:cs typeface="+mj-cs"/>
              </a:rPr>
              <a:t>describe the essential       job functions and ask if candidates will be able             to meet them</a:t>
            </a:r>
          </a:p>
          <a:p>
            <a:pPr marL="0" marR="0" lvl="0" indent="0" algn="ctr" defTabSz="914400" eaLnBrk="1" fontAlgn="auto" latinLnBrk="0" hangingPunct="1">
              <a:lnSpc>
                <a:spcPct val="100000"/>
              </a:lnSpc>
              <a:spcBef>
                <a:spcPts val="580"/>
              </a:spcBef>
              <a:spcAft>
                <a:spcPts val="0"/>
              </a:spcAft>
              <a:buClr>
                <a:srgbClr val="1D38C1"/>
              </a:buClr>
              <a:buSzPct val="85000"/>
              <a:buFontTx/>
              <a:buNone/>
              <a:tabLst/>
              <a:defRPr/>
            </a:pPr>
            <a:endParaRPr kumimoji="0" lang="en-US" sz="800" b="0" i="0" u="none" strike="noStrike" kern="0" cap="none" spc="0" normalizeH="0" baseline="0" noProof="0" dirty="0" smtClean="0">
              <a:ln>
                <a:noFill/>
              </a:ln>
              <a:solidFill>
                <a:sysClr val="windowText" lastClr="000000"/>
              </a:solidFill>
              <a:effectLst/>
              <a:uLnTx/>
              <a:uFillTx/>
              <a:latin typeface="Perpetua"/>
              <a:ea typeface="+mj-ea"/>
              <a:cs typeface="+mj-cs"/>
            </a:endParaRPr>
          </a:p>
          <a:p>
            <a:pPr marL="0" marR="0" lvl="0" indent="0" algn="ctr" defTabSz="914400" eaLnBrk="1" fontAlgn="auto" latinLnBrk="0" hangingPunct="1">
              <a:lnSpc>
                <a:spcPct val="100000"/>
              </a:lnSpc>
              <a:spcBef>
                <a:spcPts val="580"/>
              </a:spcBef>
              <a:spcAft>
                <a:spcPts val="0"/>
              </a:spcAft>
              <a:buClr>
                <a:srgbClr val="1D38C1"/>
              </a:buClr>
              <a:buSzPct val="85000"/>
              <a:buFontTx/>
              <a:buNone/>
              <a:tabLst/>
              <a:defRPr/>
            </a:pPr>
            <a:r>
              <a:rPr kumimoji="0" lang="en-US" sz="1800" b="1" i="0" u="none" strike="noStrike" kern="0" cap="none" spc="0" normalizeH="0" baseline="0" noProof="0" dirty="0" smtClean="0">
                <a:ln>
                  <a:noFill/>
                </a:ln>
                <a:solidFill>
                  <a:srgbClr val="00B050"/>
                </a:solidFill>
                <a:effectLst/>
                <a:uLnTx/>
                <a:uFillTx/>
                <a:latin typeface="Perpetua"/>
                <a:ea typeface="+mj-ea"/>
                <a:cs typeface="+mj-cs"/>
              </a:rPr>
              <a:t>DO</a:t>
            </a:r>
            <a:r>
              <a:rPr kumimoji="0" lang="en-US" sz="1800" b="0" i="0" u="none" strike="noStrike" kern="0" cap="none" spc="0" normalizeH="0" baseline="0" noProof="0" dirty="0" smtClean="0">
                <a:ln>
                  <a:noFill/>
                </a:ln>
                <a:solidFill>
                  <a:srgbClr val="00B050"/>
                </a:solidFill>
                <a:effectLst/>
                <a:uLnTx/>
                <a:uFillTx/>
                <a:latin typeface="Perpetua"/>
                <a:ea typeface="+mj-ea"/>
                <a:cs typeface="+mj-cs"/>
              </a:rPr>
              <a:t> </a:t>
            </a:r>
            <a:r>
              <a:rPr kumimoji="0" lang="en-US" sz="1800" b="0" i="0" u="none" strike="noStrike" kern="0" cap="none" spc="0" normalizeH="0" baseline="0" noProof="0" dirty="0" smtClean="0">
                <a:ln>
                  <a:noFill/>
                </a:ln>
                <a:solidFill>
                  <a:sysClr val="windowText" lastClr="000000"/>
                </a:solidFill>
                <a:effectLst/>
                <a:uLnTx/>
                <a:uFillTx/>
                <a:latin typeface="Perpetua"/>
                <a:ea typeface="+mj-ea"/>
                <a:cs typeface="+mj-cs"/>
              </a:rPr>
              <a:t>ask job-related, behavioral questions that determine if the candidate has the necessary/preferred            skills to do the job</a:t>
            </a:r>
          </a:p>
          <a:p>
            <a:pPr marL="0" marR="0" lvl="0" indent="0" algn="ctr" defTabSz="914400" eaLnBrk="1" fontAlgn="auto" latinLnBrk="0" hangingPunct="1">
              <a:lnSpc>
                <a:spcPct val="100000"/>
              </a:lnSpc>
              <a:spcBef>
                <a:spcPts val="580"/>
              </a:spcBef>
              <a:spcAft>
                <a:spcPts val="0"/>
              </a:spcAft>
              <a:buClr>
                <a:srgbClr val="1D38C1"/>
              </a:buClr>
              <a:buSzPct val="85000"/>
              <a:buFontTx/>
              <a:buNone/>
              <a:tabLst/>
              <a:defRPr/>
            </a:pPr>
            <a:endParaRPr kumimoji="0" lang="en-US" sz="800" b="0" i="0" u="none" strike="noStrike" kern="0" cap="none" spc="0" normalizeH="0" baseline="0" noProof="0" dirty="0" smtClean="0">
              <a:ln>
                <a:noFill/>
              </a:ln>
              <a:solidFill>
                <a:sysClr val="windowText" lastClr="000000"/>
              </a:solidFill>
              <a:effectLst/>
              <a:uLnTx/>
              <a:uFillTx/>
              <a:latin typeface="Perpetua"/>
              <a:ea typeface="+mj-ea"/>
              <a:cs typeface="+mj-cs"/>
            </a:endParaRPr>
          </a:p>
          <a:p>
            <a:pPr marL="0" marR="0" lvl="0" indent="0" algn="ctr" defTabSz="914400" eaLnBrk="1" fontAlgn="auto" latinLnBrk="0" hangingPunct="1">
              <a:lnSpc>
                <a:spcPct val="100000"/>
              </a:lnSpc>
              <a:spcBef>
                <a:spcPts val="580"/>
              </a:spcBef>
              <a:spcAft>
                <a:spcPts val="0"/>
              </a:spcAft>
              <a:buClr>
                <a:srgbClr val="1D38C1"/>
              </a:buClr>
              <a:buSzPct val="85000"/>
              <a:buFontTx/>
              <a:buNone/>
              <a:tabLst/>
              <a:defRPr/>
            </a:pPr>
            <a:r>
              <a:rPr kumimoji="0" lang="en-US" sz="1800" b="1" i="0" u="none" strike="noStrike" kern="0" cap="none" spc="0" normalizeH="0" baseline="0" noProof="0" dirty="0" smtClean="0">
                <a:ln>
                  <a:noFill/>
                </a:ln>
                <a:solidFill>
                  <a:srgbClr val="00B050"/>
                </a:solidFill>
                <a:effectLst/>
                <a:uLnTx/>
                <a:uFillTx/>
                <a:latin typeface="Perpetua"/>
                <a:ea typeface="+mj-ea"/>
                <a:cs typeface="+mj-cs"/>
              </a:rPr>
              <a:t>DO</a:t>
            </a:r>
            <a:r>
              <a:rPr kumimoji="0" lang="en-US" sz="1800" b="0" i="0" u="none" strike="noStrike" kern="0" cap="none" spc="0" normalizeH="0" baseline="0" noProof="0" dirty="0" smtClean="0">
                <a:ln>
                  <a:noFill/>
                </a:ln>
                <a:solidFill>
                  <a:srgbClr val="00B050"/>
                </a:solidFill>
                <a:effectLst/>
                <a:uLnTx/>
                <a:uFillTx/>
                <a:latin typeface="Perpetua"/>
                <a:ea typeface="+mj-ea"/>
                <a:cs typeface="+mj-cs"/>
              </a:rPr>
              <a:t> </a:t>
            </a:r>
            <a:r>
              <a:rPr kumimoji="0" lang="en-US" sz="1800" b="0" i="0" u="none" strike="noStrike" kern="0" cap="none" spc="0" normalizeH="0" baseline="0" noProof="0" dirty="0" smtClean="0">
                <a:ln>
                  <a:noFill/>
                </a:ln>
                <a:solidFill>
                  <a:sysClr val="windowText" lastClr="000000"/>
                </a:solidFill>
                <a:effectLst/>
                <a:uLnTx/>
                <a:uFillTx/>
                <a:latin typeface="Perpetua"/>
                <a:ea typeface="+mj-ea"/>
                <a:cs typeface="+mj-cs"/>
              </a:rPr>
              <a:t>make sure candidates   meet or exceed                 minimum qualifications          for the job</a:t>
            </a:r>
          </a:p>
        </p:txBody>
      </p:sp>
      <p:sp>
        <p:nvSpPr>
          <p:cNvPr id="5" name="Content Placeholder 2"/>
          <p:cNvSpPr txBox="1">
            <a:spLocks/>
          </p:cNvSpPr>
          <p:nvPr/>
        </p:nvSpPr>
        <p:spPr>
          <a:xfrm>
            <a:off x="4572000" y="1371600"/>
            <a:ext cx="2438400" cy="4876800"/>
          </a:xfrm>
          <a:prstGeom prst="rect">
            <a:avLst/>
          </a:prstGeom>
          <a:noFill/>
          <a:ln>
            <a:solidFill>
              <a:srgbClr val="1D38C1">
                <a:lumMod val="75000"/>
              </a:srgbClr>
            </a:solidFill>
          </a:ln>
          <a:effectLst/>
        </p:spPr>
        <p:txBody>
          <a:bodyPr vert="horz" numCol="1">
            <a:noAutofit/>
          </a:bodyPr>
          <a:lstStyle/>
          <a:p>
            <a:pPr marL="274320" marR="0" lvl="0" indent="-274320" algn="ctr" defTabSz="914400" rtl="0" eaLnBrk="1" fontAlgn="auto" latinLnBrk="0" hangingPunct="1">
              <a:lnSpc>
                <a:spcPct val="100000"/>
              </a:lnSpc>
              <a:spcBef>
                <a:spcPts val="580"/>
              </a:spcBef>
              <a:spcAft>
                <a:spcPts val="0"/>
              </a:spcAft>
              <a:buClr>
                <a:srgbClr val="1D38C1"/>
              </a:buClr>
              <a:buSzPct val="85000"/>
              <a:buFontTx/>
              <a:buNone/>
              <a:tabLst/>
              <a:defRPr/>
            </a:pPr>
            <a:r>
              <a:rPr kumimoji="0" lang="en-US" sz="2400" b="1" i="0" u="none" strike="noStrike" kern="0" cap="none" spc="0" normalizeH="0" baseline="0" noProof="0" dirty="0" smtClean="0">
                <a:ln>
                  <a:noFill/>
                </a:ln>
                <a:solidFill>
                  <a:srgbClr val="C00000"/>
                </a:solidFill>
                <a:effectLst/>
                <a:uLnTx/>
                <a:uFillTx/>
                <a:latin typeface="Perpetua"/>
                <a:ea typeface="+mj-ea"/>
                <a:cs typeface="+mj-cs"/>
              </a:rPr>
              <a:t>DON’T</a:t>
            </a:r>
            <a:endParaRPr kumimoji="0" lang="en-US" sz="2400" b="1" i="0" u="none" strike="noStrike" kern="0" cap="none" spc="0" normalizeH="0" baseline="0" noProof="0" dirty="0">
              <a:ln>
                <a:noFill/>
              </a:ln>
              <a:solidFill>
                <a:srgbClr val="C00000"/>
              </a:solidFill>
              <a:effectLst/>
              <a:uLnTx/>
              <a:uFillTx/>
              <a:latin typeface="Perpetua"/>
              <a:ea typeface="+mj-ea"/>
              <a:cs typeface="+mj-cs"/>
            </a:endParaRPr>
          </a:p>
          <a:p>
            <a:pPr marL="0" marR="0" lvl="0" indent="0" algn="ctr" defTabSz="914400" eaLnBrk="1" fontAlgn="auto" latinLnBrk="0" hangingPunct="1">
              <a:lnSpc>
                <a:spcPct val="100000"/>
              </a:lnSpc>
              <a:spcBef>
                <a:spcPts val="580"/>
              </a:spcBef>
              <a:spcAft>
                <a:spcPts val="0"/>
              </a:spcAft>
              <a:buClr>
                <a:srgbClr val="1D38C1"/>
              </a:buClr>
              <a:buSzPct val="85000"/>
              <a:buFontTx/>
              <a:buNone/>
              <a:tabLst/>
              <a:defRPr/>
            </a:pPr>
            <a:r>
              <a:rPr kumimoji="0" lang="en-US" b="1" i="0" u="none" strike="noStrike" kern="0" cap="none" spc="0" normalizeH="0" baseline="0" noProof="0" dirty="0" smtClean="0">
                <a:ln>
                  <a:noFill/>
                </a:ln>
                <a:solidFill>
                  <a:srgbClr val="C00000"/>
                </a:solidFill>
                <a:effectLst/>
                <a:uLnTx/>
                <a:uFillTx/>
                <a:latin typeface="Perpetua"/>
                <a:ea typeface="+mj-ea"/>
                <a:cs typeface="+mj-cs"/>
              </a:rPr>
              <a:t>DON’T</a:t>
            </a:r>
            <a:r>
              <a:rPr kumimoji="0" lang="en-US" b="0" i="0" u="none" strike="noStrike" kern="0" cap="none" spc="0" normalizeH="0" baseline="0" noProof="0" dirty="0" smtClean="0">
                <a:ln>
                  <a:noFill/>
                </a:ln>
                <a:solidFill>
                  <a:sysClr val="windowText" lastClr="000000"/>
                </a:solidFill>
                <a:effectLst/>
                <a:uLnTx/>
                <a:uFillTx/>
                <a:latin typeface="Perpetua"/>
                <a:ea typeface="+mj-ea"/>
                <a:cs typeface="+mj-cs"/>
              </a:rPr>
              <a:t> ask  </a:t>
            </a:r>
            <a:r>
              <a:rPr kumimoji="0" lang="en-US" b="0" i="0" u="none" strike="noStrike" kern="0" cap="none" spc="0" normalizeH="0" baseline="0" noProof="0" dirty="0">
                <a:ln>
                  <a:noFill/>
                </a:ln>
                <a:solidFill>
                  <a:sysClr val="windowText" lastClr="000000"/>
                </a:solidFill>
                <a:effectLst/>
                <a:uLnTx/>
                <a:uFillTx/>
                <a:latin typeface="Perpetua"/>
                <a:ea typeface="+mj-ea"/>
                <a:cs typeface="+mj-cs"/>
              </a:rPr>
              <a:t>questions </a:t>
            </a:r>
            <a:r>
              <a:rPr kumimoji="0" lang="en-US" b="0" i="0" u="none" strike="noStrike" kern="0" cap="none" spc="0" normalizeH="0" baseline="0" noProof="0" dirty="0" smtClean="0">
                <a:ln>
                  <a:noFill/>
                </a:ln>
                <a:solidFill>
                  <a:sysClr val="windowText" lastClr="000000"/>
                </a:solidFill>
                <a:effectLst/>
                <a:uLnTx/>
                <a:uFillTx/>
                <a:latin typeface="Perpetua"/>
                <a:ea typeface="+mj-ea"/>
                <a:cs typeface="+mj-cs"/>
              </a:rPr>
              <a:t> that </a:t>
            </a:r>
            <a:r>
              <a:rPr kumimoji="0" lang="en-US" b="0" i="0" u="none" strike="noStrike" kern="0" cap="none" spc="0" normalizeH="0" baseline="0" noProof="0" dirty="0">
                <a:ln>
                  <a:noFill/>
                </a:ln>
                <a:solidFill>
                  <a:sysClr val="windowText" lastClr="000000"/>
                </a:solidFill>
                <a:effectLst/>
                <a:uLnTx/>
                <a:uFillTx/>
                <a:latin typeface="Perpetua"/>
                <a:ea typeface="+mj-ea"/>
                <a:cs typeface="+mj-cs"/>
              </a:rPr>
              <a:t>may potentially indicate </a:t>
            </a:r>
            <a:r>
              <a:rPr kumimoji="0" lang="en-US" b="0" i="0" u="none" strike="noStrike" kern="0" cap="none" spc="0" normalizeH="0" baseline="0" noProof="0" dirty="0" smtClean="0">
                <a:ln>
                  <a:noFill/>
                </a:ln>
                <a:solidFill>
                  <a:sysClr val="windowText" lastClr="000000"/>
                </a:solidFill>
                <a:effectLst/>
                <a:uLnTx/>
                <a:uFillTx/>
                <a:latin typeface="Perpetua"/>
                <a:ea typeface="+mj-ea"/>
                <a:cs typeface="+mj-cs"/>
              </a:rPr>
              <a:t>discrimination</a:t>
            </a:r>
            <a:r>
              <a:rPr kumimoji="0" lang="en-US" b="0" i="0" u="none" strike="noStrike" kern="0" cap="none" spc="0" normalizeH="0" baseline="0" noProof="0" dirty="0">
                <a:ln>
                  <a:noFill/>
                </a:ln>
                <a:solidFill>
                  <a:sysClr val="windowText" lastClr="000000"/>
                </a:solidFill>
                <a:effectLst/>
                <a:uLnTx/>
                <a:uFillTx/>
                <a:latin typeface="Perpetua"/>
                <a:ea typeface="+mj-ea"/>
                <a:cs typeface="+mj-cs"/>
              </a:rPr>
              <a:t> against certain individuals</a:t>
            </a:r>
            <a:r>
              <a:rPr kumimoji="0" lang="en-US" b="0" i="0" u="none" strike="noStrike" kern="0" cap="none" spc="0" normalizeH="0" baseline="0" noProof="0" dirty="0" smtClean="0">
                <a:ln>
                  <a:noFill/>
                </a:ln>
                <a:solidFill>
                  <a:sysClr val="windowText" lastClr="000000"/>
                </a:solidFill>
                <a:effectLst/>
                <a:uLnTx/>
                <a:uFillTx/>
                <a:latin typeface="Perpetua"/>
                <a:ea typeface="+mj-ea"/>
                <a:cs typeface="+mj-cs"/>
              </a:rPr>
              <a:t>,         even if </a:t>
            </a:r>
            <a:r>
              <a:rPr kumimoji="0" lang="en-US" b="0" i="0" u="none" strike="noStrike" kern="0" cap="none" spc="0" normalizeH="0" baseline="0" noProof="0" dirty="0">
                <a:ln>
                  <a:noFill/>
                </a:ln>
                <a:solidFill>
                  <a:sysClr val="windowText" lastClr="000000"/>
                </a:solidFill>
                <a:effectLst/>
                <a:uLnTx/>
                <a:uFillTx/>
                <a:latin typeface="Perpetua"/>
                <a:ea typeface="+mj-ea"/>
                <a:cs typeface="+mj-cs"/>
              </a:rPr>
              <a:t>that is </a:t>
            </a:r>
            <a:r>
              <a:rPr kumimoji="0" lang="en-US" b="0" i="0" u="none" strike="noStrike" kern="0" cap="none" spc="0" normalizeH="0" baseline="0" noProof="0" dirty="0" smtClean="0">
                <a:ln>
                  <a:noFill/>
                </a:ln>
                <a:solidFill>
                  <a:sysClr val="windowText" lastClr="000000"/>
                </a:solidFill>
                <a:effectLst/>
                <a:uLnTx/>
                <a:uFillTx/>
                <a:latin typeface="Perpetua"/>
                <a:ea typeface="+mj-ea"/>
                <a:cs typeface="+mj-cs"/>
              </a:rPr>
              <a:t>not</a:t>
            </a:r>
            <a:r>
              <a:rPr kumimoji="0" lang="en-US" b="0" i="0" u="none" strike="noStrike" kern="0" cap="none" spc="0" normalizeH="0" noProof="0" dirty="0" smtClean="0">
                <a:ln>
                  <a:noFill/>
                </a:ln>
                <a:solidFill>
                  <a:sysClr val="windowText" lastClr="000000"/>
                </a:solidFill>
                <a:effectLst/>
                <a:uLnTx/>
                <a:uFillTx/>
                <a:latin typeface="Perpetua"/>
                <a:ea typeface="+mj-ea"/>
                <a:cs typeface="+mj-cs"/>
              </a:rPr>
              <a:t> </a:t>
            </a:r>
            <a:r>
              <a:rPr kumimoji="0" lang="en-US" b="0" i="0" u="none" strike="noStrike" kern="0" cap="none" spc="0" normalizeH="0" baseline="0" noProof="0" dirty="0" smtClean="0">
                <a:ln>
                  <a:noFill/>
                </a:ln>
                <a:solidFill>
                  <a:sysClr val="windowText" lastClr="000000"/>
                </a:solidFill>
                <a:effectLst/>
                <a:uLnTx/>
                <a:uFillTx/>
                <a:latin typeface="Perpetua"/>
                <a:ea typeface="+mj-ea"/>
                <a:cs typeface="+mj-cs"/>
              </a:rPr>
              <a:t>your intent</a:t>
            </a:r>
          </a:p>
          <a:p>
            <a:pPr marL="0" marR="0" lvl="0" indent="0" algn="ctr" defTabSz="914400" eaLnBrk="1" fontAlgn="auto" latinLnBrk="0" hangingPunct="1">
              <a:lnSpc>
                <a:spcPct val="100000"/>
              </a:lnSpc>
              <a:spcBef>
                <a:spcPts val="580"/>
              </a:spcBef>
              <a:spcAft>
                <a:spcPts val="0"/>
              </a:spcAft>
              <a:buClr>
                <a:srgbClr val="1D38C1"/>
              </a:buClr>
              <a:buSzPct val="85000"/>
              <a:buFontTx/>
              <a:buNone/>
              <a:tabLst/>
              <a:defRPr/>
            </a:pPr>
            <a:endParaRPr kumimoji="0" lang="en-US" sz="800" b="0" i="0" u="none" strike="noStrike" kern="0" cap="none" spc="0" normalizeH="0" baseline="0" noProof="0" dirty="0">
              <a:ln>
                <a:noFill/>
              </a:ln>
              <a:solidFill>
                <a:sysClr val="windowText" lastClr="000000"/>
              </a:solidFill>
              <a:effectLst/>
              <a:uLnTx/>
              <a:uFillTx/>
              <a:latin typeface="Perpetua"/>
              <a:ea typeface="+mj-ea"/>
              <a:cs typeface="+mj-cs"/>
            </a:endParaRPr>
          </a:p>
          <a:p>
            <a:pPr marL="0" marR="0" lvl="0" indent="0" algn="ctr" defTabSz="914400" eaLnBrk="1" fontAlgn="auto" latinLnBrk="0" hangingPunct="1">
              <a:lnSpc>
                <a:spcPct val="100000"/>
              </a:lnSpc>
              <a:spcBef>
                <a:spcPts val="580"/>
              </a:spcBef>
              <a:spcAft>
                <a:spcPts val="0"/>
              </a:spcAft>
              <a:buClr>
                <a:srgbClr val="1D38C1"/>
              </a:buClr>
              <a:buSzPct val="85000"/>
              <a:buFontTx/>
              <a:buNone/>
              <a:tabLst/>
              <a:defRPr/>
            </a:pPr>
            <a:r>
              <a:rPr kumimoji="0" lang="en-US" b="1" i="0" u="none" strike="noStrike" kern="0" cap="none" spc="0" normalizeH="0" baseline="0" noProof="0" dirty="0" smtClean="0">
                <a:ln>
                  <a:noFill/>
                </a:ln>
                <a:solidFill>
                  <a:srgbClr val="C00000"/>
                </a:solidFill>
                <a:effectLst/>
                <a:uLnTx/>
                <a:uFillTx/>
                <a:latin typeface="Perpetua"/>
                <a:ea typeface="+mj-ea"/>
                <a:cs typeface="+mj-cs"/>
              </a:rPr>
              <a:t>DON’T</a:t>
            </a:r>
            <a:r>
              <a:rPr kumimoji="0" lang="en-US" b="0" i="0" u="none" strike="noStrike" kern="0" cap="none" spc="0" normalizeH="0" baseline="0" noProof="0" dirty="0" smtClean="0">
                <a:ln>
                  <a:noFill/>
                </a:ln>
                <a:solidFill>
                  <a:sysClr val="windowText" lastClr="000000"/>
                </a:solidFill>
                <a:effectLst/>
                <a:uLnTx/>
                <a:uFillTx/>
                <a:latin typeface="Perpetua"/>
                <a:ea typeface="+mj-ea"/>
                <a:cs typeface="+mj-cs"/>
              </a:rPr>
              <a:t> ask </a:t>
            </a:r>
            <a:r>
              <a:rPr kumimoji="0" lang="en-US" b="0" i="0" u="none" strike="noStrike" kern="0" cap="none" spc="0" normalizeH="0" baseline="0" noProof="0" dirty="0">
                <a:ln>
                  <a:noFill/>
                </a:ln>
                <a:solidFill>
                  <a:sysClr val="windowText" lastClr="000000"/>
                </a:solidFill>
                <a:effectLst/>
                <a:uLnTx/>
                <a:uFillTx/>
                <a:latin typeface="Perpetua"/>
                <a:ea typeface="+mj-ea"/>
                <a:cs typeface="+mj-cs"/>
              </a:rPr>
              <a:t>questions </a:t>
            </a:r>
            <a:r>
              <a:rPr kumimoji="0" lang="en-US" b="0" i="0" u="none" strike="noStrike" kern="0" cap="none" spc="0" normalizeH="0" baseline="0" noProof="0" dirty="0" smtClean="0">
                <a:ln>
                  <a:noFill/>
                </a:ln>
                <a:solidFill>
                  <a:sysClr val="windowText" lastClr="000000"/>
                </a:solidFill>
                <a:effectLst/>
                <a:uLnTx/>
                <a:uFillTx/>
                <a:latin typeface="Perpetua"/>
                <a:ea typeface="+mj-ea"/>
                <a:cs typeface="+mj-cs"/>
              </a:rPr>
              <a:t>   about </a:t>
            </a:r>
            <a:r>
              <a:rPr kumimoji="0" lang="en-US" b="0" i="0" u="none" strike="noStrike" kern="0" cap="none" spc="0" normalizeH="0" baseline="0" noProof="0" dirty="0">
                <a:ln>
                  <a:noFill/>
                </a:ln>
                <a:solidFill>
                  <a:sysClr val="windowText" lastClr="000000"/>
                </a:solidFill>
                <a:effectLst/>
                <a:uLnTx/>
                <a:uFillTx/>
                <a:latin typeface="Perpetua"/>
                <a:ea typeface="+mj-ea"/>
                <a:cs typeface="+mj-cs"/>
              </a:rPr>
              <a:t>age, </a:t>
            </a:r>
            <a:r>
              <a:rPr kumimoji="0" lang="en-US" b="0" i="0" u="none" strike="noStrike" kern="0" cap="none" spc="0" normalizeH="0" baseline="0" noProof="0" dirty="0" smtClean="0">
                <a:ln>
                  <a:noFill/>
                </a:ln>
                <a:solidFill>
                  <a:sysClr val="windowText" lastClr="000000"/>
                </a:solidFill>
                <a:effectLst/>
                <a:uLnTx/>
                <a:uFillTx/>
                <a:latin typeface="Perpetua"/>
                <a:ea typeface="+mj-ea"/>
                <a:cs typeface="+mj-cs"/>
              </a:rPr>
              <a:t>current/future </a:t>
            </a:r>
            <a:r>
              <a:rPr kumimoji="0" lang="en-US" b="0" i="0" u="none" strike="noStrike" kern="0" cap="none" spc="0" normalizeH="0" baseline="0" noProof="0" dirty="0">
                <a:ln>
                  <a:noFill/>
                </a:ln>
                <a:solidFill>
                  <a:sysClr val="windowText" lastClr="000000"/>
                </a:solidFill>
                <a:effectLst/>
                <a:uLnTx/>
                <a:uFillTx/>
                <a:latin typeface="Perpetua"/>
                <a:ea typeface="+mj-ea"/>
                <a:cs typeface="+mj-cs"/>
              </a:rPr>
              <a:t>marital </a:t>
            </a:r>
            <a:r>
              <a:rPr kumimoji="0" lang="en-US" b="0" i="0" u="none" strike="noStrike" kern="0" cap="none" spc="0" normalizeH="0" baseline="0" noProof="0" dirty="0" smtClean="0">
                <a:ln>
                  <a:noFill/>
                </a:ln>
                <a:solidFill>
                  <a:sysClr val="windowText" lastClr="000000"/>
                </a:solidFill>
                <a:effectLst/>
                <a:uLnTx/>
                <a:uFillTx/>
                <a:latin typeface="Perpetua"/>
                <a:ea typeface="+mj-ea"/>
                <a:cs typeface="+mj-cs"/>
              </a:rPr>
              <a:t>or parental status,       religion, citizenship             or </a:t>
            </a:r>
            <a:r>
              <a:rPr kumimoji="0" lang="en-US" b="0" i="0" u="none" strike="noStrike" kern="0" cap="none" spc="0" normalizeH="0" baseline="0" noProof="0" dirty="0">
                <a:ln>
                  <a:noFill/>
                </a:ln>
                <a:solidFill>
                  <a:sysClr val="windowText" lastClr="000000"/>
                </a:solidFill>
                <a:effectLst/>
                <a:uLnTx/>
                <a:uFillTx/>
                <a:latin typeface="Perpetua"/>
                <a:ea typeface="+mj-ea"/>
                <a:cs typeface="+mj-cs"/>
              </a:rPr>
              <a:t>national origin, </a:t>
            </a:r>
            <a:r>
              <a:rPr kumimoji="0" lang="en-US" b="0" i="0" u="none" strike="noStrike" kern="0" cap="none" spc="0" normalizeH="0" baseline="0" noProof="0" dirty="0" smtClean="0">
                <a:ln>
                  <a:noFill/>
                </a:ln>
                <a:solidFill>
                  <a:sysClr val="windowText" lastClr="000000"/>
                </a:solidFill>
                <a:effectLst/>
                <a:uLnTx/>
                <a:uFillTx/>
                <a:latin typeface="Perpetua"/>
                <a:ea typeface="+mj-ea"/>
                <a:cs typeface="+mj-cs"/>
              </a:rPr>
              <a:t>    disability status</a:t>
            </a:r>
            <a:r>
              <a:rPr kumimoji="0" lang="en-US" b="0" i="0" u="none" strike="noStrike" kern="0" cap="none" spc="0" normalizeH="0" baseline="0" noProof="0" dirty="0">
                <a:ln>
                  <a:noFill/>
                </a:ln>
                <a:solidFill>
                  <a:sysClr val="windowText" lastClr="000000"/>
                </a:solidFill>
                <a:effectLst/>
                <a:uLnTx/>
                <a:uFillTx/>
                <a:latin typeface="Perpetua"/>
                <a:ea typeface="+mj-ea"/>
                <a:cs typeface="+mj-cs"/>
              </a:rPr>
              <a:t>, etc.</a:t>
            </a:r>
          </a:p>
          <a:p>
            <a:pPr marL="274320" marR="0" lvl="0" indent="-274320" defTabSz="914400" eaLnBrk="1" fontAlgn="auto" latinLnBrk="0" hangingPunct="1">
              <a:lnSpc>
                <a:spcPct val="100000"/>
              </a:lnSpc>
              <a:spcBef>
                <a:spcPts val="580"/>
              </a:spcBef>
              <a:spcAft>
                <a:spcPts val="0"/>
              </a:spcAft>
              <a:buClr>
                <a:srgbClr val="1D38C1"/>
              </a:buClr>
              <a:buSzPct val="85000"/>
              <a:buFont typeface="Wingdings 2"/>
              <a:buChar char=""/>
              <a:tabLst/>
              <a:defRPr/>
            </a:pPr>
            <a:endParaRPr kumimoji="0" lang="en-US" b="0" i="0" u="none" strike="noStrike" kern="0" cap="none" spc="0" normalizeH="0" baseline="0" noProof="0" dirty="0">
              <a:ln>
                <a:noFill/>
              </a:ln>
              <a:solidFill>
                <a:sysClr val="windowText" lastClr="000000"/>
              </a:solidFill>
              <a:effectLst/>
              <a:uLnTx/>
              <a:uFillTx/>
              <a:latin typeface="Franklin Gothic Book"/>
              <a:ea typeface="+mj-ea"/>
              <a:cs typeface="+mj-cs"/>
            </a:endParaRPr>
          </a:p>
          <a:p>
            <a:pPr marL="731520" marR="0" lvl="1" indent="-274320" defTabSz="914400" eaLnBrk="1" fontAlgn="auto" latinLnBrk="0" hangingPunct="1">
              <a:lnSpc>
                <a:spcPct val="100000"/>
              </a:lnSpc>
              <a:spcBef>
                <a:spcPts val="580"/>
              </a:spcBef>
              <a:spcAft>
                <a:spcPts val="0"/>
              </a:spcAft>
              <a:buClr>
                <a:srgbClr val="1D38C1"/>
              </a:buClr>
              <a:buSzPct val="85000"/>
              <a:buFont typeface="Wingdings 2"/>
              <a:buChar char=""/>
              <a:tabLst/>
              <a:defRPr/>
            </a:pPr>
            <a:endParaRPr kumimoji="0" lang="en-US" sz="1400" b="0" i="0" u="none" strike="noStrike" kern="0" cap="none" spc="0" normalizeH="0" baseline="0" noProof="0" dirty="0" smtClean="0">
              <a:ln>
                <a:noFill/>
              </a:ln>
              <a:solidFill>
                <a:sysClr val="windowText" lastClr="000000"/>
              </a:solidFill>
              <a:effectLst/>
              <a:uLnTx/>
              <a:uFillTx/>
              <a:latin typeface="Perpetua"/>
              <a:ea typeface="+mj-ea"/>
              <a:cs typeface="+mj-cs"/>
            </a:endParaRPr>
          </a:p>
          <a:p>
            <a:pPr marL="731520" marR="0" lvl="1" indent="-274320" defTabSz="914400" eaLnBrk="1" fontAlgn="auto" latinLnBrk="0" hangingPunct="1">
              <a:lnSpc>
                <a:spcPct val="100000"/>
              </a:lnSpc>
              <a:spcBef>
                <a:spcPts val="580"/>
              </a:spcBef>
              <a:spcAft>
                <a:spcPts val="0"/>
              </a:spcAft>
              <a:buClr>
                <a:srgbClr val="1D38C1"/>
              </a:buClr>
              <a:buSzPct val="85000"/>
              <a:buFont typeface="Wingdings 2"/>
              <a:buChar char=""/>
              <a:tabLst/>
              <a:defRPr/>
            </a:pPr>
            <a:endParaRPr kumimoji="0" lang="en-US" sz="1400" b="0" i="0" u="none" strike="noStrike" kern="0" cap="none" spc="0" normalizeH="0" baseline="0" noProof="0" dirty="0" smtClean="0">
              <a:ln>
                <a:noFill/>
              </a:ln>
              <a:solidFill>
                <a:sysClr val="windowText" lastClr="000000"/>
              </a:solidFill>
              <a:effectLst/>
              <a:uLnTx/>
              <a:uFillTx/>
              <a:latin typeface="Perpetua"/>
              <a:ea typeface="+mj-ea"/>
              <a:cs typeface="+mj-cs"/>
            </a:endParaRPr>
          </a:p>
          <a:p>
            <a:pPr marL="731520" marR="0" lvl="1" indent="-274320" defTabSz="914400" eaLnBrk="1" fontAlgn="auto" latinLnBrk="0" hangingPunct="1">
              <a:lnSpc>
                <a:spcPct val="100000"/>
              </a:lnSpc>
              <a:spcBef>
                <a:spcPts val="580"/>
              </a:spcBef>
              <a:spcAft>
                <a:spcPts val="0"/>
              </a:spcAft>
              <a:buClr>
                <a:srgbClr val="1D38C1"/>
              </a:buClr>
              <a:buSzPct val="85000"/>
              <a:buFontTx/>
              <a:buNone/>
              <a:tabLst/>
              <a:defRPr/>
            </a:pPr>
            <a:r>
              <a:rPr kumimoji="0" lang="en-US" sz="2000" b="1" i="0" u="none" strike="noStrike" kern="1200" cap="none" spc="0" normalizeH="0" baseline="0" noProof="0" dirty="0" smtClean="0">
                <a:ln>
                  <a:noFill/>
                </a:ln>
                <a:solidFill>
                  <a:srgbClr val="FF0000"/>
                </a:solidFill>
                <a:effectLst/>
                <a:uLnTx/>
                <a:uFillTx/>
                <a:latin typeface="Perpetua"/>
                <a:ea typeface="+mj-ea"/>
                <a:cs typeface="+mj-cs"/>
              </a:rPr>
              <a:t>       </a:t>
            </a:r>
            <a:endParaRPr kumimoji="0" lang="en-US" sz="1400" b="0" i="0" u="none" strike="noStrike" kern="1200" cap="none" spc="0" normalizeH="0" baseline="0" noProof="0" dirty="0" smtClean="0">
              <a:ln>
                <a:noFill/>
              </a:ln>
              <a:solidFill>
                <a:sysClr val="windowText" lastClr="000000"/>
              </a:solidFill>
              <a:effectLst/>
              <a:uLnTx/>
              <a:uFillTx/>
              <a:latin typeface="Perpetua"/>
              <a:ea typeface="+mj-ea"/>
              <a:cs typeface="+mj-cs"/>
            </a:endParaRPr>
          </a:p>
        </p:txBody>
      </p:sp>
      <p:sp>
        <p:nvSpPr>
          <p:cNvPr id="6" name="Slide Number Placeholder 5"/>
          <p:cNvSpPr>
            <a:spLocks noGrp="1"/>
          </p:cNvSpPr>
          <p:nvPr>
            <p:ph type="sldNum" sz="quarter" idx="12"/>
          </p:nvPr>
        </p:nvSpPr>
        <p:spPr/>
        <p:txBody>
          <a:bodyPr/>
          <a:lstStyle/>
          <a:p>
            <a:fld id="{32F4A70B-3AC7-4B36-B1A4-1CF3C47D2876}" type="slidenum">
              <a:rPr lang="en-US" smtClean="0"/>
              <a:pPr/>
              <a:t>9</a:t>
            </a:fld>
            <a:endParaRPr lang="en-US"/>
          </a:p>
        </p:txBody>
      </p:sp>
    </p:spTree>
    <p:extLst>
      <p:ext uri="{BB962C8B-B14F-4D97-AF65-F5344CB8AC3E}">
        <p14:creationId xmlns:p14="http://schemas.microsoft.com/office/powerpoint/2010/main" val="22924165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ustom 3">
      <a:dk1>
        <a:sysClr val="windowText" lastClr="000000"/>
      </a:dk1>
      <a:lt1>
        <a:sysClr val="window" lastClr="FFFFFF"/>
      </a:lt1>
      <a:dk2>
        <a:srgbClr val="1F497D"/>
      </a:dk2>
      <a:lt2>
        <a:srgbClr val="EEECE1"/>
      </a:lt2>
      <a:accent1>
        <a:srgbClr val="1F497D"/>
      </a:accent1>
      <a:accent2>
        <a:srgbClr val="1F497D"/>
      </a:accent2>
      <a:accent3>
        <a:srgbClr val="9BBB59"/>
      </a:accent3>
      <a:accent4>
        <a:srgbClr val="8064A2"/>
      </a:accent4>
      <a:accent5>
        <a:srgbClr val="4BACC6"/>
      </a:accent5>
      <a:accent6>
        <a:srgbClr val="1F497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3">
    <a:dk1>
      <a:sysClr val="windowText" lastClr="000000"/>
    </a:dk1>
    <a:lt1>
      <a:sysClr val="window" lastClr="FFFFFF"/>
    </a:lt1>
    <a:dk2>
      <a:srgbClr val="1F497D"/>
    </a:dk2>
    <a:lt2>
      <a:srgbClr val="EEECE1"/>
    </a:lt2>
    <a:accent1>
      <a:srgbClr val="1F497D"/>
    </a:accent1>
    <a:accent2>
      <a:srgbClr val="1F497D"/>
    </a:accent2>
    <a:accent3>
      <a:srgbClr val="9BBB59"/>
    </a:accent3>
    <a:accent4>
      <a:srgbClr val="8064A2"/>
    </a:accent4>
    <a:accent5>
      <a:srgbClr val="4BACC6"/>
    </a:accent5>
    <a:accent6>
      <a:srgbClr val="1F497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Clarity</Template>
  <TotalTime>5371</TotalTime>
  <Words>1732</Words>
  <Application>Microsoft Office PowerPoint</Application>
  <PresentationFormat>On-screen Show (4:3)</PresentationFormat>
  <Paragraphs>180</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Franklin Gothic Book</vt:lpstr>
      <vt:lpstr>Perpetua</vt:lpstr>
      <vt:lpstr>Wingdings 2</vt:lpstr>
      <vt:lpstr>Clarity</vt:lpstr>
      <vt:lpstr>MODULE 2</vt:lpstr>
      <vt:lpstr>Hiring Process Overview</vt:lpstr>
      <vt:lpstr>Requisition (Job Posting) Guidelines </vt:lpstr>
      <vt:lpstr>Work Study Positions</vt:lpstr>
      <vt:lpstr>Employment Eligibility GPA Requirements</vt:lpstr>
      <vt:lpstr>Employment Eligibility Enrollment Requirements</vt:lpstr>
      <vt:lpstr>Prior to the Interview</vt:lpstr>
      <vt:lpstr>During the Interview</vt:lpstr>
      <vt:lpstr>Interview Dos &amp; Don’ts </vt:lpstr>
      <vt:lpstr>Background/Reference Checks</vt:lpstr>
      <vt:lpstr>Offer/Approvals</vt:lpstr>
      <vt:lpstr>Offer Approval Paths</vt:lpstr>
      <vt:lpstr>IT Services Request Checklist</vt:lpstr>
      <vt:lpstr>Closing Out the Requisition</vt:lpstr>
      <vt:lpstr>Work Assignment Forms</vt:lpstr>
      <vt:lpstr>Summer Guidelines</vt:lpstr>
      <vt:lpstr>Work Assignment Guidelines</vt:lpstr>
    </vt:vector>
  </TitlesOfParts>
  <Company>CCCCD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CCCCD</dc:creator>
  <cp:lastModifiedBy>Kala Smith</cp:lastModifiedBy>
  <cp:revision>330</cp:revision>
  <cp:lastPrinted>2012-04-16T14:03:39Z</cp:lastPrinted>
  <dcterms:created xsi:type="dcterms:W3CDTF">2009-07-07T20:25:00Z</dcterms:created>
  <dcterms:modified xsi:type="dcterms:W3CDTF">2016-04-06T22:30:06Z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1539355803</vt:i4>
  </property>
  <property fmtid="{D5CDD505-2E9C-101B-9397-08002B2CF9AE}" pid="3" name="_NewReviewCycle">
    <vt:lpwstr/>
  </property>
  <property fmtid="{D5CDD505-2E9C-101B-9397-08002B2CF9AE}" pid="4" name="_EmailSubject">
    <vt:lpwstr>webpages and updates</vt:lpwstr>
  </property>
  <property fmtid="{D5CDD505-2E9C-101B-9397-08002B2CF9AE}" pid="5" name="_AuthorEmail">
    <vt:lpwstr>KalaSmith@collin.edu</vt:lpwstr>
  </property>
  <property fmtid="{D5CDD505-2E9C-101B-9397-08002B2CF9AE}" pid="6" name="_AuthorEmailDisplayName">
    <vt:lpwstr>Kala Smith</vt:lpwstr>
  </property>
  <property fmtid="{D5CDD505-2E9C-101B-9397-08002B2CF9AE}" pid="7" name="_PreviousAdHocReviewCycleID">
    <vt:i4>-1705225313</vt:i4>
  </property>
</Properties>
</file>