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2"/>
  </p:notesMasterIdLst>
  <p:handoutMasterIdLst>
    <p:handoutMasterId r:id="rId13"/>
  </p:handoutMasterIdLst>
  <p:sldIdLst>
    <p:sldId id="279" r:id="rId2"/>
    <p:sldId id="281" r:id="rId3"/>
    <p:sldId id="287" r:id="rId4"/>
    <p:sldId id="288" r:id="rId5"/>
    <p:sldId id="289" r:id="rId6"/>
    <p:sldId id="290" r:id="rId7"/>
    <p:sldId id="295" r:id="rId8"/>
    <p:sldId id="292" r:id="rId9"/>
    <p:sldId id="293" r:id="rId10"/>
    <p:sldId id="294" r:id="rId11"/>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00"/>
    <a:srgbClr val="0614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2" autoAdjust="0"/>
    <p:restoredTop sz="93726" autoAdjust="0"/>
  </p:normalViewPr>
  <p:slideViewPr>
    <p:cSldViewPr>
      <p:cViewPr varScale="1">
        <p:scale>
          <a:sx n="103" d="100"/>
          <a:sy n="103" d="100"/>
        </p:scale>
        <p:origin x="240" y="108"/>
      </p:cViewPr>
      <p:guideLst>
        <p:guide orient="horz" pos="2160"/>
        <p:guide pos="2880"/>
      </p:guideLst>
    </p:cSldViewPr>
  </p:slideViewPr>
  <p:outlineViewPr>
    <p:cViewPr>
      <p:scale>
        <a:sx n="33" d="100"/>
        <a:sy n="33" d="100"/>
      </p:scale>
      <p:origin x="0" y="10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70" y="-5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46083" name="Rectangle 3"/>
          <p:cNvSpPr>
            <a:spLocks noGrp="1" noChangeArrowheads="1"/>
          </p:cNvSpPr>
          <p:nvPr>
            <p:ph type="dt" sz="quarter" idx="1"/>
          </p:nvPr>
        </p:nvSpPr>
        <p:spPr bwMode="auto">
          <a:xfrm>
            <a:off x="5265738" y="0"/>
            <a:ext cx="4029075" cy="3508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fld id="{530FB031-5A96-432D-ABC6-3437F3B3077A}" type="datetimeFigureOut">
              <a:rPr lang="en-US"/>
              <a:pPr>
                <a:defRPr/>
              </a:pPr>
              <a:t>4/6/2016</a:t>
            </a:fld>
            <a:endParaRPr lang="en-US"/>
          </a:p>
        </p:txBody>
      </p:sp>
      <p:sp>
        <p:nvSpPr>
          <p:cNvPr id="46084" name="Rectangle 4"/>
          <p:cNvSpPr>
            <a:spLocks noGrp="1" noChangeArrowheads="1"/>
          </p:cNvSpPr>
          <p:nvPr>
            <p:ph type="ftr" sz="quarter" idx="2"/>
          </p:nvPr>
        </p:nvSpPr>
        <p:spPr bwMode="auto">
          <a:xfrm>
            <a:off x="0" y="6657975"/>
            <a:ext cx="4029075" cy="3508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46085" name="Rectangle 5"/>
          <p:cNvSpPr>
            <a:spLocks noGrp="1" noChangeArrowheads="1"/>
          </p:cNvSpPr>
          <p:nvPr>
            <p:ph type="sldNum" sz="quarter" idx="3"/>
          </p:nvPr>
        </p:nvSpPr>
        <p:spPr bwMode="auto">
          <a:xfrm>
            <a:off x="5265738" y="6657975"/>
            <a:ext cx="4029075" cy="3508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0504B45C-0E10-461D-A7A3-C5CBE68EE8A9}" type="slidenum">
              <a:rPr lang="en-US"/>
              <a:pPr>
                <a:defRPr/>
              </a:pPr>
              <a:t>‹#›</a:t>
            </a:fld>
            <a:endParaRPr lang="en-US"/>
          </a:p>
        </p:txBody>
      </p:sp>
    </p:spTree>
    <p:extLst>
      <p:ext uri="{BB962C8B-B14F-4D97-AF65-F5344CB8AC3E}">
        <p14:creationId xmlns:p14="http://schemas.microsoft.com/office/powerpoint/2010/main" val="38624632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3177" tIns="46589" rIns="93177" bIns="46589" rtlCol="0"/>
          <a:lstStyle>
            <a:lvl1pPr algn="r">
              <a:defRPr sz="1200"/>
            </a:lvl1pPr>
          </a:lstStyle>
          <a:p>
            <a:pPr>
              <a:defRPr/>
            </a:pPr>
            <a:fld id="{E8B96EC1-0BD0-41EE-96B0-BD11FEF1C736}" type="datetimeFigureOut">
              <a:rPr lang="en-US"/>
              <a:pPr>
                <a:defRPr/>
              </a:pPr>
              <a:t>4/6/2016</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pPr lvl="0"/>
            <a:endParaRPr lang="en-US" noProof="0" smtClean="0"/>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7975"/>
            <a:ext cx="4029075" cy="3508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3177" tIns="46589" rIns="93177" bIns="46589" rtlCol="0" anchor="b"/>
          <a:lstStyle>
            <a:lvl1pPr algn="r">
              <a:defRPr sz="1200"/>
            </a:lvl1pPr>
          </a:lstStyle>
          <a:p>
            <a:pPr>
              <a:defRPr/>
            </a:pPr>
            <a:fld id="{F6C10AD7-7DCE-4E82-BA5C-59B648496FD9}" type="slidenum">
              <a:rPr lang="en-US"/>
              <a:pPr>
                <a:defRPr/>
              </a:pPr>
              <a:t>‹#›</a:t>
            </a:fld>
            <a:endParaRPr lang="en-US"/>
          </a:p>
        </p:txBody>
      </p:sp>
    </p:spTree>
    <p:extLst>
      <p:ext uri="{BB962C8B-B14F-4D97-AF65-F5344CB8AC3E}">
        <p14:creationId xmlns:p14="http://schemas.microsoft.com/office/powerpoint/2010/main" val="33922711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4800" cap="all"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normAutofit/>
          </a:bodyPr>
          <a:lstStyle>
            <a:lvl1pPr marL="0" indent="0" algn="l">
              <a:buNone/>
              <a:defRPr sz="4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CEA78453-D88D-4C87-B985-37B8D9EAABD1}" type="slidenum">
              <a:rPr lang="en-US"/>
              <a:pPr>
                <a:defRPr/>
              </a:pPr>
              <a:t>‹#›</a:t>
            </a:fld>
            <a:endParaRPr lang="en-US"/>
          </a:p>
        </p:txBody>
      </p:sp>
    </p:spTree>
    <p:extLst>
      <p:ext uri="{BB962C8B-B14F-4D97-AF65-F5344CB8AC3E}">
        <p14:creationId xmlns:p14="http://schemas.microsoft.com/office/powerpoint/2010/main" val="2002826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rev. 3/12 klk</a:t>
            </a:r>
          </a:p>
        </p:txBody>
      </p:sp>
      <p:sp>
        <p:nvSpPr>
          <p:cNvPr id="6" name="Slide Number Placeholder 5"/>
          <p:cNvSpPr>
            <a:spLocks noGrp="1"/>
          </p:cNvSpPr>
          <p:nvPr>
            <p:ph type="sldNum" sz="quarter" idx="12"/>
          </p:nvPr>
        </p:nvSpPr>
        <p:spPr/>
        <p:txBody>
          <a:bodyPr/>
          <a:lstStyle>
            <a:lvl1pPr>
              <a:defRPr/>
            </a:lvl1pPr>
          </a:lstStyle>
          <a:p>
            <a:pPr>
              <a:defRPr/>
            </a:pPr>
            <a:fld id="{054AE931-0714-44C0-8CCA-DB1A82A7709F}" type="slidenum">
              <a:rPr lang="en-US"/>
              <a:pPr>
                <a:defRPr/>
              </a:pPr>
              <a:t>‹#›</a:t>
            </a:fld>
            <a:endParaRPr lang="en-US"/>
          </a:p>
        </p:txBody>
      </p:sp>
    </p:spTree>
    <p:extLst>
      <p:ext uri="{BB962C8B-B14F-4D97-AF65-F5344CB8AC3E}">
        <p14:creationId xmlns:p14="http://schemas.microsoft.com/office/powerpoint/2010/main" val="3593262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rev. 3/12 klk</a:t>
            </a:r>
          </a:p>
        </p:txBody>
      </p:sp>
      <p:sp>
        <p:nvSpPr>
          <p:cNvPr id="6" name="Slide Number Placeholder 5"/>
          <p:cNvSpPr>
            <a:spLocks noGrp="1"/>
          </p:cNvSpPr>
          <p:nvPr>
            <p:ph type="sldNum" sz="quarter" idx="12"/>
          </p:nvPr>
        </p:nvSpPr>
        <p:spPr/>
        <p:txBody>
          <a:bodyPr/>
          <a:lstStyle>
            <a:lvl1pPr>
              <a:defRPr/>
            </a:lvl1pPr>
          </a:lstStyle>
          <a:p>
            <a:pPr>
              <a:defRPr/>
            </a:pPr>
            <a:fld id="{0B91D67C-2CC4-44CD-AD60-407677EAAC93}" type="slidenum">
              <a:rPr lang="en-US"/>
              <a:pPr>
                <a:defRPr/>
              </a:pPr>
              <a:t>‹#›</a:t>
            </a:fld>
            <a:endParaRPr lang="en-US"/>
          </a:p>
        </p:txBody>
      </p:sp>
    </p:spTree>
    <p:extLst>
      <p:ext uri="{BB962C8B-B14F-4D97-AF65-F5344CB8AC3E}">
        <p14:creationId xmlns:p14="http://schemas.microsoft.com/office/powerpoint/2010/main" val="2130641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rev. 3/12 klk</a:t>
            </a:r>
          </a:p>
        </p:txBody>
      </p:sp>
      <p:sp>
        <p:nvSpPr>
          <p:cNvPr id="6" name="Slide Number Placeholder 5"/>
          <p:cNvSpPr>
            <a:spLocks noGrp="1"/>
          </p:cNvSpPr>
          <p:nvPr>
            <p:ph type="sldNum" sz="quarter" idx="12"/>
          </p:nvPr>
        </p:nvSpPr>
        <p:spPr/>
        <p:txBody>
          <a:bodyPr/>
          <a:lstStyle>
            <a:lvl1pPr>
              <a:defRPr/>
            </a:lvl1pPr>
          </a:lstStyle>
          <a:p>
            <a:pPr>
              <a:defRPr/>
            </a:pPr>
            <a:fld id="{66AF1386-93E2-458A-ACD4-12B1CEC7680B}" type="slidenum">
              <a:rPr lang="en-US"/>
              <a:pPr>
                <a:defRPr/>
              </a:pPr>
              <a:t>‹#›</a:t>
            </a:fld>
            <a:endParaRPr lang="en-US"/>
          </a:p>
        </p:txBody>
      </p:sp>
    </p:spTree>
    <p:extLst>
      <p:ext uri="{BB962C8B-B14F-4D97-AF65-F5344CB8AC3E}">
        <p14:creationId xmlns:p14="http://schemas.microsoft.com/office/powerpoint/2010/main" val="157985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7B1A63F8-4489-452C-A401-FB5F7CCA9A26}" type="slidenum">
              <a:rPr lang="en-US"/>
              <a:pPr>
                <a:defRPr/>
              </a:pPr>
              <a:t>‹#›</a:t>
            </a:fld>
            <a:endParaRPr lang="en-US"/>
          </a:p>
        </p:txBody>
      </p:sp>
    </p:spTree>
    <p:extLst>
      <p:ext uri="{BB962C8B-B14F-4D97-AF65-F5344CB8AC3E}">
        <p14:creationId xmlns:p14="http://schemas.microsoft.com/office/powerpoint/2010/main" val="16407266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373E1510-0AAD-4C52-BEBE-3EF03C6CAECA}" type="slidenum">
              <a:rPr lang="en-US"/>
              <a:pPr>
                <a:defRPr/>
              </a:pPr>
              <a:t>‹#›</a:t>
            </a:fld>
            <a:endParaRPr lang="en-US"/>
          </a:p>
        </p:txBody>
      </p:sp>
    </p:spTree>
    <p:extLst>
      <p:ext uri="{BB962C8B-B14F-4D97-AF65-F5344CB8AC3E}">
        <p14:creationId xmlns:p14="http://schemas.microsoft.com/office/powerpoint/2010/main" val="2329562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en-US"/>
          </a:p>
        </p:txBody>
      </p:sp>
      <p:sp>
        <p:nvSpPr>
          <p:cNvPr id="9" name="Footer Placeholder 7"/>
          <p:cNvSpPr>
            <a:spLocks noGrp="1"/>
          </p:cNvSpPr>
          <p:nvPr>
            <p:ph type="ftr" sz="quarter" idx="11"/>
          </p:nvPr>
        </p:nvSpPr>
        <p:spPr/>
        <p:txBody>
          <a:bodyPr/>
          <a:lstStyle>
            <a:lvl1pPr>
              <a:defRPr/>
            </a:lvl1pPr>
          </a:lstStyle>
          <a:p>
            <a:pPr>
              <a:defRPr/>
            </a:pPr>
            <a:r>
              <a:rPr lang="en-US"/>
              <a:t>rev. 3/12 klk</a:t>
            </a:r>
          </a:p>
        </p:txBody>
      </p:sp>
      <p:sp>
        <p:nvSpPr>
          <p:cNvPr id="10" name="Slide Number Placeholder 8"/>
          <p:cNvSpPr>
            <a:spLocks noGrp="1"/>
          </p:cNvSpPr>
          <p:nvPr>
            <p:ph type="sldNum" sz="quarter" idx="12"/>
          </p:nvPr>
        </p:nvSpPr>
        <p:spPr/>
        <p:txBody>
          <a:bodyPr/>
          <a:lstStyle>
            <a:lvl1pPr>
              <a:defRPr/>
            </a:lvl1pPr>
          </a:lstStyle>
          <a:p>
            <a:pPr>
              <a:defRPr/>
            </a:pPr>
            <a:fld id="{5E8176B0-CA2E-48BF-9B74-27BDDDC9DD93}" type="slidenum">
              <a:rPr lang="en-US"/>
              <a:pPr>
                <a:defRPr/>
              </a:pPr>
              <a:t>‹#›</a:t>
            </a:fld>
            <a:endParaRPr lang="en-US"/>
          </a:p>
        </p:txBody>
      </p:sp>
    </p:spTree>
    <p:extLst>
      <p:ext uri="{BB962C8B-B14F-4D97-AF65-F5344CB8AC3E}">
        <p14:creationId xmlns:p14="http://schemas.microsoft.com/office/powerpoint/2010/main" val="464453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a:t>rev. 3/12 klk</a:t>
            </a:r>
          </a:p>
        </p:txBody>
      </p:sp>
      <p:sp>
        <p:nvSpPr>
          <p:cNvPr id="5" name="Slide Number Placeholder 5"/>
          <p:cNvSpPr>
            <a:spLocks noGrp="1"/>
          </p:cNvSpPr>
          <p:nvPr>
            <p:ph type="sldNum" sz="quarter" idx="12"/>
          </p:nvPr>
        </p:nvSpPr>
        <p:spPr/>
        <p:txBody>
          <a:bodyPr/>
          <a:lstStyle>
            <a:lvl1pPr>
              <a:defRPr/>
            </a:lvl1pPr>
          </a:lstStyle>
          <a:p>
            <a:pPr>
              <a:defRPr/>
            </a:pPr>
            <a:fld id="{9B62CC82-6BAA-4654-853D-3B0F2C24CB97}" type="slidenum">
              <a:rPr lang="en-US"/>
              <a:pPr>
                <a:defRPr/>
              </a:pPr>
              <a:t>‹#›</a:t>
            </a:fld>
            <a:endParaRPr lang="en-US"/>
          </a:p>
        </p:txBody>
      </p:sp>
    </p:spTree>
    <p:extLst>
      <p:ext uri="{BB962C8B-B14F-4D97-AF65-F5344CB8AC3E}">
        <p14:creationId xmlns:p14="http://schemas.microsoft.com/office/powerpoint/2010/main" val="4287764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a:t>rev. 3/12 klk</a:t>
            </a:r>
          </a:p>
        </p:txBody>
      </p:sp>
      <p:sp>
        <p:nvSpPr>
          <p:cNvPr id="4" name="Slide Number Placeholder 5"/>
          <p:cNvSpPr>
            <a:spLocks noGrp="1"/>
          </p:cNvSpPr>
          <p:nvPr>
            <p:ph type="sldNum" sz="quarter" idx="12"/>
          </p:nvPr>
        </p:nvSpPr>
        <p:spPr/>
        <p:txBody>
          <a:bodyPr/>
          <a:lstStyle>
            <a:lvl1pPr>
              <a:defRPr/>
            </a:lvl1pPr>
          </a:lstStyle>
          <a:p>
            <a:pPr>
              <a:defRPr/>
            </a:pPr>
            <a:fld id="{38DD30E9-6FAB-4E18-A7FB-B3577FF86B25}" type="slidenum">
              <a:rPr lang="en-US"/>
              <a:pPr>
                <a:defRPr/>
              </a:pPr>
              <a:t>‹#›</a:t>
            </a:fld>
            <a:endParaRPr lang="en-US"/>
          </a:p>
        </p:txBody>
      </p:sp>
    </p:spTree>
    <p:extLst>
      <p:ext uri="{BB962C8B-B14F-4D97-AF65-F5344CB8AC3E}">
        <p14:creationId xmlns:p14="http://schemas.microsoft.com/office/powerpoint/2010/main" val="1590574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r>
              <a:rPr lang="en-US"/>
              <a:t>rev. 3/12 klk</a:t>
            </a:r>
          </a:p>
        </p:txBody>
      </p:sp>
      <p:sp>
        <p:nvSpPr>
          <p:cNvPr id="8" name="Slide Number Placeholder 6"/>
          <p:cNvSpPr>
            <a:spLocks noGrp="1"/>
          </p:cNvSpPr>
          <p:nvPr>
            <p:ph type="sldNum" sz="quarter" idx="12"/>
          </p:nvPr>
        </p:nvSpPr>
        <p:spPr/>
        <p:txBody>
          <a:bodyPr/>
          <a:lstStyle>
            <a:lvl1pPr>
              <a:defRPr/>
            </a:lvl1pPr>
          </a:lstStyle>
          <a:p>
            <a:pPr>
              <a:defRPr/>
            </a:pPr>
            <a:fld id="{6072641D-6CA7-48F6-9F4E-2C8491EF9BD1}" type="slidenum">
              <a:rPr lang="en-US"/>
              <a:pPr>
                <a:defRPr/>
              </a:pPr>
              <a:t>‹#›</a:t>
            </a:fld>
            <a:endParaRPr lang="en-US"/>
          </a:p>
        </p:txBody>
      </p:sp>
    </p:spTree>
    <p:extLst>
      <p:ext uri="{BB962C8B-B14F-4D97-AF65-F5344CB8AC3E}">
        <p14:creationId xmlns:p14="http://schemas.microsoft.com/office/powerpoint/2010/main" val="291562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a:t>rev. 3/12 klk</a:t>
            </a:r>
          </a:p>
        </p:txBody>
      </p:sp>
      <p:sp>
        <p:nvSpPr>
          <p:cNvPr id="7" name="Slide Number Placeholder 5"/>
          <p:cNvSpPr>
            <a:spLocks noGrp="1"/>
          </p:cNvSpPr>
          <p:nvPr>
            <p:ph type="sldNum" sz="quarter" idx="12"/>
          </p:nvPr>
        </p:nvSpPr>
        <p:spPr/>
        <p:txBody>
          <a:bodyPr/>
          <a:lstStyle>
            <a:lvl1pPr>
              <a:defRPr/>
            </a:lvl1pPr>
          </a:lstStyle>
          <a:p>
            <a:pPr>
              <a:defRPr/>
            </a:pPr>
            <a:fld id="{74BB2DC4-F45E-4A66-8773-764DD0FDDB5E}" type="slidenum">
              <a:rPr lang="en-US"/>
              <a:pPr>
                <a:defRPr/>
              </a:pPr>
              <a:t>‹#›</a:t>
            </a:fld>
            <a:endParaRPr lang="en-US"/>
          </a:p>
        </p:txBody>
      </p:sp>
    </p:spTree>
    <p:extLst>
      <p:ext uri="{BB962C8B-B14F-4D97-AF65-F5344CB8AC3E}">
        <p14:creationId xmlns:p14="http://schemas.microsoft.com/office/powerpoint/2010/main" val="130746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smtClean="0">
                <a:solidFill>
                  <a:srgbClr val="FFFFFF"/>
                </a:solidFill>
              </a:defRPr>
            </a:lvl1pPr>
          </a:lstStyle>
          <a:p>
            <a:pPr>
              <a:defRPr/>
            </a:pPr>
            <a:r>
              <a:rPr lang="en-US"/>
              <a:t>rev. 3/12 klk</a:t>
            </a:r>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smtClean="0">
                <a:solidFill>
                  <a:srgbClr val="FFFFFF"/>
                </a:solidFill>
              </a:defRPr>
            </a:lvl1pPr>
          </a:lstStyle>
          <a:p>
            <a:pPr>
              <a:defRPr/>
            </a:pPr>
            <a:fld id="{697F1874-490C-4AB6-8D5B-7F89705CE8DF}" type="slidenum">
              <a:rPr lang="en-US"/>
              <a:pPr>
                <a:defRPr/>
              </a:pPr>
              <a:t>‹#›</a:t>
            </a:fld>
            <a:endParaRPr lang="en-US"/>
          </a:p>
        </p:txBody>
      </p:sp>
      <p:pic>
        <p:nvPicPr>
          <p:cNvPr id="1033" name="Picture 7"/>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934200" y="561975"/>
            <a:ext cx="1981200" cy="65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1" r:id="rId1"/>
    <p:sldLayoutId id="2147483784" r:id="rId2"/>
    <p:sldLayoutId id="2147483792" r:id="rId3"/>
    <p:sldLayoutId id="2147483785" r:id="rId4"/>
    <p:sldLayoutId id="2147483793" r:id="rId5"/>
    <p:sldLayoutId id="2147483786" r:id="rId6"/>
    <p:sldLayoutId id="2147483787" r:id="rId7"/>
    <p:sldLayoutId id="2147483794" r:id="rId8"/>
    <p:sldLayoutId id="2147483788" r:id="rId9"/>
    <p:sldLayoutId id="2147483789" r:id="rId10"/>
    <p:sldLayoutId id="2147483790" r:id="rId11"/>
  </p:sldLayoutIdLst>
  <p:timing>
    <p:tnLst>
      <p:par>
        <p:cTn id="1" dur="indefinite" restart="never" nodeType="tmRoot"/>
      </p:par>
    </p:tnLst>
  </p:timing>
  <p:hf hdr="0" ftr="0" dt="0"/>
  <p:txStyles>
    <p:titleStyle>
      <a:lvl1pPr algn="l" rtl="0" fontAlgn="base">
        <a:spcBef>
          <a:spcPct val="0"/>
        </a:spcBef>
        <a:spcAft>
          <a:spcPct val="0"/>
        </a:spcAft>
        <a:defRPr sz="4000" kern="1200" spc="-1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inside.collin.edu/businessoffice/pdfs/timesheet_2007.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ollin.edu/hr/profdev/ferpa.html" TargetMode="External"/><Relationship Id="rId2" Type="http://schemas.openxmlformats.org/officeDocument/2006/relationships/hyperlink" Target="http://www.collin.edu/hr/profdev/eeo_training.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pol.tasb.org/Home/Index/30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ollin.edu/shared/shared_hremploy/Student_Asst_Coaching_Form_2012_2_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dirty="0" smtClean="0"/>
              <a:t>MODULE 3</a:t>
            </a:r>
            <a:endParaRPr lang="en-US" dirty="0"/>
          </a:p>
        </p:txBody>
      </p:sp>
      <p:sp>
        <p:nvSpPr>
          <p:cNvPr id="6147" name="Subtitle 2"/>
          <p:cNvSpPr>
            <a:spLocks noGrp="1"/>
          </p:cNvSpPr>
          <p:nvPr>
            <p:ph type="subTitle" idx="1"/>
          </p:nvPr>
        </p:nvSpPr>
        <p:spPr>
          <a:xfrm>
            <a:off x="685800" y="3505200"/>
            <a:ext cx="7924800" cy="1752600"/>
          </a:xfrm>
        </p:spPr>
        <p:txBody>
          <a:bodyPr>
            <a:normAutofit/>
          </a:bodyPr>
          <a:lstStyle/>
          <a:p>
            <a:r>
              <a:rPr lang="en-US" dirty="0" smtClean="0"/>
              <a:t>Policies, Procedures &amp; Supervisor Responsibilities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dirty="0" smtClean="0"/>
              <a:t>Ending Employment</a:t>
            </a:r>
            <a:endParaRPr lang="en-US" dirty="0"/>
          </a:p>
        </p:txBody>
      </p:sp>
      <p:sp>
        <p:nvSpPr>
          <p:cNvPr id="3" name="Content Placeholder 2"/>
          <p:cNvSpPr>
            <a:spLocks noGrp="1"/>
          </p:cNvSpPr>
          <p:nvPr>
            <p:ph idx="1"/>
          </p:nvPr>
        </p:nvSpPr>
        <p:spPr>
          <a:xfrm>
            <a:off x="152400" y="1295400"/>
            <a:ext cx="8763000" cy="5181600"/>
          </a:xfrm>
        </p:spPr>
        <p:txBody>
          <a:bodyPr/>
          <a:lstStyle/>
          <a:p>
            <a:pPr algn="just"/>
            <a:r>
              <a:rPr lang="en-US" sz="1700" b="1" dirty="0" smtClean="0"/>
              <a:t>Involuntary Separations (mid-semester):  </a:t>
            </a:r>
            <a:r>
              <a:rPr lang="en-US" sz="1700" dirty="0" smtClean="0"/>
              <a:t>If a supervisor encounters a serious situation that warrants immediate </a:t>
            </a:r>
            <a:r>
              <a:rPr lang="en-US" sz="1700" dirty="0" smtClean="0"/>
              <a:t>termination the supervisor must contact Human Resources to obtain approval to end the student’s assignment. </a:t>
            </a:r>
            <a:r>
              <a:rPr lang="en-US" sz="1700" smtClean="0"/>
              <a:t>If performance issues </a:t>
            </a:r>
            <a:r>
              <a:rPr lang="en-US" sz="1700" dirty="0"/>
              <a:t>continue after the supervisor has documented the situation and followed the student coaching process </a:t>
            </a:r>
            <a:r>
              <a:rPr lang="en-US" sz="1700" dirty="0" smtClean="0"/>
              <a:t>and </a:t>
            </a:r>
            <a:r>
              <a:rPr lang="en-US" sz="1700" dirty="0"/>
              <a:t>it becomes necessary to end the student's assignment prior to the end of the semester, </a:t>
            </a:r>
            <a:r>
              <a:rPr lang="en-US" sz="1700" dirty="0" smtClean="0"/>
              <a:t>the supervisor </a:t>
            </a:r>
            <a:r>
              <a:rPr lang="en-US" sz="1700" b="1" u="sng" dirty="0" smtClean="0"/>
              <a:t>must</a:t>
            </a:r>
            <a:r>
              <a:rPr lang="en-US" sz="1700" dirty="0" smtClean="0"/>
              <a:t> </a:t>
            </a:r>
            <a:r>
              <a:rPr lang="en-US" sz="1700" dirty="0"/>
              <a:t>contact Human Resources to obtain approval to end the student’s assignment</a:t>
            </a:r>
            <a:r>
              <a:rPr lang="en-US" sz="1700" dirty="0" smtClean="0"/>
              <a:t>.</a:t>
            </a:r>
          </a:p>
          <a:p>
            <a:pPr algn="just"/>
            <a:endParaRPr lang="en-US" sz="1000" dirty="0"/>
          </a:p>
          <a:p>
            <a:pPr algn="just"/>
            <a:r>
              <a:rPr lang="en-US" sz="1700" b="1" dirty="0" smtClean="0"/>
              <a:t>Voluntary Separations (mid-semester):  </a:t>
            </a:r>
            <a:r>
              <a:rPr lang="en-US" sz="1700" dirty="0" smtClean="0"/>
              <a:t>If a voluntary separation occurs prior to the end of a work assignment/semester, a </a:t>
            </a:r>
            <a:r>
              <a:rPr lang="en-US" sz="1700" b="1" dirty="0" smtClean="0"/>
              <a:t>Separation Notice Form </a:t>
            </a:r>
            <a:r>
              <a:rPr lang="en-US" sz="1700" dirty="0" smtClean="0"/>
              <a:t>is required.  This form is available on the Student Employment web page.   </a:t>
            </a:r>
          </a:p>
          <a:p>
            <a:pPr algn="just"/>
            <a:endParaRPr lang="en-US" sz="1000" dirty="0"/>
          </a:p>
          <a:p>
            <a:pPr algn="just"/>
            <a:r>
              <a:rPr lang="en-US" sz="1700" b="1" dirty="0" smtClean="0"/>
              <a:t>Non-renewal of Work Assignments:  </a:t>
            </a:r>
            <a:r>
              <a:rPr lang="en-US" sz="1700" dirty="0" smtClean="0"/>
              <a:t>Student </a:t>
            </a:r>
            <a:r>
              <a:rPr lang="en-US" sz="1700" dirty="0"/>
              <a:t>employees are hired on </a:t>
            </a:r>
            <a:r>
              <a:rPr lang="en-US" sz="1700" dirty="0" smtClean="0"/>
              <a:t>an “at-will</a:t>
            </a:r>
            <a:r>
              <a:rPr lang="en-US" sz="1700" dirty="0"/>
              <a:t>” basis.  </a:t>
            </a:r>
            <a:r>
              <a:rPr lang="en-US" sz="1700" dirty="0" smtClean="0"/>
              <a:t>Work assignments end on the last day of the semester </a:t>
            </a:r>
            <a:r>
              <a:rPr lang="en-US" sz="1700" i="1" dirty="0" smtClean="0"/>
              <a:t>(except in the cases of a voluntary or involuntary mid-semester separation).  </a:t>
            </a:r>
            <a:r>
              <a:rPr lang="en-US" sz="1700" dirty="0" smtClean="0"/>
              <a:t>Students </a:t>
            </a:r>
            <a:r>
              <a:rPr lang="en-US" sz="1700" dirty="0"/>
              <a:t>who are offered a work assignment for one semester are not guaranteed subsequent work assignments for future semesters. </a:t>
            </a:r>
            <a:r>
              <a:rPr lang="en-US" sz="1700" dirty="0" smtClean="0"/>
              <a:t>While </a:t>
            </a:r>
            <a:r>
              <a:rPr lang="en-US" sz="1700" dirty="0"/>
              <a:t>future </a:t>
            </a:r>
            <a:r>
              <a:rPr lang="en-US" sz="1700" dirty="0" smtClean="0"/>
              <a:t>work assignments </a:t>
            </a:r>
            <a:r>
              <a:rPr lang="en-US" sz="1700" dirty="0"/>
              <a:t>are never guaranteed, if a supervisor decides </a:t>
            </a:r>
            <a:r>
              <a:rPr lang="en-US" sz="1700" dirty="0" smtClean="0"/>
              <a:t>not to offer the student another work assignment </a:t>
            </a:r>
            <a:r>
              <a:rPr lang="en-US" sz="1700" dirty="0"/>
              <a:t>due to performance or behavior issues, </a:t>
            </a:r>
            <a:r>
              <a:rPr lang="en-US" sz="1700" dirty="0" smtClean="0"/>
              <a:t>the supervisor should still provide </a:t>
            </a:r>
            <a:r>
              <a:rPr lang="en-US" sz="1700" dirty="0"/>
              <a:t>the student with </a:t>
            </a:r>
            <a:r>
              <a:rPr lang="en-US" sz="1700" dirty="0" smtClean="0"/>
              <a:t>constructive feedback </a:t>
            </a:r>
            <a:r>
              <a:rPr lang="en-US" sz="1700" dirty="0"/>
              <a:t>about such concerns.  </a:t>
            </a:r>
          </a:p>
          <a:p>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10</a:t>
            </a:fld>
            <a:endParaRPr lang="en-US"/>
          </a:p>
        </p:txBody>
      </p:sp>
    </p:spTree>
    <p:extLst>
      <p:ext uri="{BB962C8B-B14F-4D97-AF65-F5344CB8AC3E}">
        <p14:creationId xmlns:p14="http://schemas.microsoft.com/office/powerpoint/2010/main" val="3324438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Supervisor Eligibility</a:t>
            </a:r>
            <a:endParaRPr lang="en-US" sz="3600" dirty="0"/>
          </a:p>
        </p:txBody>
      </p:sp>
      <p:sp>
        <p:nvSpPr>
          <p:cNvPr id="3" name="Content Placeholder 2"/>
          <p:cNvSpPr>
            <a:spLocks noGrp="1"/>
          </p:cNvSpPr>
          <p:nvPr>
            <p:ph idx="1"/>
          </p:nvPr>
        </p:nvSpPr>
        <p:spPr>
          <a:xfrm>
            <a:off x="304800" y="1600200"/>
            <a:ext cx="8534400" cy="4876800"/>
          </a:xfrm>
        </p:spPr>
        <p:txBody>
          <a:bodyPr/>
          <a:lstStyle/>
          <a:p>
            <a:pPr lvl="0"/>
            <a:r>
              <a:rPr lang="en-US" dirty="0" smtClean="0"/>
              <a:t>ONLY </a:t>
            </a:r>
            <a:r>
              <a:rPr lang="en-US" dirty="0"/>
              <a:t>authorized employees may supervise student assistants </a:t>
            </a:r>
            <a:r>
              <a:rPr lang="en-US" dirty="0" smtClean="0"/>
              <a:t>(this includes </a:t>
            </a:r>
            <a:r>
              <a:rPr lang="en-US" dirty="0"/>
              <a:t>signing work assignment forms, time sheets, coaching and disciplinary forms</a:t>
            </a:r>
            <a:r>
              <a:rPr lang="en-US" dirty="0" smtClean="0"/>
              <a:t>)</a:t>
            </a:r>
          </a:p>
          <a:p>
            <a:pPr lvl="0"/>
            <a:endParaRPr lang="en-US" sz="1000" dirty="0"/>
          </a:p>
          <a:p>
            <a:pPr lvl="1"/>
            <a:r>
              <a:rPr lang="en-US" sz="1800" dirty="0" smtClean="0"/>
              <a:t>Generally, only employees who also supervise other full-time or part-time staff or faculty may supervise student employees.    </a:t>
            </a:r>
          </a:p>
          <a:p>
            <a:pPr lvl="1"/>
            <a:endParaRPr lang="en-US" sz="1000" dirty="0"/>
          </a:p>
          <a:p>
            <a:pPr lvl="1"/>
            <a:r>
              <a:rPr lang="en-US" sz="1800" dirty="0" smtClean="0"/>
              <a:t>Supervisors </a:t>
            </a:r>
            <a:r>
              <a:rPr lang="en-US" sz="1800" dirty="0"/>
              <a:t>are required to closely monitor work hours and ensure time is accurately reported </a:t>
            </a:r>
            <a:r>
              <a:rPr lang="en-US" sz="1800" dirty="0" smtClean="0"/>
              <a:t>in Time Clock Plus.</a:t>
            </a:r>
          </a:p>
          <a:p>
            <a:pPr lvl="1"/>
            <a:endParaRPr lang="en-US" sz="1000" dirty="0" smtClean="0"/>
          </a:p>
          <a:p>
            <a:pPr lvl="1"/>
            <a:r>
              <a:rPr lang="en-US" sz="1800" dirty="0" smtClean="0"/>
              <a:t>Individuals </a:t>
            </a:r>
            <a:r>
              <a:rPr lang="en-US" sz="1800" dirty="0"/>
              <a:t>who are not supervisors may be designated to act as a ‘timekeeper’ to </a:t>
            </a:r>
            <a:r>
              <a:rPr lang="en-US" sz="1800" dirty="0" smtClean="0"/>
              <a:t>monitor the submission </a:t>
            </a:r>
            <a:r>
              <a:rPr lang="en-US" sz="1800" dirty="0"/>
              <a:t>of time sheets and to assist the supervisor with monitoring day to day activities of student employees. </a:t>
            </a:r>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2</a:t>
            </a:fld>
            <a:endParaRPr lang="en-US"/>
          </a:p>
        </p:txBody>
      </p:sp>
    </p:spTree>
    <p:extLst>
      <p:ext uri="{BB962C8B-B14F-4D97-AF65-F5344CB8AC3E}">
        <p14:creationId xmlns:p14="http://schemas.microsoft.com/office/powerpoint/2010/main" val="2859136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458200" cy="1143000"/>
          </a:xfrm>
        </p:spPr>
        <p:txBody>
          <a:bodyPr>
            <a:normAutofit fontScale="90000"/>
          </a:bodyPr>
          <a:lstStyle/>
          <a:p>
            <a:r>
              <a:rPr lang="en-US" sz="3300" dirty="0"/>
              <a:t>Time Sheet/Payroll </a:t>
            </a:r>
            <a:r>
              <a:rPr lang="en-US" sz="3300" dirty="0" smtClean="0"/>
              <a:t>Policies </a:t>
            </a:r>
            <a:r>
              <a:rPr lang="en-US" sz="3300" dirty="0"/>
              <a:t>&amp; Procedures</a:t>
            </a:r>
            <a:r>
              <a:rPr lang="en-US" dirty="0"/>
              <a:t/>
            </a:r>
            <a:br>
              <a:rPr lang="en-US" dirty="0"/>
            </a:br>
            <a:endParaRPr lang="en-US" dirty="0"/>
          </a:p>
        </p:txBody>
      </p:sp>
      <p:sp>
        <p:nvSpPr>
          <p:cNvPr id="3" name="Content Placeholder 2"/>
          <p:cNvSpPr>
            <a:spLocks noGrp="1"/>
          </p:cNvSpPr>
          <p:nvPr>
            <p:ph idx="1"/>
          </p:nvPr>
        </p:nvSpPr>
        <p:spPr>
          <a:xfrm>
            <a:off x="381000" y="1371600"/>
            <a:ext cx="8382000" cy="5105400"/>
          </a:xfrm>
        </p:spPr>
        <p:txBody>
          <a:bodyPr/>
          <a:lstStyle/>
          <a:p>
            <a:pPr lvl="0" algn="just"/>
            <a:r>
              <a:rPr lang="en-US" sz="1900" dirty="0" smtClean="0"/>
              <a:t>Student </a:t>
            </a:r>
            <a:r>
              <a:rPr lang="en-US" sz="1900" dirty="0"/>
              <a:t>Assistants and </a:t>
            </a:r>
            <a:r>
              <a:rPr lang="en-US" sz="1900" dirty="0" smtClean="0"/>
              <a:t>Work-Study </a:t>
            </a:r>
            <a:r>
              <a:rPr lang="en-US" sz="1900" dirty="0"/>
              <a:t>students are paid monthly and are required to complete a time </a:t>
            </a:r>
            <a:r>
              <a:rPr lang="en-US" sz="1900" dirty="0" smtClean="0"/>
              <a:t>sheet/TCP every day.</a:t>
            </a:r>
          </a:p>
          <a:p>
            <a:pPr lvl="0" algn="just"/>
            <a:endParaRPr lang="en-US" sz="1000" dirty="0"/>
          </a:p>
          <a:p>
            <a:pPr lvl="0" algn="just"/>
            <a:r>
              <a:rPr lang="en-US" sz="1900" dirty="0"/>
              <a:t>Student workers must maintain a daily record of hours worked</a:t>
            </a:r>
            <a:r>
              <a:rPr lang="en-US" sz="1900" dirty="0" smtClean="0"/>
              <a:t>.</a:t>
            </a:r>
          </a:p>
          <a:p>
            <a:pPr lvl="0" algn="just"/>
            <a:endParaRPr lang="en-US" sz="1000" dirty="0"/>
          </a:p>
          <a:p>
            <a:pPr lvl="0" algn="just"/>
            <a:r>
              <a:rPr lang="en-US" sz="1900" dirty="0"/>
              <a:t>Students are paid only for hours worked and </a:t>
            </a:r>
            <a:r>
              <a:rPr lang="en-US" sz="1900" u="sng" dirty="0"/>
              <a:t>are not</a:t>
            </a:r>
            <a:r>
              <a:rPr lang="en-US" sz="1900" dirty="0"/>
              <a:t> paid for holidays, days off, or lunch breaks.</a:t>
            </a:r>
          </a:p>
          <a:p>
            <a:pPr lvl="0" algn="just"/>
            <a:endParaRPr lang="en-US" sz="1000" dirty="0" smtClean="0"/>
          </a:p>
          <a:p>
            <a:pPr lvl="0" algn="just"/>
            <a:r>
              <a:rPr lang="en-US" sz="1900" dirty="0" smtClean="0"/>
              <a:t>Students </a:t>
            </a:r>
            <a:r>
              <a:rPr lang="en-US" sz="1900" dirty="0"/>
              <a:t>must correctly complete </a:t>
            </a:r>
            <a:r>
              <a:rPr lang="en-US" sz="1900" dirty="0" smtClean="0"/>
              <a:t>their </a:t>
            </a:r>
            <a:r>
              <a:rPr lang="en-US" sz="1900" dirty="0"/>
              <a:t>time </a:t>
            </a:r>
            <a:r>
              <a:rPr lang="en-US" sz="1900" dirty="0" smtClean="0"/>
              <a:t>sheets/TCP </a:t>
            </a:r>
            <a:r>
              <a:rPr lang="en-US" sz="1900" dirty="0"/>
              <a:t>before the supervisor </a:t>
            </a:r>
            <a:r>
              <a:rPr lang="en-US" sz="1900" dirty="0" smtClean="0"/>
              <a:t>verifies it.</a:t>
            </a:r>
          </a:p>
          <a:p>
            <a:pPr lvl="0" algn="just"/>
            <a:endParaRPr lang="en-US" sz="1000" dirty="0"/>
          </a:p>
          <a:p>
            <a:pPr lvl="0" algn="just"/>
            <a:r>
              <a:rPr lang="en-US" sz="1900" dirty="0" smtClean="0"/>
              <a:t>If </a:t>
            </a:r>
            <a:r>
              <a:rPr lang="en-US" sz="1900" dirty="0"/>
              <a:t>time </a:t>
            </a:r>
            <a:r>
              <a:rPr lang="en-US" sz="1900" dirty="0" smtClean="0"/>
              <a:t>sheets/TCP </a:t>
            </a:r>
            <a:r>
              <a:rPr lang="en-US" sz="1900" dirty="0"/>
              <a:t>are not submitted by the </a:t>
            </a:r>
            <a:r>
              <a:rPr lang="en-US" sz="1900" dirty="0" smtClean="0"/>
              <a:t>due </a:t>
            </a:r>
            <a:r>
              <a:rPr lang="en-US" sz="1900" dirty="0"/>
              <a:t>date, the student will not receive a paycheck until the </a:t>
            </a:r>
            <a:r>
              <a:rPr lang="en-US" sz="1900" dirty="0" smtClean="0"/>
              <a:t>following month.</a:t>
            </a:r>
          </a:p>
          <a:p>
            <a:pPr lvl="0" algn="just"/>
            <a:endParaRPr lang="en-US" sz="1000" dirty="0" smtClean="0"/>
          </a:p>
          <a:p>
            <a:pPr lvl="0" algn="just"/>
            <a:r>
              <a:rPr lang="en-US" sz="1900" b="1" dirty="0" smtClean="0"/>
              <a:t>All</a:t>
            </a:r>
            <a:r>
              <a:rPr lang="en-US" sz="1900" dirty="0" smtClean="0"/>
              <a:t> Student employees who are not in TCP must complete a </a:t>
            </a:r>
            <a:r>
              <a:rPr lang="en-US" sz="1900" dirty="0" smtClean="0">
                <a:hlinkClick r:id="rId2"/>
              </a:rPr>
              <a:t>blank time sheet</a:t>
            </a:r>
            <a:r>
              <a:rPr lang="en-US" sz="1900" dirty="0"/>
              <a:t> </a:t>
            </a:r>
            <a:r>
              <a:rPr lang="en-US" sz="1900" dirty="0" smtClean="0"/>
              <a:t>every week until they are put in TCP </a:t>
            </a:r>
          </a:p>
          <a:p>
            <a:pPr lvl="0" algn="just"/>
            <a:r>
              <a:rPr lang="en-US" sz="1900" dirty="0" smtClean="0"/>
              <a:t>Supervisors must keep a copy and submit the original paper time sheet every week to payroll. </a:t>
            </a:r>
            <a:endParaRPr lang="en-US" sz="19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3</a:t>
            </a:fld>
            <a:endParaRPr lang="en-US"/>
          </a:p>
        </p:txBody>
      </p:sp>
    </p:spTree>
    <p:extLst>
      <p:ext uri="{BB962C8B-B14F-4D97-AF65-F5344CB8AC3E}">
        <p14:creationId xmlns:p14="http://schemas.microsoft.com/office/powerpoint/2010/main" val="3867236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a:t>EEO and FERPA Training</a:t>
            </a:r>
          </a:p>
        </p:txBody>
      </p:sp>
      <p:sp>
        <p:nvSpPr>
          <p:cNvPr id="3" name="Content Placeholder 2"/>
          <p:cNvSpPr>
            <a:spLocks noGrp="1"/>
          </p:cNvSpPr>
          <p:nvPr>
            <p:ph idx="1"/>
          </p:nvPr>
        </p:nvSpPr>
        <p:spPr>
          <a:xfrm>
            <a:off x="457200" y="1447800"/>
            <a:ext cx="8305800" cy="4648200"/>
          </a:xfrm>
        </p:spPr>
        <p:txBody>
          <a:bodyPr/>
          <a:lstStyle/>
          <a:p>
            <a:pPr marL="0" lvl="0" indent="0" algn="just">
              <a:buNone/>
            </a:pPr>
            <a:r>
              <a:rPr lang="en-US" sz="2000" b="1" u="sng" dirty="0" smtClean="0"/>
              <a:t>EEO</a:t>
            </a:r>
          </a:p>
          <a:p>
            <a:pPr algn="just"/>
            <a:r>
              <a:rPr lang="en-US" sz="1800" dirty="0"/>
              <a:t>Collin County Community College District (Collin College) is an  equal opportunity employer and does not discriminate on the basis of race, color, religion, gender, national origin, age, disability or veteran status</a:t>
            </a:r>
            <a:r>
              <a:rPr lang="en-US" sz="1800" dirty="0" smtClean="0"/>
              <a:t>.</a:t>
            </a:r>
          </a:p>
          <a:p>
            <a:pPr algn="just"/>
            <a:r>
              <a:rPr lang="en-US" sz="1800" dirty="0" smtClean="0"/>
              <a:t>Law </a:t>
            </a:r>
            <a:r>
              <a:rPr lang="en-US" sz="1800" dirty="0"/>
              <a:t>requires that </a:t>
            </a:r>
            <a:r>
              <a:rPr lang="en-US" sz="1800" b="1" u="sng" dirty="0"/>
              <a:t>all employees</a:t>
            </a:r>
            <a:r>
              <a:rPr lang="en-US" sz="1800" b="1" dirty="0"/>
              <a:t> </a:t>
            </a:r>
            <a:r>
              <a:rPr lang="en-US" sz="1800" dirty="0"/>
              <a:t>are </a:t>
            </a:r>
            <a:r>
              <a:rPr lang="en-US" sz="1800" dirty="0" smtClean="0"/>
              <a:t>educated on "</a:t>
            </a:r>
            <a:r>
              <a:rPr lang="en-US" sz="1800" dirty="0"/>
              <a:t>Preventing Employment </a:t>
            </a:r>
            <a:r>
              <a:rPr lang="en-US" sz="1800" dirty="0" smtClean="0"/>
              <a:t>Discrimination” and “Preventing Workplace Harassment".  </a:t>
            </a:r>
          </a:p>
          <a:p>
            <a:pPr algn="just"/>
            <a:r>
              <a:rPr lang="en-US" sz="1800" dirty="0" smtClean="0"/>
              <a:t>Newly hired employees must complete two </a:t>
            </a:r>
            <a:r>
              <a:rPr lang="en-US" sz="1800" dirty="0" smtClean="0">
                <a:hlinkClick r:id="rId2"/>
              </a:rPr>
              <a:t>Online EEO Training </a:t>
            </a:r>
            <a:r>
              <a:rPr lang="en-US" sz="1800" dirty="0">
                <a:hlinkClick r:id="rId2"/>
              </a:rPr>
              <a:t>M</a:t>
            </a:r>
            <a:r>
              <a:rPr lang="en-US" sz="1800" dirty="0" smtClean="0">
                <a:hlinkClick r:id="rId2"/>
              </a:rPr>
              <a:t>odules </a:t>
            </a:r>
            <a:r>
              <a:rPr lang="en-US" sz="1800" dirty="0" smtClean="0"/>
              <a:t>within 30 days of their hire date and every two years thereafter.  </a:t>
            </a:r>
            <a:r>
              <a:rPr lang="en-US" sz="1800" dirty="0"/>
              <a:t> </a:t>
            </a:r>
            <a:endParaRPr lang="en-US" sz="1800" dirty="0" smtClean="0"/>
          </a:p>
          <a:p>
            <a:pPr algn="just"/>
            <a:endParaRPr lang="en-US" sz="800" dirty="0"/>
          </a:p>
          <a:p>
            <a:pPr marL="0" indent="0" algn="just">
              <a:buNone/>
            </a:pPr>
            <a:r>
              <a:rPr lang="en-US" sz="2000" b="1" u="sng" dirty="0"/>
              <a:t>FERPA</a:t>
            </a:r>
            <a:endParaRPr lang="en-US" sz="2000" dirty="0"/>
          </a:p>
          <a:p>
            <a:pPr algn="just"/>
            <a:r>
              <a:rPr lang="en-US" sz="1800" dirty="0"/>
              <a:t>Employees </a:t>
            </a:r>
            <a:r>
              <a:rPr lang="en-US" sz="1800" dirty="0" smtClean="0"/>
              <a:t>who deal with student records must also be </a:t>
            </a:r>
            <a:r>
              <a:rPr lang="en-US" sz="1800" dirty="0" smtClean="0"/>
              <a:t>trained </a:t>
            </a:r>
            <a:r>
              <a:rPr lang="en-US" sz="1800" dirty="0" smtClean="0"/>
              <a:t>on the Family </a:t>
            </a:r>
            <a:r>
              <a:rPr lang="en-US" sz="1800" dirty="0"/>
              <a:t>Educational Rights and Privacy </a:t>
            </a:r>
            <a:r>
              <a:rPr lang="en-US" sz="1800" dirty="0" smtClean="0"/>
              <a:t>Act (FERPA).</a:t>
            </a:r>
            <a:endParaRPr lang="en-US" sz="1800" dirty="0"/>
          </a:p>
          <a:p>
            <a:pPr algn="just"/>
            <a:r>
              <a:rPr lang="en-US" sz="1800" dirty="0" smtClean="0"/>
              <a:t>Employees </a:t>
            </a:r>
            <a:r>
              <a:rPr lang="en-US" sz="1800" dirty="0"/>
              <a:t>can access the brochure, </a:t>
            </a:r>
            <a:r>
              <a:rPr lang="en-US" sz="1800" dirty="0" smtClean="0"/>
              <a:t>exceptions FAQ’s and schedule FERPA training by visiting </a:t>
            </a:r>
            <a:r>
              <a:rPr lang="en-US" sz="1800" u="sng" dirty="0">
                <a:hlinkClick r:id="rId3"/>
              </a:rPr>
              <a:t>http://</a:t>
            </a:r>
            <a:r>
              <a:rPr lang="en-US" sz="1800" u="sng" dirty="0" smtClean="0">
                <a:hlinkClick r:id="rId3"/>
              </a:rPr>
              <a:t>www.collin.edu/hr/profdev/ferpa.html</a:t>
            </a:r>
            <a:r>
              <a:rPr lang="en-US" sz="1800" u="sng" dirty="0" smtClean="0"/>
              <a:t>.</a:t>
            </a:r>
          </a:p>
          <a:p>
            <a:pPr marL="0" indent="0" algn="just">
              <a:buNone/>
            </a:pPr>
            <a:r>
              <a:rPr lang="en-US" sz="1800" dirty="0" smtClean="0"/>
              <a:t>Links to this information are also included in the employment packet.</a:t>
            </a:r>
            <a:endParaRPr lang="en-US" sz="18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4</a:t>
            </a:fld>
            <a:endParaRPr lang="en-US"/>
          </a:p>
        </p:txBody>
      </p:sp>
    </p:spTree>
    <p:extLst>
      <p:ext uri="{BB962C8B-B14F-4D97-AF65-F5344CB8AC3E}">
        <p14:creationId xmlns:p14="http://schemas.microsoft.com/office/powerpoint/2010/main" val="1002749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19200"/>
          </a:xfrm>
        </p:spPr>
        <p:txBody>
          <a:bodyPr>
            <a:normAutofit/>
          </a:bodyPr>
          <a:lstStyle/>
          <a:p>
            <a:r>
              <a:rPr lang="en-US" sz="3400" dirty="0" smtClean="0"/>
              <a:t>On-boarding/Training </a:t>
            </a:r>
            <a:br>
              <a:rPr lang="en-US" sz="3400" dirty="0" smtClean="0"/>
            </a:br>
            <a:r>
              <a:rPr lang="en-US" sz="3400" dirty="0" smtClean="0"/>
              <a:t>Student </a:t>
            </a:r>
            <a:r>
              <a:rPr lang="en-US" sz="3400" dirty="0"/>
              <a:t>Employees</a:t>
            </a:r>
          </a:p>
        </p:txBody>
      </p:sp>
      <p:sp>
        <p:nvSpPr>
          <p:cNvPr id="3" name="Content Placeholder 2"/>
          <p:cNvSpPr>
            <a:spLocks noGrp="1"/>
          </p:cNvSpPr>
          <p:nvPr>
            <p:ph idx="1"/>
          </p:nvPr>
        </p:nvSpPr>
        <p:spPr>
          <a:xfrm>
            <a:off x="381000" y="1828800"/>
            <a:ext cx="8305800" cy="4267200"/>
          </a:xfrm>
        </p:spPr>
        <p:txBody>
          <a:bodyPr/>
          <a:lstStyle/>
          <a:p>
            <a:pPr algn="just"/>
            <a:r>
              <a:rPr lang="en-US" sz="1900" dirty="0" smtClean="0"/>
              <a:t>On-boarding and training your newly hired student employee is essential </a:t>
            </a:r>
            <a:r>
              <a:rPr lang="en-US" sz="1900" dirty="0" smtClean="0"/>
              <a:t>to</a:t>
            </a:r>
            <a:r>
              <a:rPr lang="en-US" sz="1900" dirty="0" smtClean="0"/>
              <a:t> </a:t>
            </a:r>
            <a:r>
              <a:rPr lang="en-US" sz="1900" dirty="0" smtClean="0"/>
              <a:t>ensuring the employee feels welcome and has the information and tools necessary to be successful in his or her position.</a:t>
            </a:r>
          </a:p>
          <a:p>
            <a:pPr algn="just"/>
            <a:endParaRPr lang="en-US" sz="800" dirty="0" smtClean="0"/>
          </a:p>
          <a:p>
            <a:pPr algn="just"/>
            <a:r>
              <a:rPr lang="en-US" sz="1900" dirty="0" smtClean="0"/>
              <a:t>Supervisors should plan ahead to make certain all necessary tools and equipment for the job are ready for the new employee’s arrival.  </a:t>
            </a:r>
          </a:p>
          <a:p>
            <a:pPr algn="just"/>
            <a:endParaRPr lang="en-US" sz="800" dirty="0"/>
          </a:p>
          <a:p>
            <a:pPr algn="just"/>
            <a:r>
              <a:rPr lang="en-US" sz="1900" dirty="0" smtClean="0"/>
              <a:t>Supervisors should also develop a training plan for the employee to become familiar with the office environment and job functions he or she will be performing.  </a:t>
            </a:r>
          </a:p>
          <a:p>
            <a:pPr algn="just"/>
            <a:endParaRPr lang="en-US" sz="800" dirty="0"/>
          </a:p>
          <a:p>
            <a:pPr algn="just"/>
            <a:r>
              <a:rPr lang="en-US" sz="1900" dirty="0" smtClean="0"/>
              <a:t>Student employees and supervisors should both be aware of Collin College’s </a:t>
            </a:r>
            <a:r>
              <a:rPr lang="en-US" sz="1900" dirty="0" smtClean="0">
                <a:hlinkClick r:id="rId2"/>
              </a:rPr>
              <a:t>Board Policies</a:t>
            </a:r>
            <a:r>
              <a:rPr lang="en-US" sz="1900" dirty="0" smtClean="0"/>
              <a:t>, as well as any departmental procedures and expectations.</a:t>
            </a:r>
          </a:p>
          <a:p>
            <a:pPr algn="just"/>
            <a:endParaRPr lang="en-US" sz="1900" dirty="0"/>
          </a:p>
          <a:p>
            <a:pPr marL="0" indent="0" algn="just">
              <a:buNone/>
            </a:pPr>
            <a:endParaRPr lang="en-US" sz="1100" dirty="0" smtClean="0"/>
          </a:p>
          <a:p>
            <a:pPr marL="0" indent="0" algn="just">
              <a:buNone/>
            </a:pPr>
            <a:endParaRPr lang="en-US" sz="800" b="1" u="sng"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5</a:t>
            </a:fld>
            <a:endParaRPr lang="en-US"/>
          </a:p>
        </p:txBody>
      </p:sp>
    </p:spTree>
    <p:extLst>
      <p:ext uri="{BB962C8B-B14F-4D97-AF65-F5344CB8AC3E}">
        <p14:creationId xmlns:p14="http://schemas.microsoft.com/office/powerpoint/2010/main" val="1643604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534400" cy="4876800"/>
          </a:xfrm>
        </p:spPr>
        <p:txBody>
          <a:bodyPr/>
          <a:lstStyle/>
          <a:p>
            <a:pPr marL="0" indent="0" algn="just">
              <a:buNone/>
            </a:pPr>
            <a:r>
              <a:rPr lang="en-US" sz="1700" b="1" dirty="0" smtClean="0"/>
              <a:t>Schedule: </a:t>
            </a:r>
            <a:r>
              <a:rPr lang="en-US" sz="1700" dirty="0" smtClean="0"/>
              <a:t>Students are not allowed to work during scheduled class times.  Students’ schedules may change each semester.  It is recommended for supervisors and students to communicate about schedules prior to each semester.</a:t>
            </a:r>
          </a:p>
          <a:p>
            <a:pPr marL="0" indent="0" algn="just">
              <a:buNone/>
            </a:pPr>
            <a:endParaRPr lang="en-US" sz="800" dirty="0"/>
          </a:p>
          <a:p>
            <a:pPr marL="0" indent="0" algn="just">
              <a:buNone/>
            </a:pPr>
            <a:r>
              <a:rPr lang="en-US" sz="1700" b="1" dirty="0"/>
              <a:t>Attendance:</a:t>
            </a:r>
            <a:r>
              <a:rPr lang="en-US" sz="1700" dirty="0" smtClean="0"/>
              <a:t> It </a:t>
            </a:r>
            <a:r>
              <a:rPr lang="en-US" sz="1700" dirty="0"/>
              <a:t>is up to the Supervisor to set expectations and procedures for tardiness and/or absence notification</a:t>
            </a:r>
            <a:r>
              <a:rPr lang="en-US" sz="1700" dirty="0" smtClean="0"/>
              <a:t>.</a:t>
            </a:r>
            <a:endParaRPr lang="en-US" sz="1700" b="1" dirty="0"/>
          </a:p>
          <a:p>
            <a:pPr marL="0" indent="0" algn="just">
              <a:buNone/>
            </a:pPr>
            <a:endParaRPr lang="en-US" sz="800" b="1" dirty="0" smtClean="0"/>
          </a:p>
          <a:p>
            <a:pPr marL="0" indent="0" algn="just">
              <a:buNone/>
            </a:pPr>
            <a:r>
              <a:rPr lang="en-US" sz="1700" b="1" dirty="0" smtClean="0"/>
              <a:t>Dress Code: </a:t>
            </a:r>
            <a:r>
              <a:rPr lang="en-US" sz="1700" dirty="0" smtClean="0"/>
              <a:t>Although </a:t>
            </a:r>
            <a:r>
              <a:rPr lang="en-US" sz="1700" dirty="0"/>
              <a:t>the college does not have a formal dress code policy, all employees are expected to dress appropriately for the workplace</a:t>
            </a:r>
            <a:r>
              <a:rPr lang="en-US" sz="1700" dirty="0" smtClean="0"/>
              <a:t>.  Supervisors </a:t>
            </a:r>
            <a:r>
              <a:rPr lang="en-US" sz="1700" dirty="0"/>
              <a:t>should inform student employees about acceptable attire guidelines for their department</a:t>
            </a:r>
            <a:r>
              <a:rPr lang="en-US" sz="1700" dirty="0" smtClean="0"/>
              <a:t>.</a:t>
            </a:r>
          </a:p>
          <a:p>
            <a:pPr marL="0" indent="0" algn="just">
              <a:buNone/>
            </a:pPr>
            <a:endParaRPr lang="en-US" sz="800" b="1" dirty="0"/>
          </a:p>
          <a:p>
            <a:pPr marL="0" indent="0" algn="just">
              <a:buNone/>
            </a:pPr>
            <a:r>
              <a:rPr lang="en-US" sz="1700" b="1" dirty="0" smtClean="0"/>
              <a:t>Computer Use:  </a:t>
            </a:r>
            <a:r>
              <a:rPr lang="en-US" sz="1700" dirty="0" smtClean="0"/>
              <a:t>Supervisors </a:t>
            </a:r>
            <a:r>
              <a:rPr lang="en-US" sz="1700" dirty="0"/>
              <a:t>should set the guidelines for how the computer can and should be used (within the college’s Appropriate Use of Technological Resources Policy</a:t>
            </a:r>
            <a:r>
              <a:rPr lang="en-US" sz="1700" dirty="0" smtClean="0"/>
              <a:t>).  LAN </a:t>
            </a:r>
            <a:r>
              <a:rPr lang="en-US" sz="1700" dirty="0"/>
              <a:t>agreements are </a:t>
            </a:r>
            <a:r>
              <a:rPr lang="en-US" sz="1700" b="1" dirty="0"/>
              <a:t>required</a:t>
            </a:r>
            <a:r>
              <a:rPr lang="en-US" sz="1700" dirty="0"/>
              <a:t> from ALL student employees</a:t>
            </a:r>
            <a:r>
              <a:rPr lang="en-US" sz="1700" dirty="0" smtClean="0"/>
              <a:t>.</a:t>
            </a:r>
          </a:p>
          <a:p>
            <a:pPr marL="0" indent="0" algn="just">
              <a:buNone/>
            </a:pPr>
            <a:endParaRPr lang="en-US" sz="800" dirty="0"/>
          </a:p>
          <a:p>
            <a:pPr marL="0" indent="0" algn="just">
              <a:buNone/>
            </a:pPr>
            <a:r>
              <a:rPr lang="en-US" sz="1700" b="1" dirty="0"/>
              <a:t>Phone Use and </a:t>
            </a:r>
            <a:r>
              <a:rPr lang="en-US" sz="1700" b="1" dirty="0" smtClean="0"/>
              <a:t>Etiquette:  </a:t>
            </a:r>
            <a:r>
              <a:rPr lang="en-US" sz="1700" dirty="0" smtClean="0"/>
              <a:t>Supervisor </a:t>
            </a:r>
            <a:r>
              <a:rPr lang="en-US" sz="1700" dirty="0"/>
              <a:t>should discuss telephone usage and customer service expectations with their student employees</a:t>
            </a:r>
            <a:r>
              <a:rPr lang="en-US" sz="1700" dirty="0" smtClean="0"/>
              <a:t>.</a:t>
            </a:r>
          </a:p>
          <a:p>
            <a:pPr marL="0" indent="0" algn="just">
              <a:buNone/>
            </a:pPr>
            <a:endParaRPr lang="en-US" sz="800" dirty="0"/>
          </a:p>
          <a:p>
            <a:pPr marL="0" indent="0" algn="just">
              <a:buNone/>
            </a:pPr>
            <a:r>
              <a:rPr lang="en-US" sz="1600" b="1" dirty="0"/>
              <a:t>Office </a:t>
            </a:r>
            <a:r>
              <a:rPr lang="en-US" sz="1600" b="1" dirty="0" smtClean="0"/>
              <a:t>Copiers:  </a:t>
            </a:r>
            <a:r>
              <a:rPr lang="en-US" sz="1600" dirty="0" smtClean="0"/>
              <a:t>Office </a:t>
            </a:r>
            <a:r>
              <a:rPr lang="en-US" sz="1600" dirty="0"/>
              <a:t>copiers are for work-related purposes </a:t>
            </a:r>
            <a:r>
              <a:rPr lang="en-US" sz="1600" dirty="0" smtClean="0"/>
              <a:t>only. Student </a:t>
            </a:r>
            <a:r>
              <a:rPr lang="en-US" sz="1600" dirty="0"/>
              <a:t>employees should not use office equipment for academic or personal purposes.</a:t>
            </a:r>
          </a:p>
          <a:p>
            <a:endParaRPr lang="en-US" sz="16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6</a:t>
            </a:fld>
            <a:endParaRPr lang="en-US"/>
          </a:p>
        </p:txBody>
      </p:sp>
      <p:sp>
        <p:nvSpPr>
          <p:cNvPr id="5" name="Title 1"/>
          <p:cNvSpPr>
            <a:spLocks noGrp="1"/>
          </p:cNvSpPr>
          <p:nvPr>
            <p:ph type="title"/>
          </p:nvPr>
        </p:nvSpPr>
        <p:spPr>
          <a:xfrm>
            <a:off x="457200" y="304800"/>
            <a:ext cx="8229600" cy="1219200"/>
          </a:xfrm>
        </p:spPr>
        <p:txBody>
          <a:bodyPr>
            <a:normAutofit/>
          </a:bodyPr>
          <a:lstStyle/>
          <a:p>
            <a:r>
              <a:rPr lang="en-US" sz="3400" dirty="0" smtClean="0"/>
              <a:t>On-boarding/Training </a:t>
            </a:r>
            <a:br>
              <a:rPr lang="en-US" sz="3400" dirty="0" smtClean="0"/>
            </a:br>
            <a:r>
              <a:rPr lang="en-US" sz="3400" dirty="0" smtClean="0"/>
              <a:t>Student Employees</a:t>
            </a:r>
            <a:endParaRPr lang="en-US" sz="3400" dirty="0"/>
          </a:p>
        </p:txBody>
      </p:sp>
    </p:spTree>
    <p:extLst>
      <p:ext uri="{BB962C8B-B14F-4D97-AF65-F5344CB8AC3E}">
        <p14:creationId xmlns:p14="http://schemas.microsoft.com/office/powerpoint/2010/main" val="717437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Code of Conduct	</a:t>
            </a:r>
            <a:endParaRPr lang="en-US" dirty="0"/>
          </a:p>
        </p:txBody>
      </p:sp>
      <p:sp>
        <p:nvSpPr>
          <p:cNvPr id="3" name="Content Placeholder 2"/>
          <p:cNvSpPr>
            <a:spLocks noGrp="1"/>
          </p:cNvSpPr>
          <p:nvPr>
            <p:ph idx="1"/>
          </p:nvPr>
        </p:nvSpPr>
        <p:spPr/>
        <p:txBody>
          <a:bodyPr/>
          <a:lstStyle/>
          <a:p>
            <a:pPr algn="just"/>
            <a:r>
              <a:rPr lang="en-US" sz="2000" dirty="0"/>
              <a:t>Student employees will follow the same code of conduct outlined in the Collin College Student Handbook. </a:t>
            </a:r>
            <a:endParaRPr lang="en-US" sz="2000" dirty="0" smtClean="0"/>
          </a:p>
          <a:p>
            <a:pPr algn="just"/>
            <a:endParaRPr lang="en-US" sz="2000" dirty="0" smtClean="0"/>
          </a:p>
          <a:p>
            <a:pPr algn="just"/>
            <a:r>
              <a:rPr lang="en-US" sz="2000" dirty="0" smtClean="0"/>
              <a:t>If </a:t>
            </a:r>
            <a:r>
              <a:rPr lang="en-US" sz="2000" dirty="0"/>
              <a:t>a Student Employee </a:t>
            </a:r>
            <a:r>
              <a:rPr lang="en-US" sz="2000" dirty="0" smtClean="0"/>
              <a:t>violates </a:t>
            </a:r>
            <a:r>
              <a:rPr lang="en-US" sz="2000" dirty="0"/>
              <a:t>Code of Conduct guidelines, contact the Dean of Students office and HR</a:t>
            </a:r>
            <a:r>
              <a:rPr lang="en-US" sz="2000" dirty="0" smtClean="0"/>
              <a:t>.</a:t>
            </a:r>
          </a:p>
          <a:p>
            <a:pPr algn="just"/>
            <a:endParaRPr lang="en-US" sz="2000" dirty="0"/>
          </a:p>
          <a:p>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7</a:t>
            </a:fld>
            <a:endParaRPr lang="en-US"/>
          </a:p>
        </p:txBody>
      </p:sp>
    </p:spTree>
    <p:extLst>
      <p:ext uri="{BB962C8B-B14F-4D97-AF65-F5344CB8AC3E}">
        <p14:creationId xmlns:p14="http://schemas.microsoft.com/office/powerpoint/2010/main" val="2108218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Coaching</a:t>
            </a:r>
            <a:endParaRPr lang="en-US" dirty="0"/>
          </a:p>
        </p:txBody>
      </p:sp>
      <p:sp>
        <p:nvSpPr>
          <p:cNvPr id="3" name="Content Placeholder 2"/>
          <p:cNvSpPr>
            <a:spLocks noGrp="1"/>
          </p:cNvSpPr>
          <p:nvPr>
            <p:ph idx="1"/>
          </p:nvPr>
        </p:nvSpPr>
        <p:spPr>
          <a:xfrm>
            <a:off x="381000" y="1600200"/>
            <a:ext cx="8229600" cy="5029200"/>
          </a:xfrm>
        </p:spPr>
        <p:txBody>
          <a:bodyPr/>
          <a:lstStyle/>
          <a:p>
            <a:pPr algn="just"/>
            <a:r>
              <a:rPr lang="en-US" sz="2000" dirty="0" smtClean="0"/>
              <a:t>Even with proper training and on-boarding, on occasion, general </a:t>
            </a:r>
            <a:r>
              <a:rPr lang="en-US" sz="2000" dirty="0"/>
              <a:t>performance and behavioral issues </a:t>
            </a:r>
            <a:r>
              <a:rPr lang="en-US" sz="2000" dirty="0" smtClean="0"/>
              <a:t>may </a:t>
            </a:r>
            <a:r>
              <a:rPr lang="en-US" sz="2000" dirty="0"/>
              <a:t>arise with student </a:t>
            </a:r>
            <a:r>
              <a:rPr lang="en-US" sz="2000" dirty="0" smtClean="0"/>
              <a:t>employees</a:t>
            </a:r>
            <a:r>
              <a:rPr lang="en-US" sz="2000" dirty="0"/>
              <a:t>. </a:t>
            </a:r>
            <a:endParaRPr lang="en-US" sz="2000" dirty="0" smtClean="0"/>
          </a:p>
          <a:p>
            <a:pPr marL="0" indent="0" algn="just">
              <a:buNone/>
            </a:pPr>
            <a:r>
              <a:rPr lang="en-US" sz="2000" dirty="0" smtClean="0"/>
              <a:t> </a:t>
            </a:r>
          </a:p>
          <a:p>
            <a:pPr algn="just"/>
            <a:r>
              <a:rPr lang="en-US" sz="2000" dirty="0" smtClean="0"/>
              <a:t>Coaching is used in non-disciplinary circumstances to document conversations with the student employee in which the supervisor provides constructive feedback for behavior or performance that has been discussed informally, but is still not meeting expectations.  </a:t>
            </a:r>
          </a:p>
          <a:p>
            <a:pPr algn="just"/>
            <a:endParaRPr lang="en-US" sz="2000" dirty="0" smtClean="0"/>
          </a:p>
          <a:p>
            <a:pPr algn="just"/>
            <a:r>
              <a:rPr lang="en-US" sz="2000" dirty="0" smtClean="0"/>
              <a:t>If </a:t>
            </a:r>
            <a:r>
              <a:rPr lang="en-US" sz="2000" dirty="0"/>
              <a:t>a supervisor encounters performance or behavioral issues with a student </a:t>
            </a:r>
            <a:r>
              <a:rPr lang="en-US" sz="2000" dirty="0" smtClean="0"/>
              <a:t>employee</a:t>
            </a:r>
            <a:r>
              <a:rPr lang="en-US" sz="2000" dirty="0"/>
              <a:t>, </a:t>
            </a:r>
            <a:r>
              <a:rPr lang="en-US" sz="2000" dirty="0" smtClean="0"/>
              <a:t>the supervisor should work with HR and follow the procedures and guidelines for addressing such issues. </a:t>
            </a:r>
            <a:endParaRPr lang="en-US" sz="2000" dirty="0"/>
          </a:p>
          <a:p>
            <a:endParaRPr lang="en-US"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8</a:t>
            </a:fld>
            <a:endParaRPr lang="en-US"/>
          </a:p>
        </p:txBody>
      </p:sp>
    </p:spTree>
    <p:extLst>
      <p:ext uri="{BB962C8B-B14F-4D97-AF65-F5344CB8AC3E}">
        <p14:creationId xmlns:p14="http://schemas.microsoft.com/office/powerpoint/2010/main" val="1362121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dirty="0" smtClean="0"/>
              <a:t>Coaching Procedures</a:t>
            </a:r>
            <a:endParaRPr lang="en-US" dirty="0"/>
          </a:p>
        </p:txBody>
      </p:sp>
      <p:sp>
        <p:nvSpPr>
          <p:cNvPr id="3" name="Content Placeholder 2"/>
          <p:cNvSpPr>
            <a:spLocks noGrp="1"/>
          </p:cNvSpPr>
          <p:nvPr>
            <p:ph idx="1"/>
          </p:nvPr>
        </p:nvSpPr>
        <p:spPr>
          <a:xfrm>
            <a:off x="304800" y="1524000"/>
            <a:ext cx="8458200" cy="4876800"/>
          </a:xfrm>
        </p:spPr>
        <p:txBody>
          <a:bodyPr/>
          <a:lstStyle/>
          <a:p>
            <a:pPr marL="342900" lvl="0" indent="-342900" algn="just">
              <a:buFont typeface="+mj-lt"/>
              <a:buAutoNum type="arabicPeriod"/>
            </a:pPr>
            <a:r>
              <a:rPr lang="en-US" sz="1800" dirty="0" smtClean="0"/>
              <a:t>Document the situation on the </a:t>
            </a:r>
            <a:r>
              <a:rPr lang="en-US" sz="1800" b="1" i="1" dirty="0" smtClean="0">
                <a:hlinkClick r:id="rId2"/>
              </a:rPr>
              <a:t>Student</a:t>
            </a:r>
            <a:r>
              <a:rPr lang="en-US" sz="1800" b="1" i="1" u="sng" dirty="0">
                <a:hlinkClick r:id="rId2"/>
              </a:rPr>
              <a:t> </a:t>
            </a:r>
            <a:r>
              <a:rPr lang="en-US" sz="1800" b="1" i="1" dirty="0">
                <a:hlinkClick r:id="rId2"/>
              </a:rPr>
              <a:t>Employee</a:t>
            </a:r>
            <a:r>
              <a:rPr lang="en-US" sz="1800" b="1" u="sng" dirty="0">
                <a:hlinkClick r:id="rId2"/>
              </a:rPr>
              <a:t> </a:t>
            </a:r>
            <a:r>
              <a:rPr lang="en-US" sz="1800" b="1" i="1" dirty="0">
                <a:hlinkClick r:id="rId2"/>
              </a:rPr>
              <a:t>Coaching </a:t>
            </a:r>
            <a:r>
              <a:rPr lang="en-US" sz="1800" b="1" i="1" dirty="0" smtClean="0">
                <a:hlinkClick r:id="rId2"/>
              </a:rPr>
              <a:t>Form</a:t>
            </a:r>
            <a:r>
              <a:rPr lang="en-US" sz="1800" b="1" i="1" dirty="0"/>
              <a:t> </a:t>
            </a:r>
            <a:r>
              <a:rPr lang="en-US" sz="1800" dirty="0" smtClean="0"/>
              <a:t>and send the draft form to your HR Consultant for review. </a:t>
            </a:r>
          </a:p>
          <a:p>
            <a:pPr marL="228600" lvl="0" indent="-228600" algn="just">
              <a:buFont typeface="+mj-lt"/>
              <a:buAutoNum type="arabicPeriod"/>
            </a:pPr>
            <a:endParaRPr lang="en-US" sz="1000" dirty="0" smtClean="0"/>
          </a:p>
          <a:p>
            <a:pPr marL="342900" lvl="0" indent="-342900" algn="just">
              <a:buFont typeface="+mj-lt"/>
              <a:buAutoNum type="arabicPeriod"/>
            </a:pPr>
            <a:r>
              <a:rPr lang="en-US" sz="1800" dirty="0" smtClean="0"/>
              <a:t>Upon return of the form from the HR Consultant, meet with the </a:t>
            </a:r>
            <a:r>
              <a:rPr lang="en-US" sz="1800" dirty="0"/>
              <a:t>student to discuss </a:t>
            </a:r>
            <a:r>
              <a:rPr lang="en-US" sz="1800" dirty="0" smtClean="0"/>
              <a:t>the concerns, explain what the student must do to remedy the situation and present </a:t>
            </a:r>
            <a:r>
              <a:rPr lang="en-US" sz="1800" dirty="0"/>
              <a:t>the student with the completed Student Employee Coaching Form</a:t>
            </a:r>
            <a:r>
              <a:rPr lang="en-US" sz="1800" dirty="0" smtClean="0"/>
              <a:t>.</a:t>
            </a:r>
          </a:p>
          <a:p>
            <a:pPr marL="228600" lvl="0" indent="-228600" algn="just">
              <a:buFont typeface="+mj-lt"/>
              <a:buAutoNum type="arabicPeriod"/>
            </a:pPr>
            <a:endParaRPr lang="en-US" sz="1000" dirty="0"/>
          </a:p>
          <a:p>
            <a:pPr marL="342900" lvl="0" indent="-342900" algn="just">
              <a:buFont typeface="+mj-lt"/>
              <a:buAutoNum type="arabicPeriod"/>
            </a:pPr>
            <a:r>
              <a:rPr lang="en-US" sz="1800" dirty="0" smtClean="0"/>
              <a:t>Have the student sign the form to acknowledge receipt of the feedback and provide a signed copy to the student. </a:t>
            </a:r>
          </a:p>
          <a:p>
            <a:pPr marL="228600" lvl="0" indent="-228600" algn="just">
              <a:buFont typeface="+mj-lt"/>
              <a:buAutoNum type="arabicPeriod"/>
            </a:pPr>
            <a:endParaRPr lang="en-US" sz="1000" dirty="0"/>
          </a:p>
          <a:p>
            <a:pPr marL="342900" lvl="0" indent="-342900" algn="just">
              <a:buFont typeface="+mj-lt"/>
              <a:buAutoNum type="arabicPeriod"/>
            </a:pPr>
            <a:r>
              <a:rPr lang="en-US" sz="1800" dirty="0" smtClean="0"/>
              <a:t>Keep a copy of the form in your supervisor file and send the original, signed form to Human Resources. </a:t>
            </a:r>
          </a:p>
          <a:p>
            <a:pPr marL="342900" lvl="0" indent="-342900" algn="just">
              <a:buFont typeface="+mj-lt"/>
              <a:buAutoNum type="arabicPeriod"/>
            </a:pPr>
            <a:endParaRPr lang="en-US" sz="1000" dirty="0"/>
          </a:p>
        </p:txBody>
      </p:sp>
      <p:sp>
        <p:nvSpPr>
          <p:cNvPr id="4" name="Slide Number Placeholder 3"/>
          <p:cNvSpPr>
            <a:spLocks noGrp="1"/>
          </p:cNvSpPr>
          <p:nvPr>
            <p:ph type="sldNum" sz="quarter" idx="12"/>
          </p:nvPr>
        </p:nvSpPr>
        <p:spPr/>
        <p:txBody>
          <a:bodyPr/>
          <a:lstStyle/>
          <a:p>
            <a:pPr>
              <a:defRPr/>
            </a:pPr>
            <a:fld id="{66AF1386-93E2-458A-ACD4-12B1CEC7680B}" type="slidenum">
              <a:rPr lang="en-US" smtClean="0"/>
              <a:pPr>
                <a:defRPr/>
              </a:pPr>
              <a:t>9</a:t>
            </a:fld>
            <a:endParaRPr lang="en-US"/>
          </a:p>
        </p:txBody>
      </p:sp>
    </p:spTree>
    <p:extLst>
      <p:ext uri="{BB962C8B-B14F-4D97-AF65-F5344CB8AC3E}">
        <p14:creationId xmlns:p14="http://schemas.microsoft.com/office/powerpoint/2010/main" val="21874738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3">
      <a:dk1>
        <a:sysClr val="windowText" lastClr="000000"/>
      </a:dk1>
      <a:lt1>
        <a:sysClr val="window" lastClr="FFFFFF"/>
      </a:lt1>
      <a:dk2>
        <a:srgbClr val="1F497D"/>
      </a:dk2>
      <a:lt2>
        <a:srgbClr val="EEECE1"/>
      </a:lt2>
      <a:accent1>
        <a:srgbClr val="1F497D"/>
      </a:accent1>
      <a:accent2>
        <a:srgbClr val="1F497D"/>
      </a:accent2>
      <a:accent3>
        <a:srgbClr val="9BBB59"/>
      </a:accent3>
      <a:accent4>
        <a:srgbClr val="8064A2"/>
      </a:accent4>
      <a:accent5>
        <a:srgbClr val="4BACC6"/>
      </a:accent5>
      <a:accent6>
        <a:srgbClr val="1F497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1F497D"/>
    </a:accent1>
    <a:accent2>
      <a:srgbClr val="1F497D"/>
    </a:accent2>
    <a:accent3>
      <a:srgbClr val="9BBB59"/>
    </a:accent3>
    <a:accent4>
      <a:srgbClr val="8064A2"/>
    </a:accent4>
    <a:accent5>
      <a:srgbClr val="4BACC6"/>
    </a:accent5>
    <a:accent6>
      <a:srgbClr val="1F497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5817</TotalTime>
  <Words>663</Words>
  <Application>Microsoft Office PowerPoint</Application>
  <PresentationFormat>On-screen Show (4:3)</PresentationFormat>
  <Paragraphs>88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Clarity</vt:lpstr>
      <vt:lpstr>MODULE 3</vt:lpstr>
      <vt:lpstr>Supervisor Eligibility</vt:lpstr>
      <vt:lpstr>Time Sheet/Payroll Policies &amp; Procedures </vt:lpstr>
      <vt:lpstr>EEO and FERPA Training</vt:lpstr>
      <vt:lpstr>On-boarding/Training  Student Employees</vt:lpstr>
      <vt:lpstr>On-boarding/Training  Student Employees</vt:lpstr>
      <vt:lpstr>Student Code of Conduct </vt:lpstr>
      <vt:lpstr>Coaching</vt:lpstr>
      <vt:lpstr>Coaching Procedures</vt:lpstr>
      <vt:lpstr>Ending Employment</vt:lpstr>
    </vt:vector>
  </TitlesOfParts>
  <Company>CCCCD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CCCCD</dc:creator>
  <cp:lastModifiedBy>Kala Smith</cp:lastModifiedBy>
  <cp:revision>270</cp:revision>
  <cp:lastPrinted>2012-04-16T14:03:39Z</cp:lastPrinted>
  <dcterms:created xsi:type="dcterms:W3CDTF">2009-07-07T20:25:00Z</dcterms:created>
  <dcterms:modified xsi:type="dcterms:W3CDTF">2016-04-06T22:37:57Z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618396018</vt:i4>
  </property>
  <property fmtid="{D5CDD505-2E9C-101B-9397-08002B2CF9AE}" pid="3" name="_NewReviewCycle">
    <vt:lpwstr/>
  </property>
  <property fmtid="{D5CDD505-2E9C-101B-9397-08002B2CF9AE}" pid="4" name="_EmailSubject">
    <vt:lpwstr>webpages and updates</vt:lpwstr>
  </property>
  <property fmtid="{D5CDD505-2E9C-101B-9397-08002B2CF9AE}" pid="5" name="_AuthorEmail">
    <vt:lpwstr>KalaSmith@collin.edu</vt:lpwstr>
  </property>
  <property fmtid="{D5CDD505-2E9C-101B-9397-08002B2CF9AE}" pid="6" name="_AuthorEmailDisplayName">
    <vt:lpwstr>Kala Smith</vt:lpwstr>
  </property>
  <property fmtid="{D5CDD505-2E9C-101B-9397-08002B2CF9AE}" pid="7" name="_PreviousAdHocReviewCycleID">
    <vt:i4>-679418484</vt:i4>
  </property>
</Properties>
</file>