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8"/>
  </p:notesMasterIdLst>
  <p:handoutMasterIdLst>
    <p:handoutMasterId r:id="rId29"/>
  </p:handoutMasterIdLst>
  <p:sldIdLst>
    <p:sldId id="279" r:id="rId2"/>
    <p:sldId id="280" r:id="rId3"/>
    <p:sldId id="259" r:id="rId4"/>
    <p:sldId id="281" r:id="rId5"/>
    <p:sldId id="260" r:id="rId6"/>
    <p:sldId id="264" r:id="rId7"/>
    <p:sldId id="283" r:id="rId8"/>
    <p:sldId id="335" r:id="rId9"/>
    <p:sldId id="336" r:id="rId10"/>
    <p:sldId id="288" r:id="rId11"/>
    <p:sldId id="295" r:id="rId12"/>
    <p:sldId id="304" r:id="rId13"/>
    <p:sldId id="337" r:id="rId14"/>
    <p:sldId id="338" r:id="rId15"/>
    <p:sldId id="306" r:id="rId16"/>
    <p:sldId id="307" r:id="rId17"/>
    <p:sldId id="313" r:id="rId18"/>
    <p:sldId id="319" r:id="rId19"/>
    <p:sldId id="334" r:id="rId20"/>
    <p:sldId id="320" r:id="rId21"/>
    <p:sldId id="321" r:id="rId22"/>
    <p:sldId id="322" r:id="rId23"/>
    <p:sldId id="323" r:id="rId24"/>
    <p:sldId id="324" r:id="rId25"/>
    <p:sldId id="325" r:id="rId26"/>
    <p:sldId id="326" r:id="rId2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496"/>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726" autoAdjust="0"/>
  </p:normalViewPr>
  <p:slideViewPr>
    <p:cSldViewPr>
      <p:cViewPr varScale="1">
        <p:scale>
          <a:sx n="91" d="100"/>
          <a:sy n="91" d="100"/>
        </p:scale>
        <p:origin x="996" y="90"/>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70" y="-5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4029075" cy="350838"/>
          </a:xfrm>
          <a:prstGeom prst="rect">
            <a:avLst/>
          </a:prstGeom>
          <a:noFill/>
          <a:ln w="9525">
            <a:noFill/>
            <a:miter lim="800000"/>
            <a:headEnd/>
            <a:tailEnd/>
          </a:ln>
          <a:effectLst/>
        </p:spPr>
        <p:txBody>
          <a:bodyPr vert="horz" wrap="square" lIns="93514" tIns="46757" rIns="93514" bIns="46757" numCol="1" anchor="t" anchorCtr="0" compatLnSpc="1">
            <a:prstTxWarp prst="textNoShape">
              <a:avLst/>
            </a:prstTxWarp>
          </a:bodyPr>
          <a:lstStyle>
            <a:lvl1pPr eaLnBrk="0" hangingPunct="0">
              <a:defRPr sz="1200"/>
            </a:lvl1pPr>
          </a:lstStyle>
          <a:p>
            <a:pPr>
              <a:defRPr/>
            </a:pPr>
            <a:endParaRPr lang="en-US"/>
          </a:p>
        </p:txBody>
      </p:sp>
      <p:sp>
        <p:nvSpPr>
          <p:cNvPr id="46083" name="Rectangle 3"/>
          <p:cNvSpPr>
            <a:spLocks noGrp="1" noChangeArrowheads="1"/>
          </p:cNvSpPr>
          <p:nvPr>
            <p:ph type="dt" sz="quarter" idx="1"/>
          </p:nvPr>
        </p:nvSpPr>
        <p:spPr bwMode="auto">
          <a:xfrm>
            <a:off x="5265739" y="0"/>
            <a:ext cx="4029075" cy="350838"/>
          </a:xfrm>
          <a:prstGeom prst="rect">
            <a:avLst/>
          </a:prstGeom>
          <a:noFill/>
          <a:ln w="9525">
            <a:noFill/>
            <a:miter lim="800000"/>
            <a:headEnd/>
            <a:tailEnd/>
          </a:ln>
          <a:effectLst/>
        </p:spPr>
        <p:txBody>
          <a:bodyPr vert="horz" wrap="square" lIns="93514" tIns="46757" rIns="93514" bIns="46757" numCol="1" anchor="t" anchorCtr="0" compatLnSpc="1">
            <a:prstTxWarp prst="textNoShape">
              <a:avLst/>
            </a:prstTxWarp>
          </a:bodyPr>
          <a:lstStyle>
            <a:lvl1pPr algn="r" eaLnBrk="0" hangingPunct="0">
              <a:defRPr sz="1200"/>
            </a:lvl1pPr>
          </a:lstStyle>
          <a:p>
            <a:pPr>
              <a:defRPr/>
            </a:pPr>
            <a:fld id="{530FB031-5A96-432D-ABC6-3437F3B3077A}" type="datetimeFigureOut">
              <a:rPr lang="en-US"/>
              <a:pPr>
                <a:defRPr/>
              </a:pPr>
              <a:t>4/3/2017</a:t>
            </a:fld>
            <a:endParaRPr lang="en-US"/>
          </a:p>
        </p:txBody>
      </p:sp>
      <p:sp>
        <p:nvSpPr>
          <p:cNvPr id="46084" name="Rectangle 4"/>
          <p:cNvSpPr>
            <a:spLocks noGrp="1" noChangeArrowheads="1"/>
          </p:cNvSpPr>
          <p:nvPr>
            <p:ph type="ftr" sz="quarter" idx="2"/>
          </p:nvPr>
        </p:nvSpPr>
        <p:spPr bwMode="auto">
          <a:xfrm>
            <a:off x="1" y="6657975"/>
            <a:ext cx="4029075" cy="350838"/>
          </a:xfrm>
          <a:prstGeom prst="rect">
            <a:avLst/>
          </a:prstGeom>
          <a:noFill/>
          <a:ln w="9525">
            <a:noFill/>
            <a:miter lim="800000"/>
            <a:headEnd/>
            <a:tailEnd/>
          </a:ln>
          <a:effectLst/>
        </p:spPr>
        <p:txBody>
          <a:bodyPr vert="horz" wrap="square" lIns="93514" tIns="46757" rIns="93514" bIns="46757" numCol="1" anchor="b" anchorCtr="0" compatLnSpc="1">
            <a:prstTxWarp prst="textNoShape">
              <a:avLst/>
            </a:prstTxWarp>
          </a:bodyPr>
          <a:lstStyle>
            <a:lvl1pPr eaLnBrk="0" hangingPunct="0">
              <a:defRPr sz="1200"/>
            </a:lvl1pPr>
          </a:lstStyle>
          <a:p>
            <a:pPr>
              <a:defRPr/>
            </a:pPr>
            <a:endParaRPr lang="en-US"/>
          </a:p>
        </p:txBody>
      </p:sp>
      <p:sp>
        <p:nvSpPr>
          <p:cNvPr id="46085" name="Rectangle 5"/>
          <p:cNvSpPr>
            <a:spLocks noGrp="1" noChangeArrowheads="1"/>
          </p:cNvSpPr>
          <p:nvPr>
            <p:ph type="sldNum" sz="quarter" idx="3"/>
          </p:nvPr>
        </p:nvSpPr>
        <p:spPr bwMode="auto">
          <a:xfrm>
            <a:off x="5265739" y="6657975"/>
            <a:ext cx="4029075" cy="350838"/>
          </a:xfrm>
          <a:prstGeom prst="rect">
            <a:avLst/>
          </a:prstGeom>
          <a:noFill/>
          <a:ln w="9525">
            <a:noFill/>
            <a:miter lim="800000"/>
            <a:headEnd/>
            <a:tailEnd/>
          </a:ln>
          <a:effectLst/>
        </p:spPr>
        <p:txBody>
          <a:bodyPr vert="horz" wrap="square" lIns="93514" tIns="46757" rIns="93514" bIns="46757" numCol="1" anchor="b" anchorCtr="0" compatLnSpc="1">
            <a:prstTxWarp prst="textNoShape">
              <a:avLst/>
            </a:prstTxWarp>
          </a:bodyPr>
          <a:lstStyle>
            <a:lvl1pPr algn="r" eaLnBrk="0" hangingPunct="0">
              <a:defRPr sz="1200"/>
            </a:lvl1pPr>
          </a:lstStyle>
          <a:p>
            <a:pPr>
              <a:defRPr/>
            </a:pPr>
            <a:fld id="{0504B45C-0E10-461D-A7A3-C5CBE68EE8A9}" type="slidenum">
              <a:rPr lang="en-US"/>
              <a:pPr>
                <a:defRPr/>
              </a:pPr>
              <a:t>‹#›</a:t>
            </a:fld>
            <a:endParaRPr lang="en-US"/>
          </a:p>
        </p:txBody>
      </p:sp>
    </p:spTree>
    <p:extLst>
      <p:ext uri="{BB962C8B-B14F-4D97-AF65-F5344CB8AC3E}">
        <p14:creationId xmlns:p14="http://schemas.microsoft.com/office/powerpoint/2010/main" val="386246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3514" tIns="46757" rIns="93514" bIns="46757" rtlCol="0"/>
          <a:lstStyle>
            <a:lvl1pPr algn="l">
              <a:defRPr sz="1200"/>
            </a:lvl1pPr>
          </a:lstStyle>
          <a:p>
            <a:pPr>
              <a:defRPr/>
            </a:pPr>
            <a:endParaRPr lang="en-US"/>
          </a:p>
        </p:txBody>
      </p:sp>
      <p:sp>
        <p:nvSpPr>
          <p:cNvPr id="3" name="Date Placeholder 2"/>
          <p:cNvSpPr>
            <a:spLocks noGrp="1"/>
          </p:cNvSpPr>
          <p:nvPr>
            <p:ph type="dt" idx="1"/>
          </p:nvPr>
        </p:nvSpPr>
        <p:spPr>
          <a:xfrm>
            <a:off x="5265739" y="0"/>
            <a:ext cx="4029075" cy="350838"/>
          </a:xfrm>
          <a:prstGeom prst="rect">
            <a:avLst/>
          </a:prstGeom>
        </p:spPr>
        <p:txBody>
          <a:bodyPr vert="horz" lIns="93514" tIns="46757" rIns="93514" bIns="46757" rtlCol="0"/>
          <a:lstStyle>
            <a:lvl1pPr algn="r">
              <a:defRPr sz="1200"/>
            </a:lvl1pPr>
          </a:lstStyle>
          <a:p>
            <a:pPr>
              <a:defRPr/>
            </a:pPr>
            <a:fld id="{E8B96EC1-0BD0-41EE-96B0-BD11FEF1C736}" type="datetimeFigureOut">
              <a:rPr lang="en-US"/>
              <a:pPr>
                <a:defRPr/>
              </a:pPr>
              <a:t>4/3/2017</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514" tIns="46757" rIns="93514" bIns="46757" rtlCol="0" anchor="ctr"/>
          <a:lstStyle/>
          <a:p>
            <a:pPr lvl="0"/>
            <a:endParaRPr lang="en-US" noProof="0" smtClean="0"/>
          </a:p>
        </p:txBody>
      </p:sp>
      <p:sp>
        <p:nvSpPr>
          <p:cNvPr id="5" name="Notes Placeholder 4"/>
          <p:cNvSpPr>
            <a:spLocks noGrp="1"/>
          </p:cNvSpPr>
          <p:nvPr>
            <p:ph type="body" sz="quarter" idx="3"/>
          </p:nvPr>
        </p:nvSpPr>
        <p:spPr>
          <a:xfrm>
            <a:off x="930276" y="3330577"/>
            <a:ext cx="7435850" cy="3154363"/>
          </a:xfrm>
          <a:prstGeom prst="rect">
            <a:avLst/>
          </a:prstGeom>
        </p:spPr>
        <p:txBody>
          <a:bodyPr vert="horz" lIns="93514" tIns="46757" rIns="93514" bIns="467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57975"/>
            <a:ext cx="4029075" cy="350838"/>
          </a:xfrm>
          <a:prstGeom prst="rect">
            <a:avLst/>
          </a:prstGeom>
        </p:spPr>
        <p:txBody>
          <a:bodyPr vert="horz" lIns="93514" tIns="46757" rIns="93514" bIns="4675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65739" y="6657975"/>
            <a:ext cx="4029075" cy="350838"/>
          </a:xfrm>
          <a:prstGeom prst="rect">
            <a:avLst/>
          </a:prstGeom>
        </p:spPr>
        <p:txBody>
          <a:bodyPr vert="horz" lIns="93514" tIns="46757" rIns="93514" bIns="46757" rtlCol="0" anchor="b"/>
          <a:lstStyle>
            <a:lvl1pPr algn="r">
              <a:defRPr sz="1200"/>
            </a:lvl1pPr>
          </a:lstStyle>
          <a:p>
            <a:pPr>
              <a:defRPr/>
            </a:pPr>
            <a:fld id="{F6C10AD7-7DCE-4E82-BA5C-59B648496FD9}" type="slidenum">
              <a:rPr lang="en-US"/>
              <a:pPr>
                <a:defRPr/>
              </a:pPr>
              <a:t>‹#›</a:t>
            </a:fld>
            <a:endParaRPr lang="en-US"/>
          </a:p>
        </p:txBody>
      </p:sp>
    </p:spTree>
    <p:extLst>
      <p:ext uri="{BB962C8B-B14F-4D97-AF65-F5344CB8AC3E}">
        <p14:creationId xmlns:p14="http://schemas.microsoft.com/office/powerpoint/2010/main" val="3392271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5634" indent="-286782" eaLnBrk="0" hangingPunct="0">
              <a:defRPr>
                <a:solidFill>
                  <a:schemeClr val="tx1"/>
                </a:solidFill>
                <a:latin typeface="Arial" charset="0"/>
              </a:defRPr>
            </a:lvl2pPr>
            <a:lvl3pPr marL="1147130" indent="-229426" eaLnBrk="0" hangingPunct="0">
              <a:defRPr>
                <a:solidFill>
                  <a:schemeClr val="tx1"/>
                </a:solidFill>
                <a:latin typeface="Arial" charset="0"/>
              </a:defRPr>
            </a:lvl3pPr>
            <a:lvl4pPr marL="1605981" indent="-229426" eaLnBrk="0" hangingPunct="0">
              <a:defRPr>
                <a:solidFill>
                  <a:schemeClr val="tx1"/>
                </a:solidFill>
                <a:latin typeface="Arial" charset="0"/>
              </a:defRPr>
            </a:lvl4pPr>
            <a:lvl5pPr marL="2064833" indent="-229426" eaLnBrk="0" hangingPunct="0">
              <a:defRPr>
                <a:solidFill>
                  <a:schemeClr val="tx1"/>
                </a:solidFill>
                <a:latin typeface="Arial" charset="0"/>
              </a:defRPr>
            </a:lvl5pPr>
            <a:lvl6pPr marL="2523685" indent="-229426" eaLnBrk="0" fontAlgn="base" hangingPunct="0">
              <a:spcBef>
                <a:spcPct val="0"/>
              </a:spcBef>
              <a:spcAft>
                <a:spcPct val="0"/>
              </a:spcAft>
              <a:defRPr>
                <a:solidFill>
                  <a:schemeClr val="tx1"/>
                </a:solidFill>
                <a:latin typeface="Arial" charset="0"/>
              </a:defRPr>
            </a:lvl6pPr>
            <a:lvl7pPr marL="2982536" indent="-229426" eaLnBrk="0" fontAlgn="base" hangingPunct="0">
              <a:spcBef>
                <a:spcPct val="0"/>
              </a:spcBef>
              <a:spcAft>
                <a:spcPct val="0"/>
              </a:spcAft>
              <a:defRPr>
                <a:solidFill>
                  <a:schemeClr val="tx1"/>
                </a:solidFill>
                <a:latin typeface="Arial" charset="0"/>
              </a:defRPr>
            </a:lvl7pPr>
            <a:lvl8pPr marL="3441388" indent="-229426" eaLnBrk="0" fontAlgn="base" hangingPunct="0">
              <a:spcBef>
                <a:spcPct val="0"/>
              </a:spcBef>
              <a:spcAft>
                <a:spcPct val="0"/>
              </a:spcAft>
              <a:defRPr>
                <a:solidFill>
                  <a:schemeClr val="tx1"/>
                </a:solidFill>
                <a:latin typeface="Arial" charset="0"/>
              </a:defRPr>
            </a:lvl8pPr>
            <a:lvl9pPr marL="3900239" indent="-229426" eaLnBrk="0" fontAlgn="base" hangingPunct="0">
              <a:spcBef>
                <a:spcPct val="0"/>
              </a:spcBef>
              <a:spcAft>
                <a:spcPct val="0"/>
              </a:spcAft>
              <a:defRPr>
                <a:solidFill>
                  <a:schemeClr val="tx1"/>
                </a:solidFill>
                <a:latin typeface="Arial" charset="0"/>
              </a:defRPr>
            </a:lvl9pPr>
          </a:lstStyle>
          <a:p>
            <a:pPr eaLnBrk="1" hangingPunct="1"/>
            <a:fld id="{FAAEACA1-26F5-432E-89BD-38237A6C5B1A}" type="slidenum">
              <a:rPr lang="en-US" smtClean="0"/>
              <a:pPr eaLnBrk="1" hangingPunct="1"/>
              <a:t>6</a:t>
            </a:fld>
            <a:endParaRPr lang="en-US" smtClean="0"/>
          </a:p>
        </p:txBody>
      </p:sp>
    </p:spTree>
    <p:extLst>
      <p:ext uri="{BB962C8B-B14F-4D97-AF65-F5344CB8AC3E}">
        <p14:creationId xmlns:p14="http://schemas.microsoft.com/office/powerpoint/2010/main" val="316266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10AD7-7DCE-4E82-BA5C-59B648496FD9}" type="slidenum">
              <a:rPr lang="en-US" smtClean="0"/>
              <a:pPr>
                <a:defRPr/>
              </a:pPr>
              <a:t>8</a:t>
            </a:fld>
            <a:endParaRPr lang="en-US"/>
          </a:p>
        </p:txBody>
      </p:sp>
    </p:spTree>
    <p:extLst>
      <p:ext uri="{BB962C8B-B14F-4D97-AF65-F5344CB8AC3E}">
        <p14:creationId xmlns:p14="http://schemas.microsoft.com/office/powerpoint/2010/main" val="47762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CEA78453-D88D-4C87-B985-37B8D9EAABD1}" type="slidenum">
              <a:rPr lang="en-US"/>
              <a:pPr>
                <a:defRPr/>
              </a:pPr>
              <a:t>‹#›</a:t>
            </a:fld>
            <a:endParaRPr lang="en-US"/>
          </a:p>
        </p:txBody>
      </p:sp>
    </p:spTree>
    <p:extLst>
      <p:ext uri="{BB962C8B-B14F-4D97-AF65-F5344CB8AC3E}">
        <p14:creationId xmlns:p14="http://schemas.microsoft.com/office/powerpoint/2010/main" val="200282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054AE931-0714-44C0-8CCA-DB1A82A7709F}" type="slidenum">
              <a:rPr lang="en-US"/>
              <a:pPr>
                <a:defRPr/>
              </a:pPr>
              <a:t>‹#›</a:t>
            </a:fld>
            <a:endParaRPr lang="en-US"/>
          </a:p>
        </p:txBody>
      </p:sp>
    </p:spTree>
    <p:extLst>
      <p:ext uri="{BB962C8B-B14F-4D97-AF65-F5344CB8AC3E}">
        <p14:creationId xmlns:p14="http://schemas.microsoft.com/office/powerpoint/2010/main" val="359326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0B91D67C-2CC4-44CD-AD60-407677EAAC93}" type="slidenum">
              <a:rPr lang="en-US"/>
              <a:pPr>
                <a:defRPr/>
              </a:pPr>
              <a:t>‹#›</a:t>
            </a:fld>
            <a:endParaRPr lang="en-US"/>
          </a:p>
        </p:txBody>
      </p:sp>
    </p:spTree>
    <p:extLst>
      <p:ext uri="{BB962C8B-B14F-4D97-AF65-F5344CB8AC3E}">
        <p14:creationId xmlns:p14="http://schemas.microsoft.com/office/powerpoint/2010/main" val="21306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66AF1386-93E2-458A-ACD4-12B1CEC7680B}" type="slidenum">
              <a:rPr lang="en-US"/>
              <a:pPr>
                <a:defRPr/>
              </a:pPr>
              <a:t>‹#›</a:t>
            </a:fld>
            <a:endParaRPr lang="en-US"/>
          </a:p>
        </p:txBody>
      </p:sp>
    </p:spTree>
    <p:extLst>
      <p:ext uri="{BB962C8B-B14F-4D97-AF65-F5344CB8AC3E}">
        <p14:creationId xmlns:p14="http://schemas.microsoft.com/office/powerpoint/2010/main" val="157985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7B1A63F8-4489-452C-A401-FB5F7CCA9A26}" type="slidenum">
              <a:rPr lang="en-US"/>
              <a:pPr>
                <a:defRPr/>
              </a:pPr>
              <a:t>‹#›</a:t>
            </a:fld>
            <a:endParaRPr lang="en-US"/>
          </a:p>
        </p:txBody>
      </p:sp>
    </p:spTree>
    <p:extLst>
      <p:ext uri="{BB962C8B-B14F-4D97-AF65-F5344CB8AC3E}">
        <p14:creationId xmlns:p14="http://schemas.microsoft.com/office/powerpoint/2010/main" val="16407266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373E1510-0AAD-4C52-BEBE-3EF03C6CAECA}" type="slidenum">
              <a:rPr lang="en-US"/>
              <a:pPr>
                <a:defRPr/>
              </a:pPr>
              <a:t>‹#›</a:t>
            </a:fld>
            <a:endParaRPr lang="en-US"/>
          </a:p>
        </p:txBody>
      </p:sp>
    </p:spTree>
    <p:extLst>
      <p:ext uri="{BB962C8B-B14F-4D97-AF65-F5344CB8AC3E}">
        <p14:creationId xmlns:p14="http://schemas.microsoft.com/office/powerpoint/2010/main" val="23295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r>
              <a:rPr lang="en-US"/>
              <a:t>rev. 3/12 klk</a:t>
            </a:r>
          </a:p>
        </p:txBody>
      </p:sp>
      <p:sp>
        <p:nvSpPr>
          <p:cNvPr id="10" name="Slide Number Placeholder 8"/>
          <p:cNvSpPr>
            <a:spLocks noGrp="1"/>
          </p:cNvSpPr>
          <p:nvPr>
            <p:ph type="sldNum" sz="quarter" idx="12"/>
          </p:nvPr>
        </p:nvSpPr>
        <p:spPr/>
        <p:txBody>
          <a:bodyPr/>
          <a:lstStyle>
            <a:lvl1pPr>
              <a:defRPr/>
            </a:lvl1pPr>
          </a:lstStyle>
          <a:p>
            <a:pPr>
              <a:defRPr/>
            </a:pPr>
            <a:fld id="{5E8176B0-CA2E-48BF-9B74-27BDDDC9DD93}" type="slidenum">
              <a:rPr lang="en-US"/>
              <a:pPr>
                <a:defRPr/>
              </a:pPr>
              <a:t>‹#›</a:t>
            </a:fld>
            <a:endParaRPr lang="en-US"/>
          </a:p>
        </p:txBody>
      </p:sp>
    </p:spTree>
    <p:extLst>
      <p:ext uri="{BB962C8B-B14F-4D97-AF65-F5344CB8AC3E}">
        <p14:creationId xmlns:p14="http://schemas.microsoft.com/office/powerpoint/2010/main" val="46445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rev. 3/12 klk</a:t>
            </a:r>
          </a:p>
        </p:txBody>
      </p:sp>
      <p:sp>
        <p:nvSpPr>
          <p:cNvPr id="5" name="Slide Number Placeholder 5"/>
          <p:cNvSpPr>
            <a:spLocks noGrp="1"/>
          </p:cNvSpPr>
          <p:nvPr>
            <p:ph type="sldNum" sz="quarter" idx="12"/>
          </p:nvPr>
        </p:nvSpPr>
        <p:spPr/>
        <p:txBody>
          <a:bodyPr/>
          <a:lstStyle>
            <a:lvl1pPr>
              <a:defRPr/>
            </a:lvl1pPr>
          </a:lstStyle>
          <a:p>
            <a:pPr>
              <a:defRPr/>
            </a:pPr>
            <a:fld id="{9B62CC82-6BAA-4654-853D-3B0F2C24CB97}" type="slidenum">
              <a:rPr lang="en-US"/>
              <a:pPr>
                <a:defRPr/>
              </a:pPr>
              <a:t>‹#›</a:t>
            </a:fld>
            <a:endParaRPr lang="en-US"/>
          </a:p>
        </p:txBody>
      </p:sp>
    </p:spTree>
    <p:extLst>
      <p:ext uri="{BB962C8B-B14F-4D97-AF65-F5344CB8AC3E}">
        <p14:creationId xmlns:p14="http://schemas.microsoft.com/office/powerpoint/2010/main" val="428776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rev. 3/12 klk</a:t>
            </a:r>
          </a:p>
        </p:txBody>
      </p:sp>
      <p:sp>
        <p:nvSpPr>
          <p:cNvPr id="4" name="Slide Number Placeholder 5"/>
          <p:cNvSpPr>
            <a:spLocks noGrp="1"/>
          </p:cNvSpPr>
          <p:nvPr>
            <p:ph type="sldNum" sz="quarter" idx="12"/>
          </p:nvPr>
        </p:nvSpPr>
        <p:spPr/>
        <p:txBody>
          <a:bodyPr/>
          <a:lstStyle>
            <a:lvl1pPr>
              <a:defRPr/>
            </a:lvl1pPr>
          </a:lstStyle>
          <a:p>
            <a:pPr>
              <a:defRPr/>
            </a:pPr>
            <a:fld id="{38DD30E9-6FAB-4E18-A7FB-B3577FF86B25}" type="slidenum">
              <a:rPr lang="en-US"/>
              <a:pPr>
                <a:defRPr/>
              </a:pPr>
              <a:t>‹#›</a:t>
            </a:fld>
            <a:endParaRPr lang="en-US"/>
          </a:p>
        </p:txBody>
      </p:sp>
    </p:spTree>
    <p:extLst>
      <p:ext uri="{BB962C8B-B14F-4D97-AF65-F5344CB8AC3E}">
        <p14:creationId xmlns:p14="http://schemas.microsoft.com/office/powerpoint/2010/main" val="159057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rev. 3/12 klk</a:t>
            </a:r>
          </a:p>
        </p:txBody>
      </p:sp>
      <p:sp>
        <p:nvSpPr>
          <p:cNvPr id="8" name="Slide Number Placeholder 6"/>
          <p:cNvSpPr>
            <a:spLocks noGrp="1"/>
          </p:cNvSpPr>
          <p:nvPr>
            <p:ph type="sldNum" sz="quarter" idx="12"/>
          </p:nvPr>
        </p:nvSpPr>
        <p:spPr/>
        <p:txBody>
          <a:bodyPr/>
          <a:lstStyle>
            <a:lvl1pPr>
              <a:defRPr/>
            </a:lvl1pPr>
          </a:lstStyle>
          <a:p>
            <a:pPr>
              <a:defRPr/>
            </a:pPr>
            <a:fld id="{6072641D-6CA7-48F6-9F4E-2C8491EF9BD1}" type="slidenum">
              <a:rPr lang="en-US"/>
              <a:pPr>
                <a:defRPr/>
              </a:pPr>
              <a:t>‹#›</a:t>
            </a:fld>
            <a:endParaRPr lang="en-US"/>
          </a:p>
        </p:txBody>
      </p:sp>
    </p:spTree>
    <p:extLst>
      <p:ext uri="{BB962C8B-B14F-4D97-AF65-F5344CB8AC3E}">
        <p14:creationId xmlns:p14="http://schemas.microsoft.com/office/powerpoint/2010/main" val="2915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74BB2DC4-F45E-4A66-8773-764DD0FDDB5E}" type="slidenum">
              <a:rPr lang="en-US"/>
              <a:pPr>
                <a:defRPr/>
              </a:pPr>
              <a:t>‹#›</a:t>
            </a:fld>
            <a:endParaRPr lang="en-US"/>
          </a:p>
        </p:txBody>
      </p:sp>
    </p:spTree>
    <p:extLst>
      <p:ext uri="{BB962C8B-B14F-4D97-AF65-F5344CB8AC3E}">
        <p14:creationId xmlns:p14="http://schemas.microsoft.com/office/powerpoint/2010/main" val="130746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smtClean="0">
                <a:solidFill>
                  <a:srgbClr val="FFFFFF"/>
                </a:solidFill>
              </a:defRPr>
            </a:lvl1pPr>
          </a:lstStyle>
          <a:p>
            <a:pPr>
              <a:defRPr/>
            </a:pPr>
            <a:r>
              <a:rPr lang="en-US"/>
              <a:t>rev. 3/12 klk</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697F1874-490C-4AB6-8D5B-7F89705CE8DF}" type="slidenum">
              <a:rPr lang="en-US"/>
              <a:pPr>
                <a:defRPr/>
              </a:pPr>
              <a:t>‹#›</a:t>
            </a:fld>
            <a:endParaRPr lang="en-US"/>
          </a:p>
        </p:txBody>
      </p:sp>
      <p:pic>
        <p:nvPicPr>
          <p:cNvPr id="1033"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34200" y="561975"/>
            <a:ext cx="1981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84" r:id="rId2"/>
    <p:sldLayoutId id="2147483792" r:id="rId3"/>
    <p:sldLayoutId id="2147483785" r:id="rId4"/>
    <p:sldLayoutId id="2147483793" r:id="rId5"/>
    <p:sldLayoutId id="2147483786" r:id="rId6"/>
    <p:sldLayoutId id="2147483787" r:id="rId7"/>
    <p:sldLayoutId id="2147483794" r:id="rId8"/>
    <p:sldLayoutId id="2147483788" r:id="rId9"/>
    <p:sldLayoutId id="2147483789" r:id="rId10"/>
    <p:sldLayoutId id="2147483790" r:id="rId11"/>
  </p:sldLayoutIdLst>
  <p:timing>
    <p:tnLst>
      <p:par>
        <p:cTn id="1" dur="indefinite" restart="never" nodeType="tmRoot"/>
      </p:par>
    </p:tnLst>
  </p:timing>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ollin.edu/h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hyperlink" Target="http://www.collin.edu/leadership/board_of_trustees.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g"/><Relationship Id="rId5" Type="http://schemas.openxmlformats.org/officeDocument/2006/relationships/image" Target="../media/image15.jpeg"/><Relationship Id="rId10" Type="http://schemas.openxmlformats.org/officeDocument/2006/relationships/image" Target="../media/image19.jpg"/><Relationship Id="rId4" Type="http://schemas.openxmlformats.org/officeDocument/2006/relationships/image" Target="../media/image14.jpe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emf"/><Relationship Id="rId2" Type="http://schemas.openxmlformats.org/officeDocument/2006/relationships/hyperlink" Target="mailto:afowler@collin.edu"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mailto:jlue@Collin.edu" TargetMode="Externa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Welcome to Collin </a:t>
            </a:r>
            <a:endParaRPr lang="en-US" dirty="0"/>
          </a:p>
        </p:txBody>
      </p:sp>
      <p:sp>
        <p:nvSpPr>
          <p:cNvPr id="6147" name="Subtitle 2"/>
          <p:cNvSpPr>
            <a:spLocks noGrp="1"/>
          </p:cNvSpPr>
          <p:nvPr>
            <p:ph type="subTitle" idx="1"/>
          </p:nvPr>
        </p:nvSpPr>
        <p:spPr/>
        <p:txBody>
          <a:bodyPr/>
          <a:lstStyle/>
          <a:p>
            <a:r>
              <a:rPr lang="en-US" dirty="0" smtClean="0"/>
              <a:t>CE Instructor Orientation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Policies &amp; Procedures</a:t>
            </a:r>
            <a:endParaRPr lang="en-US" dirty="0"/>
          </a:p>
        </p:txBody>
      </p:sp>
      <p:sp>
        <p:nvSpPr>
          <p:cNvPr id="3" name="Content Placeholder 2"/>
          <p:cNvSpPr>
            <a:spLocks noGrp="1"/>
          </p:cNvSpPr>
          <p:nvPr>
            <p:ph idx="1"/>
          </p:nvPr>
        </p:nvSpPr>
        <p:spPr>
          <a:xfrm>
            <a:off x="457200" y="1905000"/>
            <a:ext cx="8458200" cy="4343400"/>
          </a:xfrm>
        </p:spPr>
        <p:txBody>
          <a:bodyPr>
            <a:normAutofit/>
          </a:bodyPr>
          <a:lstStyle/>
          <a:p>
            <a:pPr marL="0" indent="0">
              <a:buNone/>
            </a:pPr>
            <a:r>
              <a:rPr lang="en-US" b="1" dirty="0"/>
              <a:t>Collin College Board Policies</a:t>
            </a:r>
            <a:r>
              <a:rPr lang="en-US" dirty="0"/>
              <a:t>. The Online Collin College Board Policies Manual can be found at </a:t>
            </a:r>
            <a:r>
              <a:rPr lang="en-US" dirty="0" smtClean="0">
                <a:hlinkClick r:id="rId2"/>
              </a:rPr>
              <a:t>www.collin.edu/hr/</a:t>
            </a:r>
            <a:r>
              <a:rPr lang="en-US" dirty="0" smtClean="0"/>
              <a:t> and </a:t>
            </a:r>
            <a:r>
              <a:rPr lang="en-US" dirty="0"/>
              <a:t>clicking on “Board Policies Manual”.  </a:t>
            </a:r>
          </a:p>
          <a:p>
            <a:pPr marL="0" indent="0">
              <a:buNone/>
            </a:pPr>
            <a:endParaRPr lang="en-US" dirty="0" smtClean="0"/>
          </a:p>
          <a:p>
            <a:r>
              <a:rPr lang="en-US" dirty="0" smtClean="0"/>
              <a:t>It </a:t>
            </a:r>
            <a:r>
              <a:rPr lang="en-US" dirty="0"/>
              <a:t>is your responsibility, as employees of the College, to become familiar with the policies that govern our conduct.  Please review the Policies &amp; Procedures section provided in your employment packet. </a:t>
            </a:r>
          </a:p>
          <a:p>
            <a:endParaRPr lang="en-US" dirty="0"/>
          </a:p>
          <a:p>
            <a:pPr marL="0" indent="0" algn="just">
              <a:buNone/>
            </a:pPr>
            <a:endParaRPr lang="en-US" sz="1800" dirty="0"/>
          </a:p>
          <a:p>
            <a:endParaRPr lang="en-US" sz="1800" dirty="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10</a:t>
            </a:fld>
            <a:endParaRPr lang="en-US"/>
          </a:p>
        </p:txBody>
      </p:sp>
    </p:spTree>
    <p:extLst>
      <p:ext uri="{BB962C8B-B14F-4D97-AF65-F5344CB8AC3E}">
        <p14:creationId xmlns:p14="http://schemas.microsoft.com/office/powerpoint/2010/main" val="1742578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EEO Training</a:t>
            </a:r>
            <a:endParaRPr lang="en-US" dirty="0"/>
          </a:p>
        </p:txBody>
      </p:sp>
      <p:sp>
        <p:nvSpPr>
          <p:cNvPr id="3" name="Content Placeholder 2"/>
          <p:cNvSpPr>
            <a:spLocks noGrp="1"/>
          </p:cNvSpPr>
          <p:nvPr>
            <p:ph idx="1"/>
          </p:nvPr>
        </p:nvSpPr>
        <p:spPr>
          <a:xfrm>
            <a:off x="381000" y="1524000"/>
            <a:ext cx="4191000" cy="5105400"/>
          </a:xfrm>
        </p:spPr>
        <p:txBody>
          <a:bodyPr>
            <a:normAutofit fontScale="25000" lnSpcReduction="20000"/>
          </a:bodyPr>
          <a:lstStyle/>
          <a:p>
            <a:pPr marL="0" lvl="0" indent="0" algn="just">
              <a:buClrTx/>
              <a:buSzTx/>
              <a:buNone/>
            </a:pPr>
            <a:r>
              <a:rPr lang="en-US" sz="5600" dirty="0">
                <a:solidFill>
                  <a:prstClr val="black"/>
                </a:solidFill>
                <a:latin typeface="Arial" panose="020B0604020202020204" pitchFamily="34" charset="0"/>
                <a:cs typeface="Arial" panose="020B0604020202020204" pitchFamily="34" charset="0"/>
              </a:rPr>
              <a:t>Collin College is an equal opportunity employer and does not discriminate on the basis of race, color, religion, sex, national origin, age, disability or veteran status or other protected class.  </a:t>
            </a:r>
          </a:p>
          <a:p>
            <a:pPr marL="0" lvl="0" indent="0" algn="just">
              <a:buClrTx/>
              <a:buSzTx/>
              <a:buNone/>
            </a:pPr>
            <a:endParaRPr lang="en-US" sz="2600" dirty="0">
              <a:solidFill>
                <a:prstClr val="black"/>
              </a:solidFill>
              <a:latin typeface="Arial" panose="020B0604020202020204" pitchFamily="34" charset="0"/>
              <a:cs typeface="Arial" panose="020B0604020202020204" pitchFamily="34" charset="0"/>
            </a:endParaRPr>
          </a:p>
          <a:p>
            <a:pPr marL="0" lvl="0" indent="0" algn="just">
              <a:buClrTx/>
              <a:buSzTx/>
              <a:buNone/>
            </a:pPr>
            <a:r>
              <a:rPr lang="en-US" sz="5600" b="1" dirty="0">
                <a:solidFill>
                  <a:prstClr val="black"/>
                </a:solidFill>
                <a:latin typeface="Arial" panose="020B0604020202020204" pitchFamily="34" charset="0"/>
                <a:cs typeface="Arial" panose="020B0604020202020204" pitchFamily="34" charset="0"/>
              </a:rPr>
              <a:t>Equal Employment Opportunity Information.</a:t>
            </a:r>
            <a:r>
              <a:rPr lang="en-US" sz="5600" dirty="0">
                <a:solidFill>
                  <a:prstClr val="black"/>
                </a:solidFill>
                <a:latin typeface="Arial" panose="020B0604020202020204" pitchFamily="34" charset="0"/>
                <a:cs typeface="Arial" panose="020B0604020202020204" pitchFamily="34" charset="0"/>
              </a:rPr>
              <a:t> </a:t>
            </a:r>
            <a:r>
              <a:rPr lang="en-US" sz="5600" dirty="0" smtClean="0">
                <a:solidFill>
                  <a:prstClr val="black"/>
                </a:solidFill>
                <a:latin typeface="Arial" panose="020B0604020202020204" pitchFamily="34" charset="0"/>
                <a:cs typeface="Arial" panose="020B0604020202020204" pitchFamily="34" charset="0"/>
              </a:rPr>
              <a:t>The </a:t>
            </a:r>
            <a:r>
              <a:rPr lang="en-US" sz="5600" dirty="0">
                <a:solidFill>
                  <a:prstClr val="black"/>
                </a:solidFill>
                <a:latin typeface="Arial" panose="020B0604020202020204" pitchFamily="34" charset="0"/>
                <a:cs typeface="Arial" panose="020B0604020202020204" pitchFamily="34" charset="0"/>
              </a:rPr>
              <a:t>Collin College </a:t>
            </a:r>
            <a:r>
              <a:rPr lang="en-US" sz="5600" dirty="0" smtClean="0">
                <a:solidFill>
                  <a:prstClr val="black"/>
                </a:solidFill>
                <a:latin typeface="Arial" panose="020B0604020202020204" pitchFamily="34" charset="0"/>
                <a:cs typeface="Arial" panose="020B0604020202020204" pitchFamily="34" charset="0"/>
              </a:rPr>
              <a:t> Equal Employment  Opportunity  Information as well as Board policy DAA (Legal) – Equal employment opportunity has been provided in the Policies &amp; Procedures section in your employment packet.</a:t>
            </a:r>
          </a:p>
          <a:p>
            <a:pPr marL="0" lvl="0" indent="0" algn="just">
              <a:buClrTx/>
              <a:buSzTx/>
              <a:buNone/>
            </a:pPr>
            <a:endParaRPr lang="en-US" sz="5600" dirty="0">
              <a:solidFill>
                <a:prstClr val="black"/>
              </a:solidFill>
              <a:latin typeface="Arial" panose="020B0604020202020204" pitchFamily="34" charset="0"/>
              <a:cs typeface="Arial" panose="020B0604020202020204" pitchFamily="34" charset="0"/>
            </a:endParaRPr>
          </a:p>
          <a:p>
            <a:pPr marL="0" lvl="0" indent="0" algn="just">
              <a:buClrTx/>
              <a:buSzTx/>
              <a:buNone/>
            </a:pPr>
            <a:r>
              <a:rPr lang="en-US" sz="5600" b="1" dirty="0" smtClean="0">
                <a:solidFill>
                  <a:prstClr val="black"/>
                </a:solidFill>
                <a:latin typeface="Arial" panose="020B0604020202020204" pitchFamily="34" charset="0"/>
                <a:cs typeface="Arial" panose="020B0604020202020204" pitchFamily="34" charset="0"/>
              </a:rPr>
              <a:t>ALL </a:t>
            </a:r>
            <a:r>
              <a:rPr lang="en-US" sz="5600" dirty="0">
                <a:solidFill>
                  <a:prstClr val="black"/>
                </a:solidFill>
                <a:latin typeface="Arial" panose="020B0604020202020204" pitchFamily="34" charset="0"/>
                <a:cs typeface="Arial" panose="020B0604020202020204" pitchFamily="34" charset="0"/>
              </a:rPr>
              <a:t>employees are required to complete two on-line training courses: “Unlawful Harassment Prevention” and  “EEO Laws and Discrimination Prevention”</a:t>
            </a:r>
            <a:r>
              <a:rPr lang="en-US" sz="5600" b="1" dirty="0">
                <a:solidFill>
                  <a:prstClr val="black"/>
                </a:solidFill>
                <a:latin typeface="Arial" panose="020B0604020202020204" pitchFamily="34" charset="0"/>
                <a:cs typeface="Arial" panose="020B0604020202020204" pitchFamily="34" charset="0"/>
              </a:rPr>
              <a:t>.  </a:t>
            </a:r>
            <a:r>
              <a:rPr lang="en-US" sz="5600" dirty="0">
                <a:solidFill>
                  <a:prstClr val="black"/>
                </a:solidFill>
                <a:latin typeface="Arial" panose="020B0604020202020204" pitchFamily="34" charset="0"/>
                <a:cs typeface="Arial" panose="020B0604020202020204" pitchFamily="34" charset="0"/>
              </a:rPr>
              <a:t>In addition, employees who may have access to student records will also be required to complete “FERPA for Higher Education” training.</a:t>
            </a:r>
          </a:p>
          <a:p>
            <a:pPr marL="0" lvl="0" indent="0" algn="just">
              <a:buClrTx/>
              <a:buSzTx/>
              <a:buNone/>
            </a:pPr>
            <a:endParaRPr lang="en-US" sz="5600" b="1" dirty="0">
              <a:solidFill>
                <a:srgbClr val="C00000"/>
              </a:solidFill>
              <a:latin typeface="Arial" panose="020B0604020202020204" pitchFamily="34" charset="0"/>
              <a:cs typeface="Arial" panose="020B0604020202020204" pitchFamily="34" charset="0"/>
            </a:endParaRPr>
          </a:p>
          <a:p>
            <a:pPr marL="0" lvl="0" indent="0" algn="just">
              <a:buClrTx/>
              <a:buSzTx/>
              <a:buNone/>
            </a:pPr>
            <a:r>
              <a:rPr lang="en-US" sz="5600" dirty="0">
                <a:solidFill>
                  <a:srgbClr val="C00000"/>
                </a:solidFill>
                <a:latin typeface="Arial" panose="020B0604020202020204" pitchFamily="34" charset="0"/>
                <a:cs typeface="Arial" panose="020B0604020202020204" pitchFamily="34" charset="0"/>
              </a:rPr>
              <a:t>Within </a:t>
            </a:r>
            <a:r>
              <a:rPr lang="en-US" sz="5600" dirty="0" smtClean="0">
                <a:solidFill>
                  <a:srgbClr val="C00000"/>
                </a:solidFill>
                <a:latin typeface="Arial" panose="020B0604020202020204" pitchFamily="34" charset="0"/>
                <a:cs typeface="Arial" panose="020B0604020202020204" pitchFamily="34" charset="0"/>
              </a:rPr>
              <a:t>the first several weeks of employment, </a:t>
            </a:r>
            <a:r>
              <a:rPr lang="en-US" sz="5600" dirty="0">
                <a:solidFill>
                  <a:srgbClr val="C00000"/>
                </a:solidFill>
                <a:latin typeface="Arial" panose="020B0604020202020204" pitchFamily="34" charset="0"/>
                <a:cs typeface="Arial" panose="020B0604020202020204" pitchFamily="34" charset="0"/>
              </a:rPr>
              <a:t>you will receive </a:t>
            </a:r>
            <a:r>
              <a:rPr lang="en-US" sz="5600" dirty="0" smtClean="0">
                <a:solidFill>
                  <a:srgbClr val="C00000"/>
                </a:solidFill>
                <a:latin typeface="Arial" panose="020B0604020202020204" pitchFamily="34" charset="0"/>
                <a:cs typeface="Arial" panose="020B0604020202020204" pitchFamily="34" charset="0"/>
              </a:rPr>
              <a:t>an </a:t>
            </a:r>
            <a:r>
              <a:rPr lang="en-US" sz="5600" dirty="0">
                <a:solidFill>
                  <a:srgbClr val="C00000"/>
                </a:solidFill>
                <a:latin typeface="Arial" panose="020B0604020202020204" pitchFamily="34" charset="0"/>
                <a:cs typeface="Arial" panose="020B0604020202020204" pitchFamily="34" charset="0"/>
              </a:rPr>
              <a:t>email from </a:t>
            </a:r>
            <a:r>
              <a:rPr lang="en-US" sz="5600" b="1" dirty="0">
                <a:solidFill>
                  <a:srgbClr val="C00000"/>
                </a:solidFill>
                <a:latin typeface="Arial" panose="020B0604020202020204" pitchFamily="34" charset="0"/>
                <a:cs typeface="Arial" panose="020B0604020202020204" pitchFamily="34" charset="0"/>
              </a:rPr>
              <a:t>Workplace Answers </a:t>
            </a:r>
            <a:r>
              <a:rPr lang="en-US" sz="5600" dirty="0">
                <a:solidFill>
                  <a:srgbClr val="C00000"/>
                </a:solidFill>
                <a:latin typeface="Arial" panose="020B0604020202020204" pitchFamily="34" charset="0"/>
                <a:cs typeface="Arial" panose="020B0604020202020204" pitchFamily="34" charset="0"/>
              </a:rPr>
              <a:t>with a training link to the courses listed above. </a:t>
            </a:r>
            <a:r>
              <a:rPr lang="en-US" sz="5600" b="1" dirty="0">
                <a:solidFill>
                  <a:srgbClr val="C00000"/>
                </a:solidFill>
                <a:latin typeface="Arial" panose="020B0604020202020204" pitchFamily="34" charset="0"/>
                <a:cs typeface="Arial" panose="020B0604020202020204" pitchFamily="34" charset="0"/>
              </a:rPr>
              <a:t>Please complete these  online training courses by the deadline stated in the email.  </a:t>
            </a:r>
          </a:p>
          <a:p>
            <a:pPr marL="0" lvl="0" indent="0" algn="just">
              <a:buClrTx/>
              <a:buSzTx/>
              <a:buNone/>
            </a:pPr>
            <a:r>
              <a:rPr lang="en-US" sz="2600" b="1" dirty="0">
                <a:solidFill>
                  <a:prstClr val="black"/>
                </a:solidFill>
                <a:latin typeface="Arial" panose="020B0604020202020204" pitchFamily="34" charset="0"/>
                <a:cs typeface="Arial" panose="020B0604020202020204" pitchFamily="34" charset="0"/>
              </a:rPr>
              <a:t>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062" y="2209801"/>
            <a:ext cx="4354286" cy="2133600"/>
          </a:xfrm>
          <a:prstGeom prst="rect">
            <a:avLst/>
          </a:prstGeom>
        </p:spPr>
      </p:pic>
    </p:spTree>
    <p:extLst>
      <p:ext uri="{BB962C8B-B14F-4D97-AF65-F5344CB8AC3E}">
        <p14:creationId xmlns:p14="http://schemas.microsoft.com/office/powerpoint/2010/main" val="367440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Pension/Retirement</a:t>
            </a:r>
            <a:endParaRPr lang="en-US" sz="3600" dirty="0"/>
          </a:p>
        </p:txBody>
      </p:sp>
      <p:sp>
        <p:nvSpPr>
          <p:cNvPr id="3" name="Content Placeholder 2"/>
          <p:cNvSpPr>
            <a:spLocks noGrp="1"/>
          </p:cNvSpPr>
          <p:nvPr>
            <p:ph idx="1"/>
          </p:nvPr>
        </p:nvSpPr>
        <p:spPr>
          <a:xfrm>
            <a:off x="381000" y="1600200"/>
            <a:ext cx="8305800" cy="4495800"/>
          </a:xfrm>
        </p:spPr>
        <p:txBody>
          <a:bodyPr>
            <a:normAutofit fontScale="77500" lnSpcReduction="20000"/>
          </a:bodyPr>
          <a:lstStyle/>
          <a:p>
            <a:pPr marL="0" indent="0" algn="just">
              <a:buNone/>
            </a:pPr>
            <a:endParaRPr lang="en-US" dirty="0"/>
          </a:p>
          <a:p>
            <a:pPr marL="0" indent="0" algn="just">
              <a:buNone/>
            </a:pPr>
            <a:r>
              <a:rPr lang="en-US" sz="2600" b="1" dirty="0">
                <a:solidFill>
                  <a:schemeClr val="tx2"/>
                </a:solidFill>
              </a:rPr>
              <a:t>Job Not Covered by Social Security</a:t>
            </a:r>
            <a:endParaRPr lang="en-US" sz="2600" dirty="0">
              <a:solidFill>
                <a:schemeClr val="tx2"/>
              </a:solidFill>
            </a:endParaRPr>
          </a:p>
          <a:p>
            <a:pPr marL="0" indent="0" algn="just">
              <a:buNone/>
            </a:pPr>
            <a:r>
              <a:rPr lang="en-US" dirty="0" smtClean="0"/>
              <a:t>Your </a:t>
            </a:r>
            <a:r>
              <a:rPr lang="en-US" dirty="0"/>
              <a:t>earnings at Collin College </a:t>
            </a:r>
            <a:r>
              <a:rPr lang="en-US" b="1" dirty="0"/>
              <a:t>ARE NOT</a:t>
            </a:r>
            <a:r>
              <a:rPr lang="en-US" dirty="0"/>
              <a:t> covered by Social Security. </a:t>
            </a:r>
            <a:r>
              <a:rPr lang="en-US" dirty="0" smtClean="0"/>
              <a:t> When </a:t>
            </a:r>
            <a:r>
              <a:rPr lang="en-US" dirty="0"/>
              <a:t>you retire, or if you become disabled, you may receive a pension based on earnings from this job.  If you do, and you are also entitled to a benefit from Social Security based on either your own work or the work of you husband or wife, or former husband or wife, your pension may affect the amount of the Social Security benefit you receive.  Your Medicare benefits, however, will not be affected.  Under the Social Security law, there are two ways your Social Security benefit amount may be affected. </a:t>
            </a:r>
            <a:endParaRPr lang="en-US" dirty="0" smtClean="0"/>
          </a:p>
          <a:p>
            <a:pPr marL="0" indent="0" algn="just">
              <a:buNone/>
            </a:pPr>
            <a:r>
              <a:rPr lang="en-US" dirty="0"/>
              <a:t> </a:t>
            </a:r>
          </a:p>
          <a:p>
            <a:pPr marL="0" indent="0" algn="just">
              <a:buNone/>
            </a:pPr>
            <a:r>
              <a:rPr lang="en-US" b="1" dirty="0"/>
              <a:t>Form SSA-1945 and Statement Concerning Your Employment in a Job Not Covered by Social </a:t>
            </a:r>
            <a:r>
              <a:rPr lang="en-US" b="1" dirty="0" smtClean="0"/>
              <a:t>Security.  </a:t>
            </a:r>
            <a:r>
              <a:rPr lang="en-US" dirty="0" smtClean="0"/>
              <a:t>(Form is included in the Required Forms packet.)</a:t>
            </a:r>
            <a:endParaRPr lang="en-US" dirty="0"/>
          </a:p>
          <a:p>
            <a:pPr marL="0" indent="0" algn="just">
              <a:buNone/>
            </a:pPr>
            <a:endParaRPr lang="en-US" dirty="0" smtClean="0"/>
          </a:p>
          <a:p>
            <a:pPr marL="0" indent="0" algn="just">
              <a:buNone/>
            </a:pPr>
            <a:r>
              <a:rPr lang="en-US" dirty="0" smtClean="0"/>
              <a:t>If </a:t>
            </a:r>
            <a:r>
              <a:rPr lang="en-US" dirty="0"/>
              <a:t>you have any questions or concerns regarding this form, you may visit </a:t>
            </a:r>
            <a:r>
              <a:rPr lang="en-US" dirty="0" smtClean="0"/>
              <a:t> </a:t>
            </a:r>
            <a:r>
              <a:rPr lang="en-US" u="sng" dirty="0" smtClean="0"/>
              <a:t>ww.socialsecurity.gov</a:t>
            </a:r>
            <a:r>
              <a:rPr lang="en-US" dirty="0"/>
              <a:t>.  </a:t>
            </a:r>
          </a:p>
          <a:p>
            <a:pPr marL="0" indent="0" algn="just">
              <a:buNone/>
            </a:pPr>
            <a:endParaRPr lang="en-US"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12</a:t>
            </a:fld>
            <a:endParaRPr lang="en-US"/>
          </a:p>
        </p:txBody>
      </p:sp>
    </p:spTree>
    <p:extLst>
      <p:ext uri="{BB962C8B-B14F-4D97-AF65-F5344CB8AC3E}">
        <p14:creationId xmlns:p14="http://schemas.microsoft.com/office/powerpoint/2010/main" val="224353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Metlife</a:t>
            </a:r>
            <a:r>
              <a:rPr lang="en-US" dirty="0" smtClean="0"/>
              <a:t> PERC plan </a:t>
            </a:r>
            <a:endParaRPr lang="en-US" dirty="0"/>
          </a:p>
        </p:txBody>
      </p:sp>
      <p:sp>
        <p:nvSpPr>
          <p:cNvPr id="3" name="Content Placeholder 2"/>
          <p:cNvSpPr>
            <a:spLocks noGrp="1"/>
          </p:cNvSpPr>
          <p:nvPr>
            <p:ph idx="1"/>
          </p:nvPr>
        </p:nvSpPr>
        <p:spPr/>
        <p:txBody>
          <a:bodyPr/>
          <a:lstStyle/>
          <a:p>
            <a:pPr marL="0" indent="0">
              <a:buNone/>
            </a:pPr>
            <a:r>
              <a:rPr lang="en-US" dirty="0" smtClean="0"/>
              <a:t>All </a:t>
            </a:r>
            <a:r>
              <a:rPr lang="en-US" dirty="0"/>
              <a:t>part-time Collin College employees </a:t>
            </a:r>
            <a:r>
              <a:rPr lang="en-US" dirty="0" smtClean="0"/>
              <a:t>are required to  </a:t>
            </a:r>
            <a:r>
              <a:rPr lang="en-US" dirty="0"/>
              <a:t>participate in the </a:t>
            </a:r>
            <a:r>
              <a:rPr lang="en-US" b="1" dirty="0"/>
              <a:t>Program for Extra Retirement Compensation (PERC)</a:t>
            </a:r>
            <a:r>
              <a:rPr lang="en-US" dirty="0"/>
              <a:t> in lieu of Social Security (FICA). </a:t>
            </a:r>
          </a:p>
          <a:p>
            <a:pPr lvl="1"/>
            <a:r>
              <a:rPr lang="en-US" dirty="0"/>
              <a:t>Mandatory program through a 403(b) tax-sheltered annuity account with MetLife in lieu of Social Security contributions </a:t>
            </a:r>
          </a:p>
          <a:p>
            <a:pPr lvl="1"/>
            <a:r>
              <a:rPr lang="en-US" dirty="0"/>
              <a:t>Employee contributes 7.5% of salary pre-tax</a:t>
            </a:r>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13</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94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Texas$aver</a:t>
            </a:r>
            <a:endParaRPr lang="en-US" dirty="0"/>
          </a:p>
        </p:txBody>
      </p:sp>
      <p:sp>
        <p:nvSpPr>
          <p:cNvPr id="3" name="Content Placeholder 2"/>
          <p:cNvSpPr>
            <a:spLocks noGrp="1"/>
          </p:cNvSpPr>
          <p:nvPr>
            <p:ph idx="1"/>
          </p:nvPr>
        </p:nvSpPr>
        <p:spPr/>
        <p:txBody>
          <a:bodyPr/>
          <a:lstStyle/>
          <a:p>
            <a:r>
              <a:rPr lang="en-US" dirty="0" err="1"/>
              <a:t>Texa$aver</a:t>
            </a:r>
            <a:r>
              <a:rPr lang="en-US" dirty="0"/>
              <a:t> is a voluntary retirement savings program offered through </a:t>
            </a:r>
            <a:r>
              <a:rPr lang="en-US" dirty="0" smtClean="0"/>
              <a:t>ERS. </a:t>
            </a:r>
          </a:p>
          <a:p>
            <a:r>
              <a:rPr lang="en-US" dirty="0" smtClean="0"/>
              <a:t>The </a:t>
            </a:r>
            <a:r>
              <a:rPr lang="en-US" dirty="0" err="1"/>
              <a:t>recordkeeper</a:t>
            </a:r>
            <a:r>
              <a:rPr lang="en-US" dirty="0"/>
              <a:t> for </a:t>
            </a:r>
            <a:r>
              <a:rPr lang="en-US" dirty="0" err="1"/>
              <a:t>Texa$aver</a:t>
            </a:r>
            <a:r>
              <a:rPr lang="en-US" dirty="0"/>
              <a:t> is </a:t>
            </a:r>
            <a:r>
              <a:rPr lang="en-US" dirty="0" smtClean="0"/>
              <a:t>Empower Retirement.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1600200" y="3200400"/>
            <a:ext cx="5772150" cy="2514600"/>
          </a:xfrm>
          <a:prstGeom prst="rect">
            <a:avLst/>
          </a:prstGeom>
        </p:spPr>
      </p:pic>
    </p:spTree>
    <p:extLst>
      <p:ext uri="{BB962C8B-B14F-4D97-AF65-F5344CB8AC3E}">
        <p14:creationId xmlns:p14="http://schemas.microsoft.com/office/powerpoint/2010/main" val="138549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3600" dirty="0" smtClean="0"/>
              <a:t>Fitness Facilities, Wellness</a:t>
            </a:r>
            <a:endParaRPr lang="en-US" sz="3600" dirty="0"/>
          </a:p>
        </p:txBody>
      </p:sp>
      <p:sp>
        <p:nvSpPr>
          <p:cNvPr id="3" name="Content Placeholder 2"/>
          <p:cNvSpPr>
            <a:spLocks noGrp="1"/>
          </p:cNvSpPr>
          <p:nvPr>
            <p:ph idx="1"/>
          </p:nvPr>
        </p:nvSpPr>
        <p:spPr>
          <a:xfrm>
            <a:off x="304800" y="1676400"/>
            <a:ext cx="5334000" cy="4724400"/>
          </a:xfrm>
        </p:spPr>
        <p:txBody>
          <a:bodyPr>
            <a:normAutofit fontScale="62500" lnSpcReduction="20000"/>
          </a:bodyPr>
          <a:lstStyle/>
          <a:p>
            <a:pPr marL="0" lvl="0" indent="0" algn="just">
              <a:buNone/>
            </a:pPr>
            <a:r>
              <a:rPr lang="en-US" sz="2600" b="1" dirty="0">
                <a:solidFill>
                  <a:schemeClr val="tx2"/>
                </a:solidFill>
              </a:rPr>
              <a:t>Fitness Facilities</a:t>
            </a:r>
          </a:p>
          <a:p>
            <a:pPr algn="just"/>
            <a:r>
              <a:rPr lang="en-US" dirty="0"/>
              <a:t>There is no charge for employees to use the college’s fitness centers.  Collin College ID is required. </a:t>
            </a:r>
            <a:endParaRPr lang="en-US" dirty="0" smtClean="0"/>
          </a:p>
          <a:p>
            <a:pPr algn="just"/>
            <a:r>
              <a:rPr lang="en-US" dirty="0" smtClean="0"/>
              <a:t>Oak </a:t>
            </a:r>
            <a:r>
              <a:rPr lang="en-US" dirty="0"/>
              <a:t>Point Center (near SCC) belongs to the City of Plano, not the college.  However, Faculty and Staff can utilize the pool </a:t>
            </a:r>
            <a:r>
              <a:rPr lang="en-US" dirty="0" smtClean="0"/>
              <a:t>with </a:t>
            </a:r>
            <a:r>
              <a:rPr lang="en-US" dirty="0"/>
              <a:t>an ID.  Please contact the Oak Point Center at 972-941-7540 or the Physical Education Office, x5925, for hours</a:t>
            </a:r>
            <a:r>
              <a:rPr lang="en-US" dirty="0" smtClean="0"/>
              <a:t>.</a:t>
            </a:r>
          </a:p>
          <a:p>
            <a:pPr marL="0" lvl="0" indent="0" algn="just">
              <a:buNone/>
            </a:pPr>
            <a:endParaRPr lang="en-US" sz="2600" dirty="0" smtClean="0"/>
          </a:p>
          <a:p>
            <a:pPr marL="0" lvl="0" indent="0" algn="just">
              <a:buNone/>
            </a:pPr>
            <a:r>
              <a:rPr lang="en-US" sz="2600" b="1" dirty="0" smtClean="0">
                <a:solidFill>
                  <a:schemeClr val="tx2"/>
                </a:solidFill>
              </a:rPr>
              <a:t>Wellness Programs</a:t>
            </a:r>
            <a:endParaRPr lang="en-US" sz="2600" b="1" dirty="0">
              <a:solidFill>
                <a:schemeClr val="tx2"/>
              </a:solidFill>
            </a:endParaRPr>
          </a:p>
          <a:p>
            <a:pPr algn="just"/>
            <a:r>
              <a:rPr lang="en-US" dirty="0" smtClean="0"/>
              <a:t>Collin College’s Wellness Program is dedicated to helping employees enjoy a healthier way of life.  A variety of college-sponsored wellness activities, events and information are offered to Collin College employees including blood pressure checks, fitness assessments, exercise programs and wellness seminars. </a:t>
            </a:r>
          </a:p>
          <a:p>
            <a:pPr algn="just"/>
            <a:r>
              <a:rPr lang="en-US" dirty="0" smtClean="0"/>
              <a:t>Collin College also offers a Wellness Leave Program to provide incentive and time to participate in wellness programs.  Full-time faculty and staff may participate in any of the college’s sports or exercise programs and receive matched time for their exercise efforts, within the Wellness Program Guidelines. </a:t>
            </a:r>
          </a:p>
          <a:p>
            <a:pPr algn="just"/>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343400"/>
            <a:ext cx="2593795" cy="16211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885" y="1600199"/>
            <a:ext cx="1961915" cy="2603311"/>
          </a:xfrm>
          <a:prstGeom prst="rect">
            <a:avLst/>
          </a:prstGeom>
        </p:spPr>
      </p:pic>
      <p:sp>
        <p:nvSpPr>
          <p:cNvPr id="7" name="Slide Number Placeholder 6"/>
          <p:cNvSpPr>
            <a:spLocks noGrp="1"/>
          </p:cNvSpPr>
          <p:nvPr>
            <p:ph type="sldNum" sz="quarter" idx="12"/>
          </p:nvPr>
        </p:nvSpPr>
        <p:spPr/>
        <p:txBody>
          <a:bodyPr/>
          <a:lstStyle/>
          <a:p>
            <a:pPr algn="r">
              <a:defRPr/>
            </a:pPr>
            <a:fld id="{3C4AED16-984F-44D2-BEE6-43F008D65FB9}" type="slidenum">
              <a:rPr lang="en-US" smtClean="0"/>
              <a:pPr algn="r">
                <a:defRPr/>
              </a:pPr>
              <a:t>15</a:t>
            </a:fld>
            <a:endParaRPr lang="en-US"/>
          </a:p>
        </p:txBody>
      </p:sp>
    </p:spTree>
    <p:extLst>
      <p:ext uri="{BB962C8B-B14F-4D97-AF65-F5344CB8AC3E}">
        <p14:creationId xmlns:p14="http://schemas.microsoft.com/office/powerpoint/2010/main" val="101302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EAP, Employee Discounts</a:t>
            </a:r>
            <a:endParaRPr lang="en-US" sz="3600" dirty="0"/>
          </a:p>
        </p:txBody>
      </p:sp>
      <p:sp>
        <p:nvSpPr>
          <p:cNvPr id="3" name="Content Placeholder 2"/>
          <p:cNvSpPr>
            <a:spLocks noGrp="1"/>
          </p:cNvSpPr>
          <p:nvPr>
            <p:ph idx="1"/>
          </p:nvPr>
        </p:nvSpPr>
        <p:spPr>
          <a:xfrm>
            <a:off x="152400" y="3733800"/>
            <a:ext cx="8915400" cy="927318"/>
          </a:xfrm>
        </p:spPr>
        <p:txBody>
          <a:bodyPr>
            <a:normAutofit fontScale="55000" lnSpcReduction="20000"/>
          </a:bodyPr>
          <a:lstStyle/>
          <a:p>
            <a:pPr marL="0" indent="0">
              <a:buNone/>
            </a:pPr>
            <a:r>
              <a:rPr lang="en-US" sz="2900" b="1" dirty="0" smtClean="0">
                <a:solidFill>
                  <a:schemeClr val="tx2"/>
                </a:solidFill>
              </a:rPr>
              <a:t>Employee Discount Programs</a:t>
            </a:r>
          </a:p>
          <a:p>
            <a:pPr marL="0" indent="0">
              <a:buNone/>
            </a:pPr>
            <a:r>
              <a:rPr lang="en-US" sz="2700" dirty="0" smtClean="0"/>
              <a:t>In addition to group benefit plans and college-sponsored programs, Collin College employees also receive a number of discounts or special services on a variety of items from area businesses including:</a:t>
            </a:r>
          </a:p>
          <a:p>
            <a:endParaRPr lang="en-US" dirty="0" smtClean="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16</a:t>
            </a:fld>
            <a:endParaRPr lang="en-US" dirty="0"/>
          </a:p>
        </p:txBody>
      </p:sp>
      <p:sp>
        <p:nvSpPr>
          <p:cNvPr id="5" name="Rectangle 4"/>
          <p:cNvSpPr/>
          <p:nvPr/>
        </p:nvSpPr>
        <p:spPr>
          <a:xfrm>
            <a:off x="2362200" y="4661118"/>
            <a:ext cx="6096000" cy="1815882"/>
          </a:xfrm>
          <a:prstGeom prst="rect">
            <a:avLst/>
          </a:prstGeom>
        </p:spPr>
        <p:txBody>
          <a:bodyPr wrap="square" numCol="2">
            <a:spAutoFit/>
          </a:bodyPr>
          <a:lstStyle/>
          <a:p>
            <a:pPr marL="742950" lvl="1" indent="-285750">
              <a:buFont typeface="Arial" pitchFamily="34" charset="0"/>
              <a:buChar char="•"/>
            </a:pPr>
            <a:r>
              <a:rPr lang="en-US" sz="1400" dirty="0"/>
              <a:t>Credit Unions</a:t>
            </a:r>
          </a:p>
          <a:p>
            <a:pPr marL="742950" lvl="1" indent="-285750">
              <a:buFont typeface="Arial" pitchFamily="34" charset="0"/>
              <a:buChar char="•"/>
            </a:pPr>
            <a:r>
              <a:rPr lang="en-US" sz="1400" dirty="0"/>
              <a:t>Banks</a:t>
            </a:r>
          </a:p>
          <a:p>
            <a:pPr marL="742950" lvl="1" indent="-285750">
              <a:buFont typeface="Arial" pitchFamily="34" charset="0"/>
              <a:buChar char="•"/>
            </a:pPr>
            <a:r>
              <a:rPr lang="en-US" sz="1400" dirty="0"/>
              <a:t>Auto/Home Insurance</a:t>
            </a:r>
          </a:p>
          <a:p>
            <a:pPr marL="742950" lvl="1" indent="-285750">
              <a:buFont typeface="Arial" pitchFamily="34" charset="0"/>
              <a:buChar char="•"/>
            </a:pPr>
            <a:r>
              <a:rPr lang="en-US" sz="1400" dirty="0"/>
              <a:t>Automotive</a:t>
            </a:r>
          </a:p>
          <a:p>
            <a:pPr marL="742950" lvl="1" indent="-285750">
              <a:buFont typeface="Arial" pitchFamily="34" charset="0"/>
              <a:buChar char="•"/>
            </a:pPr>
            <a:r>
              <a:rPr lang="en-US" sz="1400" dirty="0"/>
              <a:t>Consumer Products</a:t>
            </a:r>
          </a:p>
          <a:p>
            <a:pPr marL="742950" lvl="1" indent="-285750">
              <a:buFont typeface="Arial" pitchFamily="34" charset="0"/>
              <a:buChar char="•"/>
            </a:pPr>
            <a:r>
              <a:rPr lang="en-US" sz="1400" dirty="0"/>
              <a:t>Dining</a:t>
            </a:r>
          </a:p>
          <a:p>
            <a:pPr marL="742950" lvl="1" indent="-285750">
              <a:buFont typeface="Arial" pitchFamily="34" charset="0"/>
              <a:buChar char="•"/>
            </a:pPr>
            <a:r>
              <a:rPr lang="en-US" sz="1400" dirty="0" smtClean="0"/>
              <a:t>Education</a:t>
            </a:r>
          </a:p>
          <a:p>
            <a:pPr marL="742950" lvl="1" indent="-285750">
              <a:buFont typeface="Arial" pitchFamily="34" charset="0"/>
              <a:buChar char="•"/>
            </a:pPr>
            <a:endParaRPr lang="en-US" sz="1400" dirty="0"/>
          </a:p>
          <a:p>
            <a:pPr marL="742950" lvl="1" indent="-285750">
              <a:buFont typeface="Arial" pitchFamily="34" charset="0"/>
              <a:buChar char="•"/>
            </a:pPr>
            <a:r>
              <a:rPr lang="en-US" sz="1400" dirty="0"/>
              <a:t>Electronic Equipment</a:t>
            </a:r>
          </a:p>
          <a:p>
            <a:pPr marL="742950" lvl="1" indent="-285750">
              <a:buFont typeface="Arial" pitchFamily="34" charset="0"/>
              <a:buChar char="•"/>
            </a:pPr>
            <a:r>
              <a:rPr lang="en-US" sz="1400" dirty="0"/>
              <a:t>Financial Services</a:t>
            </a:r>
          </a:p>
          <a:p>
            <a:pPr marL="742950" lvl="1" indent="-285750">
              <a:buFont typeface="Arial" pitchFamily="34" charset="0"/>
              <a:buChar char="•"/>
            </a:pPr>
            <a:r>
              <a:rPr lang="en-US" sz="1400" dirty="0"/>
              <a:t>Health and Wellness</a:t>
            </a:r>
          </a:p>
          <a:p>
            <a:pPr marL="742950" lvl="1" indent="-285750">
              <a:buFont typeface="Arial" pitchFamily="34" charset="0"/>
              <a:buChar char="•"/>
            </a:pPr>
            <a:r>
              <a:rPr lang="en-US" sz="1400" dirty="0"/>
              <a:t>Home and Garden</a:t>
            </a:r>
          </a:p>
          <a:p>
            <a:pPr marL="742950" lvl="1" indent="-285750">
              <a:buFont typeface="Arial" pitchFamily="34" charset="0"/>
              <a:buChar char="•"/>
            </a:pPr>
            <a:r>
              <a:rPr lang="en-US" sz="1400" dirty="0"/>
              <a:t>Insurance</a:t>
            </a:r>
          </a:p>
          <a:p>
            <a:pPr marL="742950" lvl="1" indent="-285750">
              <a:buFont typeface="Arial" pitchFamily="34" charset="0"/>
              <a:buChar char="•"/>
            </a:pPr>
            <a:r>
              <a:rPr lang="en-US" sz="1400" dirty="0"/>
              <a:t>Local Discounts</a:t>
            </a:r>
          </a:p>
          <a:p>
            <a:pPr marL="742950" lvl="1" indent="-285750">
              <a:buFont typeface="Arial" pitchFamily="34" charset="0"/>
              <a:buChar char="•"/>
            </a:pPr>
            <a:r>
              <a:rPr lang="en-US" sz="1400" dirty="0"/>
              <a:t>Travel and </a:t>
            </a:r>
            <a:r>
              <a:rPr lang="en-US" sz="1400" dirty="0" smtClean="0"/>
              <a:t>Entertainment</a:t>
            </a:r>
            <a:endParaRPr lang="en-US" dirty="0"/>
          </a:p>
        </p:txBody>
      </p:sp>
      <p:sp>
        <p:nvSpPr>
          <p:cNvPr id="6" name="Content Placeholder 2"/>
          <p:cNvSpPr txBox="1">
            <a:spLocks/>
          </p:cNvSpPr>
          <p:nvPr/>
        </p:nvSpPr>
        <p:spPr>
          <a:xfrm>
            <a:off x="228600" y="1524000"/>
            <a:ext cx="8763000" cy="1143000"/>
          </a:xfrm>
          <a:prstGeom prst="rect">
            <a:avLst/>
          </a:prstGeom>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400" b="1" dirty="0" smtClean="0">
                <a:solidFill>
                  <a:schemeClr val="tx2"/>
                </a:solidFill>
              </a:rPr>
              <a:t>EAP</a:t>
            </a:r>
          </a:p>
          <a:p>
            <a:pPr marL="0" indent="0" algn="just">
              <a:buNone/>
            </a:pPr>
            <a:r>
              <a:rPr lang="en-US" sz="3200" dirty="0" smtClean="0"/>
              <a:t>Collin College also offers a free Employee Assistance Program (EAP) which provides confidential services to help manage daily responsibilities, life events, work stresses or issues affecting quality of life.  The EAP is available 24 hours a day, 7 days a week.  </a:t>
            </a:r>
            <a:endParaRPr lang="en-US" dirty="0" smtClean="0"/>
          </a:p>
        </p:txBody>
      </p:sp>
      <p:cxnSp>
        <p:nvCxnSpPr>
          <p:cNvPr id="7" name="Straight Connector 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660786"/>
            <a:ext cx="1645875" cy="1654105"/>
          </a:xfrm>
          <a:prstGeom prst="rect">
            <a:avLst/>
          </a:prstGeom>
        </p:spPr>
      </p:pic>
      <p:pic>
        <p:nvPicPr>
          <p:cNvPr id="1026" name="Picture 2" descr="topper_dark_blue_e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26163"/>
            <a:ext cx="4724400" cy="8790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6400800"/>
            <a:ext cx="8153400" cy="338554"/>
          </a:xfrm>
          <a:prstGeom prst="rect">
            <a:avLst/>
          </a:prstGeom>
          <a:noFill/>
        </p:spPr>
        <p:txBody>
          <a:bodyPr wrap="square" rtlCol="0">
            <a:spAutoFit/>
          </a:bodyPr>
          <a:lstStyle/>
          <a:p>
            <a:pPr algn="ctr"/>
            <a:r>
              <a:rPr lang="en-US" sz="1600" dirty="0" smtClean="0"/>
              <a:t>More information about these benefits can be found on the HR Website.  </a:t>
            </a:r>
            <a:endParaRPr lang="en-US" sz="1600" dirty="0"/>
          </a:p>
        </p:txBody>
      </p:sp>
    </p:spTree>
    <p:extLst>
      <p:ext uri="{BB962C8B-B14F-4D97-AF65-F5344CB8AC3E}">
        <p14:creationId xmlns:p14="http://schemas.microsoft.com/office/powerpoint/2010/main" val="410782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Payroll</a:t>
            </a:r>
            <a:endParaRPr lang="en-US" sz="3600" b="1" dirty="0"/>
          </a:p>
        </p:txBody>
      </p:sp>
      <p:sp>
        <p:nvSpPr>
          <p:cNvPr id="3" name="Content Placeholder 2"/>
          <p:cNvSpPr>
            <a:spLocks noGrp="1"/>
          </p:cNvSpPr>
          <p:nvPr>
            <p:ph idx="1"/>
          </p:nvPr>
        </p:nvSpPr>
        <p:spPr>
          <a:xfrm>
            <a:off x="457200" y="1600200"/>
            <a:ext cx="5867400" cy="5029200"/>
          </a:xfrm>
        </p:spPr>
        <p:txBody>
          <a:bodyPr>
            <a:normAutofit fontScale="85000" lnSpcReduction="20000"/>
          </a:bodyPr>
          <a:lstStyle/>
          <a:p>
            <a:r>
              <a:rPr lang="en-US" sz="3400" dirty="0" smtClean="0"/>
              <a:t>All </a:t>
            </a:r>
            <a:r>
              <a:rPr lang="en-US" sz="3400" dirty="0"/>
              <a:t>employees are required to have Direct </a:t>
            </a:r>
            <a:r>
              <a:rPr lang="en-US" sz="3400" dirty="0" smtClean="0"/>
              <a:t>Deposit.  Employees may view and print their pay stubs by logging into </a:t>
            </a:r>
            <a:r>
              <a:rPr lang="en-US" sz="3400" dirty="0" err="1" smtClean="0"/>
              <a:t>CougarWeb</a:t>
            </a:r>
            <a:r>
              <a:rPr lang="en-US" sz="3400" dirty="0" smtClean="0"/>
              <a:t>.</a:t>
            </a:r>
            <a:endParaRPr lang="en-US" sz="3400" dirty="0"/>
          </a:p>
          <a:p>
            <a:pPr marL="0" lvl="0" indent="0">
              <a:buNone/>
            </a:pPr>
            <a:endParaRPr lang="en-US" sz="3400" b="1" dirty="0">
              <a:solidFill>
                <a:schemeClr val="accent2"/>
              </a:solidFill>
            </a:endParaRPr>
          </a:p>
          <a:p>
            <a:r>
              <a:rPr lang="en-US" sz="3400" dirty="0" smtClean="0"/>
              <a:t>Part-time CE Instructors are </a:t>
            </a:r>
            <a:r>
              <a:rPr lang="en-US" sz="3400" dirty="0"/>
              <a:t>paid based on </a:t>
            </a:r>
            <a:r>
              <a:rPr lang="en-US" sz="3400" dirty="0" smtClean="0"/>
              <a:t>type of class and course </a:t>
            </a:r>
            <a:r>
              <a:rPr lang="en-US" sz="3400" dirty="0"/>
              <a:t>contact hours taught.  Please refer to the current </a:t>
            </a:r>
            <a:r>
              <a:rPr lang="en-US" sz="3400" dirty="0" smtClean="0"/>
              <a:t>Payroll </a:t>
            </a:r>
            <a:r>
              <a:rPr lang="en-US" sz="3400" dirty="0"/>
              <a:t>Chart in your </a:t>
            </a:r>
            <a:r>
              <a:rPr lang="en-US" sz="3400" dirty="0" smtClean="0"/>
              <a:t>employment packet for direct deposit dates. </a:t>
            </a:r>
            <a:endParaRPr lang="en-US" sz="3400" dirty="0"/>
          </a:p>
          <a:p>
            <a:pPr marL="0" lvl="0" indent="0" algn="just">
              <a:buNone/>
            </a:pPr>
            <a:r>
              <a:rPr lang="en-US" sz="3400" dirty="0"/>
              <a:t> </a:t>
            </a:r>
            <a:endParaRPr lang="en-US" sz="3400" dirty="0" smtClean="0"/>
          </a:p>
          <a:p>
            <a:pPr marL="0" indent="0" algn="just">
              <a:buNone/>
            </a:pPr>
            <a:endParaRPr lang="en-US" sz="3400" dirty="0"/>
          </a:p>
          <a:p>
            <a:pPr marL="0" indent="0" algn="just">
              <a:buNone/>
            </a:pPr>
            <a:endParaRPr lang="en-US" sz="3400" dirty="0" smtClean="0"/>
          </a:p>
          <a:p>
            <a:pPr marL="0" indent="0">
              <a:buNone/>
            </a:pPr>
            <a:endParaRPr lang="en-US" sz="3400" dirty="0"/>
          </a:p>
          <a:p>
            <a:endParaRPr lang="en-US" dirty="0"/>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MPj040063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895600"/>
            <a:ext cx="2133600" cy="170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17</a:t>
            </a:fld>
            <a:endParaRPr lang="en-US"/>
          </a:p>
        </p:txBody>
      </p:sp>
    </p:spTree>
    <p:extLst>
      <p:ext uri="{BB962C8B-B14F-4D97-AF65-F5344CB8AC3E}">
        <p14:creationId xmlns:p14="http://schemas.microsoft.com/office/powerpoint/2010/main" val="112017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CougarWeb</a:t>
            </a:r>
            <a:endParaRPr lang="en-US" dirty="0"/>
          </a:p>
        </p:txBody>
      </p:sp>
      <p:sp>
        <p:nvSpPr>
          <p:cNvPr id="3" name="Content Placeholder 2"/>
          <p:cNvSpPr>
            <a:spLocks noGrp="1"/>
          </p:cNvSpPr>
          <p:nvPr>
            <p:ph idx="1"/>
          </p:nvPr>
        </p:nvSpPr>
        <p:spPr>
          <a:xfrm>
            <a:off x="381000" y="1600200"/>
            <a:ext cx="8382000" cy="2590800"/>
          </a:xfrm>
        </p:spPr>
        <p:txBody>
          <a:bodyPr>
            <a:normAutofit fontScale="70000" lnSpcReduction="20000"/>
          </a:bodyPr>
          <a:lstStyle/>
          <a:p>
            <a:pPr algn="just"/>
            <a:r>
              <a:rPr lang="en-US" dirty="0" err="1" smtClean="0"/>
              <a:t>CougarWeb</a:t>
            </a:r>
            <a:r>
              <a:rPr lang="en-US" dirty="0" smtClean="0"/>
              <a:t> is the portal into important information at Collin College.  </a:t>
            </a:r>
            <a:r>
              <a:rPr lang="en-US" dirty="0" err="1" smtClean="0"/>
              <a:t>CougarWeb</a:t>
            </a:r>
            <a:r>
              <a:rPr lang="en-US" dirty="0" smtClean="0"/>
              <a:t> is used by students, faculty and staff.  </a:t>
            </a:r>
          </a:p>
          <a:p>
            <a:pPr algn="just"/>
            <a:endParaRPr lang="en-US" dirty="0" smtClean="0"/>
          </a:p>
          <a:p>
            <a:pPr algn="just"/>
            <a:r>
              <a:rPr lang="en-US" dirty="0"/>
              <a:t>The </a:t>
            </a:r>
            <a:r>
              <a:rPr lang="en-US" dirty="0" err="1" smtClean="0"/>
              <a:t>CougarWeb</a:t>
            </a:r>
            <a:r>
              <a:rPr lang="en-US" dirty="0" smtClean="0"/>
              <a:t> ‘</a:t>
            </a:r>
            <a:r>
              <a:rPr lang="en-US" b="1" dirty="0" smtClean="0"/>
              <a:t>My Workplace’</a:t>
            </a:r>
            <a:r>
              <a:rPr lang="en-US" dirty="0" smtClean="0"/>
              <a:t> tab has employee information such as your  check </a:t>
            </a:r>
            <a:r>
              <a:rPr lang="en-US" dirty="0"/>
              <a:t>stub </a:t>
            </a:r>
            <a:r>
              <a:rPr lang="en-US" dirty="0" smtClean="0"/>
              <a:t>information, W2 forms, your leave balances, benefits information, college policies &amp; procedures, calendars, forms and departmental intranet pages. </a:t>
            </a:r>
          </a:p>
          <a:p>
            <a:pPr algn="just"/>
            <a:endParaRPr lang="en-US" dirty="0" smtClean="0"/>
          </a:p>
          <a:p>
            <a:pPr algn="just"/>
            <a:r>
              <a:rPr lang="en-US" dirty="0" err="1" smtClean="0"/>
              <a:t>CougarWeb</a:t>
            </a:r>
            <a:r>
              <a:rPr lang="en-US" dirty="0" smtClean="0"/>
              <a:t> also provides employees of Collin College with access the college’s library databases and resources</a:t>
            </a:r>
            <a:r>
              <a:rPr lang="en-US" dirty="0"/>
              <a:t> </a:t>
            </a:r>
            <a:r>
              <a:rPr lang="en-US" dirty="0" smtClean="0"/>
              <a:t>and remote access to their college email account.</a:t>
            </a:r>
          </a:p>
          <a:p>
            <a:pPr marL="0" indent="0" algn="just">
              <a:buNone/>
            </a:pPr>
            <a:endParaRPr lang="en-US" dirty="0"/>
          </a:p>
          <a:p>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59249"/>
            <a:ext cx="3848100" cy="2313991"/>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18</a:t>
            </a:fld>
            <a:endParaRPr lang="en-US"/>
          </a:p>
        </p:txBody>
      </p:sp>
    </p:spTree>
    <p:extLst>
      <p:ext uri="{BB962C8B-B14F-4D97-AF65-F5344CB8AC3E}">
        <p14:creationId xmlns:p14="http://schemas.microsoft.com/office/powerpoint/2010/main" val="2596596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Collin Mobile App</a:t>
            </a:r>
            <a:endParaRPr lang="en-US" dirty="0"/>
          </a:p>
        </p:txBody>
      </p:sp>
      <p:sp>
        <p:nvSpPr>
          <p:cNvPr id="3" name="Content Placeholder 2"/>
          <p:cNvSpPr>
            <a:spLocks noGrp="1"/>
          </p:cNvSpPr>
          <p:nvPr>
            <p:ph idx="1"/>
          </p:nvPr>
        </p:nvSpPr>
        <p:spPr/>
        <p:txBody>
          <a:bodyPr/>
          <a:lstStyle/>
          <a:p>
            <a:r>
              <a:rPr lang="en-US" dirty="0" smtClean="0"/>
              <a:t>Yes!  There’s an app for that!</a:t>
            </a:r>
          </a:p>
          <a:p>
            <a:r>
              <a:rPr lang="en-US" dirty="0" smtClean="0"/>
              <a:t>Collin College App is available for Apple products and Google Play</a:t>
            </a:r>
          </a:p>
          <a:p>
            <a:r>
              <a:rPr lang="en-US" dirty="0" smtClean="0"/>
              <a:t>Through the app, you can access:</a:t>
            </a:r>
          </a:p>
          <a:p>
            <a:pPr lvl="1"/>
            <a:r>
              <a:rPr lang="en-US" dirty="0" smtClean="0"/>
              <a:t>Calendar of events</a:t>
            </a:r>
          </a:p>
          <a:p>
            <a:pPr lvl="1"/>
            <a:r>
              <a:rPr lang="en-US" dirty="0" smtClean="0"/>
              <a:t>Map of each campus</a:t>
            </a:r>
          </a:p>
          <a:p>
            <a:pPr lvl="1"/>
            <a:r>
              <a:rPr lang="en-US" dirty="0" smtClean="0"/>
              <a:t>Class schedule</a:t>
            </a:r>
          </a:p>
          <a:p>
            <a:pPr lvl="1"/>
            <a:r>
              <a:rPr lang="en-US" dirty="0" err="1" smtClean="0"/>
              <a:t>CougarWeb</a:t>
            </a:r>
            <a:r>
              <a:rPr lang="en-US" dirty="0" smtClean="0"/>
              <a:t> and so much more!</a:t>
            </a:r>
            <a:endParaRPr lang="en-US"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800"/>
            <a:ext cx="1955800" cy="2286000"/>
          </a:xfrm>
          <a:prstGeom prst="rect">
            <a:avLst/>
          </a:prstGeom>
        </p:spPr>
      </p:pic>
    </p:spTree>
    <p:extLst>
      <p:ext uri="{BB962C8B-B14F-4D97-AF65-F5344CB8AC3E}">
        <p14:creationId xmlns:p14="http://schemas.microsoft.com/office/powerpoint/2010/main" val="117091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Mission of Collin College</a:t>
            </a:r>
            <a:endParaRPr lang="en-US" b="1" dirty="0"/>
          </a:p>
        </p:txBody>
      </p:sp>
      <p:sp>
        <p:nvSpPr>
          <p:cNvPr id="3" name="Content Placeholder 2"/>
          <p:cNvSpPr>
            <a:spLocks noGrp="1"/>
          </p:cNvSpPr>
          <p:nvPr>
            <p:ph idx="1"/>
          </p:nvPr>
        </p:nvSpPr>
        <p:spPr>
          <a:xfrm>
            <a:off x="533400" y="1905000"/>
            <a:ext cx="7848600" cy="4876800"/>
          </a:xfrm>
        </p:spPr>
        <p:txBody>
          <a:bodyPr rtlCol="0">
            <a:normAutofit/>
          </a:bodyPr>
          <a:lstStyle/>
          <a:p>
            <a:pPr marL="0" indent="0" algn="ctr" fontAlgn="auto">
              <a:spcAft>
                <a:spcPts val="0"/>
              </a:spcAft>
              <a:buFont typeface="Arial" pitchFamily="34" charset="0"/>
              <a:buNone/>
              <a:defRPr/>
            </a:pPr>
            <a:r>
              <a:rPr lang="en-US" sz="2800" dirty="0" smtClean="0"/>
              <a:t>Collin </a:t>
            </a:r>
            <a:r>
              <a:rPr lang="en-US" sz="2800" dirty="0"/>
              <a:t>County Community College District is a student and community-centered institution committed to developing skills, strengthening character, and challenging the intellect.</a:t>
            </a:r>
          </a:p>
          <a:p>
            <a:pPr marL="0" indent="0" fontAlgn="auto">
              <a:spcAft>
                <a:spcPts val="0"/>
              </a:spcAft>
              <a:buFont typeface="Arial" pitchFamily="34" charset="0"/>
              <a:buNone/>
              <a:defRPr/>
            </a:pPr>
            <a:r>
              <a:rPr lang="en-US" b="1" i="1" dirty="0"/>
              <a:t> </a:t>
            </a:r>
            <a:endParaRPr lang="en-US" i="1" dirty="0"/>
          </a:p>
          <a:p>
            <a:pPr marL="182880" indent="-182880" fontAlgn="auto">
              <a:spcAft>
                <a:spcPts val="0"/>
              </a:spcAft>
              <a:buFont typeface="Arial" pitchFamily="34" charset="0"/>
              <a:buChar char="•"/>
              <a:defRPr/>
            </a:pPr>
            <a:endParaRPr lang="en-US"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66AF1386-93E2-458A-ACD4-12B1CEC7680B}" type="slidenum">
              <a:rPr lang="en-US" smtClean="0"/>
              <a:pPr algn="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90600"/>
          </a:xfrm>
        </p:spPr>
        <p:txBody>
          <a:bodyPr>
            <a:normAutofit/>
          </a:bodyPr>
          <a:lstStyle/>
          <a:p>
            <a:r>
              <a:rPr lang="en-US" sz="3600" dirty="0" smtClean="0"/>
              <a:t>Campus Security &amp; Emergencies</a:t>
            </a:r>
            <a:endParaRPr lang="en-US" sz="3600" dirty="0"/>
          </a:p>
        </p:txBody>
      </p:sp>
      <p:sp>
        <p:nvSpPr>
          <p:cNvPr id="3" name="Content Placeholder 2"/>
          <p:cNvSpPr>
            <a:spLocks noGrp="1"/>
          </p:cNvSpPr>
          <p:nvPr>
            <p:ph idx="1"/>
          </p:nvPr>
        </p:nvSpPr>
        <p:spPr>
          <a:xfrm>
            <a:off x="1447800" y="1647265"/>
            <a:ext cx="5943600" cy="3353306"/>
          </a:xfrm>
        </p:spPr>
        <p:txBody>
          <a:bodyPr>
            <a:normAutofit fontScale="70000" lnSpcReduction="20000"/>
          </a:bodyPr>
          <a:lstStyle/>
          <a:p>
            <a:pPr marL="0" indent="0" algn="just">
              <a:buNone/>
            </a:pPr>
            <a:r>
              <a:rPr lang="en-US" dirty="0" smtClean="0"/>
              <a:t>The safety of our students, employees and visitors is extremely important to us.  We have a number of well-trained, dedicated men and women who serve as Collin College Police Officers and Dispatchers. These individuals are all committed to making our classrooms, workplace and the community a safe place to study, work and enjoy.   </a:t>
            </a:r>
          </a:p>
          <a:p>
            <a:pPr marL="0" indent="0" algn="just">
              <a:buNone/>
            </a:pPr>
            <a:endParaRPr lang="en-US" dirty="0"/>
          </a:p>
          <a:p>
            <a:pPr marL="0" indent="0" algn="just">
              <a:buNone/>
            </a:pPr>
            <a:r>
              <a:rPr lang="en-US" dirty="0" smtClean="0"/>
              <a:t>The campus police are available 24/7/365. </a:t>
            </a:r>
          </a:p>
          <a:p>
            <a:pPr marL="0" indent="0" algn="just">
              <a:buNone/>
            </a:pPr>
            <a:endParaRPr lang="en-US" dirty="0" smtClean="0"/>
          </a:p>
          <a:p>
            <a:pPr marL="0" indent="0" algn="just">
              <a:buNone/>
            </a:pPr>
            <a:r>
              <a:rPr lang="en-US" dirty="0" smtClean="0"/>
              <a:t>Visit Collin College’s Police Department Website to learn more about our Police </a:t>
            </a:r>
            <a:r>
              <a:rPr lang="en-US" dirty="0"/>
              <a:t>Department </a:t>
            </a:r>
            <a:r>
              <a:rPr lang="en-US" dirty="0" smtClean="0"/>
              <a:t>services, campus emergency information, campus </a:t>
            </a:r>
            <a:r>
              <a:rPr lang="en-US" dirty="0"/>
              <a:t>p</a:t>
            </a:r>
            <a:r>
              <a:rPr lang="en-US" dirty="0" smtClean="0"/>
              <a:t>olicies and contact information.  </a:t>
            </a:r>
            <a:endParaRPr lang="en-US" dirty="0"/>
          </a:p>
          <a:p>
            <a:pPr marL="0" indent="0" algn="just">
              <a:buNone/>
            </a:pPr>
            <a:endParaRPr lang="en-US" dirty="0" smtClean="0"/>
          </a:p>
          <a:p>
            <a:pPr marL="0" indent="0" algn="just">
              <a:buNone/>
            </a:pPr>
            <a:endParaRPr lang="en-US" dirty="0"/>
          </a:p>
          <a:p>
            <a:pPr lvl="1" algn="just"/>
            <a:endParaRPr lang="en-US" sz="2400" dirty="0"/>
          </a:p>
          <a:p>
            <a:pPr lvl="1" algn="just"/>
            <a:endParaRPr lang="en-US" sz="2400" dirty="0"/>
          </a:p>
          <a:p>
            <a:pPr marL="0" indent="0" algn="just">
              <a:buNone/>
            </a:pPr>
            <a:endParaRPr lang="en-US" dirty="0" smtClean="0"/>
          </a:p>
          <a:p>
            <a:pPr marL="274320" lvl="1" indent="0">
              <a:buNone/>
            </a:pPr>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71600" y="5105906"/>
            <a:ext cx="4800600" cy="12926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b="1" dirty="0" smtClean="0">
                <a:solidFill>
                  <a:srgbClr val="C00000"/>
                </a:solidFill>
              </a:rPr>
              <a:t>Emergency Contact Numbers: </a:t>
            </a:r>
          </a:p>
          <a:p>
            <a:pPr marL="285750" indent="-285750">
              <a:buFont typeface="Arial" pitchFamily="34" charset="0"/>
              <a:buChar char="•"/>
            </a:pPr>
            <a:r>
              <a:rPr lang="en-US" sz="1500" dirty="0" smtClean="0"/>
              <a:t>Call </a:t>
            </a:r>
            <a:r>
              <a:rPr lang="en-US" sz="1500" dirty="0"/>
              <a:t>911 if </a:t>
            </a:r>
            <a:r>
              <a:rPr lang="en-US" sz="1500" dirty="0" smtClean="0"/>
              <a:t>necessary.</a:t>
            </a:r>
          </a:p>
          <a:p>
            <a:pPr marL="285750" indent="-285750">
              <a:buFont typeface="Arial" pitchFamily="34" charset="0"/>
              <a:buChar char="•"/>
            </a:pPr>
            <a:r>
              <a:rPr lang="en-US" sz="1500" dirty="0" smtClean="0"/>
              <a:t>To reach Collin College’s Police Dispatch Line:</a:t>
            </a:r>
          </a:p>
          <a:p>
            <a:pPr lvl="1"/>
            <a:r>
              <a:rPr lang="en-US" sz="1500" dirty="0" smtClean="0"/>
              <a:t>  On-campus:  Dial extension </a:t>
            </a:r>
            <a:r>
              <a:rPr lang="en-US" sz="1500" b="1" dirty="0" smtClean="0">
                <a:solidFill>
                  <a:srgbClr val="C00000"/>
                </a:solidFill>
              </a:rPr>
              <a:t>5555</a:t>
            </a:r>
            <a:r>
              <a:rPr lang="en-US" sz="1500" dirty="0" smtClean="0">
                <a:solidFill>
                  <a:srgbClr val="C00000"/>
                </a:solidFill>
              </a:rPr>
              <a:t> </a:t>
            </a:r>
          </a:p>
          <a:p>
            <a:pPr lvl="1"/>
            <a:r>
              <a:rPr lang="en-US" sz="1500" dirty="0" smtClean="0">
                <a:solidFill>
                  <a:schemeClr val="tx1"/>
                </a:solidFill>
              </a:rPr>
              <a:t>  Off-campus:  Dial </a:t>
            </a:r>
            <a:r>
              <a:rPr lang="en-US" sz="1500" b="1" dirty="0" smtClean="0">
                <a:solidFill>
                  <a:srgbClr val="C00000"/>
                </a:solidFill>
              </a:rPr>
              <a:t>972-578-5555</a:t>
            </a:r>
            <a:endParaRPr lang="en-US" sz="1500" dirty="0"/>
          </a:p>
        </p:txBody>
      </p:sp>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20</a:t>
            </a:fld>
            <a:endParaRPr lang="en-US"/>
          </a:p>
        </p:txBody>
      </p:sp>
    </p:spTree>
    <p:extLst>
      <p:ext uri="{BB962C8B-B14F-4D97-AF65-F5344CB8AC3E}">
        <p14:creationId xmlns:p14="http://schemas.microsoft.com/office/powerpoint/2010/main" val="4217491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CougarAlert</a:t>
            </a:r>
            <a:endParaRPr lang="en-US" dirty="0"/>
          </a:p>
        </p:txBody>
      </p:sp>
      <p:sp>
        <p:nvSpPr>
          <p:cNvPr id="3" name="Content Placeholder 2"/>
          <p:cNvSpPr>
            <a:spLocks noGrp="1"/>
          </p:cNvSpPr>
          <p:nvPr>
            <p:ph idx="1"/>
          </p:nvPr>
        </p:nvSpPr>
        <p:spPr>
          <a:xfrm>
            <a:off x="609600" y="1632679"/>
            <a:ext cx="7791450" cy="3853721"/>
          </a:xfrm>
        </p:spPr>
        <p:txBody>
          <a:bodyPr>
            <a:normAutofit fontScale="70000" lnSpcReduction="20000"/>
          </a:bodyPr>
          <a:lstStyle/>
          <a:p>
            <a:pPr marL="0" indent="0" algn="just">
              <a:buNone/>
            </a:pPr>
            <a:r>
              <a:rPr lang="en-US" dirty="0"/>
              <a:t>When an emergency occurs, the </a:t>
            </a:r>
            <a:r>
              <a:rPr lang="en-US" dirty="0" smtClean="0"/>
              <a:t>college’s </a:t>
            </a:r>
            <a:r>
              <a:rPr lang="en-US" dirty="0" err="1" smtClean="0"/>
              <a:t>CougarAlert</a:t>
            </a:r>
            <a:r>
              <a:rPr lang="en-US" dirty="0" smtClean="0"/>
              <a:t> </a:t>
            </a:r>
            <a:r>
              <a:rPr lang="en-US" dirty="0"/>
              <a:t>system can send email, text messages and voice messages to employees  and students in as little as 90 seconds</a:t>
            </a:r>
            <a:r>
              <a:rPr lang="en-US" dirty="0" smtClean="0"/>
              <a:t>.</a:t>
            </a:r>
          </a:p>
          <a:p>
            <a:pPr algn="just"/>
            <a:endParaRPr lang="en-US" dirty="0"/>
          </a:p>
          <a:p>
            <a:pPr marL="0" indent="0" algn="just">
              <a:buNone/>
            </a:pPr>
            <a:r>
              <a:rPr lang="en-US" dirty="0" err="1"/>
              <a:t>CougarAlerts</a:t>
            </a:r>
            <a:r>
              <a:rPr lang="en-US" dirty="0"/>
              <a:t> will be sent in emergencies that require unscheduled closure or evacuation of a campus or the district. This </a:t>
            </a:r>
            <a:r>
              <a:rPr lang="en-US" dirty="0" smtClean="0"/>
              <a:t>includes, </a:t>
            </a:r>
            <a:r>
              <a:rPr lang="en-US" dirty="0"/>
              <a:t>but is not limited to weather closures, power outages, police emergencies, catastrophes and/or hazardous exposures. </a:t>
            </a:r>
            <a:r>
              <a:rPr lang="en-US" dirty="0" err="1"/>
              <a:t>CougarAlerts</a:t>
            </a:r>
            <a:r>
              <a:rPr lang="en-US" dirty="0"/>
              <a:t> will not be used for promotional purposes or for scheduled closures, such as holidays.</a:t>
            </a:r>
          </a:p>
          <a:p>
            <a:endParaRPr lang="en-US" dirty="0" smtClean="0"/>
          </a:p>
          <a:p>
            <a:pPr marL="0" indent="0">
              <a:buNone/>
            </a:pPr>
            <a:r>
              <a:rPr lang="en-US" dirty="0" smtClean="0"/>
              <a:t>All employees are strongly encouraged to subscribe to </a:t>
            </a:r>
            <a:r>
              <a:rPr lang="en-US" dirty="0" err="1" smtClean="0"/>
              <a:t>CougarAlert</a:t>
            </a:r>
            <a:r>
              <a:rPr lang="en-US" dirty="0" smtClean="0"/>
              <a:t>.        </a:t>
            </a:r>
          </a:p>
          <a:p>
            <a:endParaRPr lang="en-US" dirty="0"/>
          </a:p>
          <a:p>
            <a:pPr marL="0" indent="0">
              <a:buNone/>
            </a:pPr>
            <a:endParaRPr lang="en-US" dirty="0" smtClean="0"/>
          </a:p>
          <a:p>
            <a:pPr marL="0" indent="0">
              <a:buNone/>
            </a:pPr>
            <a:r>
              <a:rPr lang="en-US" b="1" dirty="0" smtClean="0"/>
              <a:t>To subscribe, </a:t>
            </a:r>
            <a:r>
              <a:rPr lang="en-US" b="1" dirty="0"/>
              <a:t>visit: </a:t>
            </a:r>
            <a:r>
              <a:rPr lang="en-US" b="1" dirty="0" smtClean="0"/>
              <a:t>http</a:t>
            </a:r>
            <a:r>
              <a:rPr lang="en-US" b="1" dirty="0"/>
              <a:t>://</a:t>
            </a:r>
            <a:r>
              <a:rPr lang="en-US" b="1" dirty="0" smtClean="0"/>
              <a:t>www.collin.edu/cougaralert.html </a:t>
            </a:r>
            <a:endParaRPr lang="en-US" b="1"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563762"/>
            <a:ext cx="3352800" cy="471277"/>
          </a:xfrm>
          <a:prstGeom prst="rect">
            <a:avLst/>
          </a:prstGeom>
        </p:spPr>
      </p:pic>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21</a:t>
            </a:fld>
            <a:endParaRPr lang="en-US"/>
          </a:p>
        </p:txBody>
      </p:sp>
    </p:spTree>
    <p:extLst>
      <p:ext uri="{BB962C8B-B14F-4D97-AF65-F5344CB8AC3E}">
        <p14:creationId xmlns:p14="http://schemas.microsoft.com/office/powerpoint/2010/main" val="1042522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Help Desk &amp; Media Services</a:t>
            </a:r>
            <a:endParaRPr lang="en-US" sz="3800" dirty="0"/>
          </a:p>
        </p:txBody>
      </p:sp>
      <p:sp>
        <p:nvSpPr>
          <p:cNvPr id="3" name="Content Placeholder 2"/>
          <p:cNvSpPr>
            <a:spLocks noGrp="1"/>
          </p:cNvSpPr>
          <p:nvPr>
            <p:ph idx="1"/>
          </p:nvPr>
        </p:nvSpPr>
        <p:spPr>
          <a:xfrm>
            <a:off x="533400" y="1676400"/>
            <a:ext cx="4953000" cy="4648200"/>
          </a:xfrm>
        </p:spPr>
        <p:txBody>
          <a:bodyPr>
            <a:noAutofit/>
          </a:bodyPr>
          <a:lstStyle/>
          <a:p>
            <a:pPr marL="0" lvl="0" indent="0" algn="just">
              <a:buNone/>
            </a:pPr>
            <a:r>
              <a:rPr lang="en-US" sz="1600" b="1" dirty="0" smtClean="0">
                <a:solidFill>
                  <a:schemeClr val="tx2"/>
                </a:solidFill>
              </a:rPr>
              <a:t>Help Desk</a:t>
            </a:r>
          </a:p>
          <a:p>
            <a:pPr algn="just"/>
            <a:r>
              <a:rPr lang="en-US" sz="1500" dirty="0" smtClean="0"/>
              <a:t>The Help Desk </a:t>
            </a:r>
            <a:r>
              <a:rPr lang="en-US" sz="1500" dirty="0"/>
              <a:t>is available to assist employees with technology </a:t>
            </a:r>
            <a:r>
              <a:rPr lang="en-US" sz="1500" dirty="0" smtClean="0"/>
              <a:t>issues.  </a:t>
            </a:r>
            <a:r>
              <a:rPr lang="en-US" sz="1500" dirty="0"/>
              <a:t>The Help Desk can be reached </a:t>
            </a:r>
            <a:r>
              <a:rPr lang="en-US" sz="1500" dirty="0" smtClean="0"/>
              <a:t>most conveniently by </a:t>
            </a:r>
            <a:r>
              <a:rPr lang="en-US" sz="1500" dirty="0"/>
              <a:t>dialing x6555 from any phone on campus, or by emailing </a:t>
            </a:r>
            <a:r>
              <a:rPr lang="en-US" sz="1500" dirty="0" smtClean="0"/>
              <a:t>HelpDesk@collin.edu. </a:t>
            </a:r>
          </a:p>
          <a:p>
            <a:pPr algn="just"/>
            <a:r>
              <a:rPr lang="en-US" sz="1500" dirty="0" smtClean="0"/>
              <a:t>You </a:t>
            </a:r>
            <a:r>
              <a:rPr lang="en-US" sz="1500" dirty="0"/>
              <a:t>can also find Academic Technology and Network Services tutorials online to assist with Blackboard, </a:t>
            </a:r>
            <a:r>
              <a:rPr lang="en-US" sz="1500" dirty="0" err="1"/>
              <a:t>CougarWeb</a:t>
            </a:r>
            <a:r>
              <a:rPr lang="en-US" sz="1500" dirty="0"/>
              <a:t>, </a:t>
            </a:r>
            <a:r>
              <a:rPr lang="en-US" sz="1500" dirty="0" err="1"/>
              <a:t>CougarMail</a:t>
            </a:r>
            <a:r>
              <a:rPr lang="en-US" sz="1500" dirty="0"/>
              <a:t>, Pharos, Accessing network drives remotely/Virtual Office, Phones and Voicemail, general technology and software tutorials and much more! </a:t>
            </a:r>
            <a:endParaRPr lang="en-US" sz="1500" dirty="0" smtClean="0"/>
          </a:p>
          <a:p>
            <a:pPr algn="just"/>
            <a:r>
              <a:rPr lang="en-US" sz="1500" dirty="0"/>
              <a:t>You can </a:t>
            </a:r>
            <a:r>
              <a:rPr lang="en-US" sz="1500" dirty="0" smtClean="0"/>
              <a:t>also check </a:t>
            </a:r>
            <a:r>
              <a:rPr lang="en-US" sz="1500" dirty="0"/>
              <a:t>out software from the Help Desk to install on your home computer if it is for work-related applications.</a:t>
            </a:r>
          </a:p>
          <a:p>
            <a:pPr marL="0" indent="0" algn="just">
              <a:buNone/>
            </a:pPr>
            <a:endParaRPr lang="en-US" sz="1500" dirty="0" smtClean="0"/>
          </a:p>
          <a:p>
            <a:pPr marL="0" indent="0" algn="just">
              <a:buNone/>
            </a:pPr>
            <a:r>
              <a:rPr lang="en-US" sz="1600" b="1" dirty="0" smtClean="0">
                <a:solidFill>
                  <a:schemeClr val="tx2"/>
                </a:solidFill>
              </a:rPr>
              <a:t>Media Services</a:t>
            </a:r>
          </a:p>
          <a:p>
            <a:pPr algn="just"/>
            <a:r>
              <a:rPr lang="en-US" sz="1500" dirty="0" smtClean="0"/>
              <a:t>Media Services staff are available at each campus to assist with classroom technology issues, requests for video equipment, laptops, projectors and much more.  </a:t>
            </a:r>
            <a:endParaRPr lang="en-US" sz="1500"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09" y="2650007"/>
            <a:ext cx="2574470" cy="2074393"/>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22</a:t>
            </a:fld>
            <a:endParaRPr lang="en-US"/>
          </a:p>
        </p:txBody>
      </p:sp>
    </p:spTree>
    <p:extLst>
      <p:ext uri="{BB962C8B-B14F-4D97-AF65-F5344CB8AC3E}">
        <p14:creationId xmlns:p14="http://schemas.microsoft.com/office/powerpoint/2010/main" val="3875912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Helpful Information</a:t>
            </a:r>
            <a:endParaRPr lang="en-US" dirty="0"/>
          </a:p>
        </p:txBody>
      </p:sp>
      <p:sp>
        <p:nvSpPr>
          <p:cNvPr id="3" name="Content Placeholder 2"/>
          <p:cNvSpPr>
            <a:spLocks noGrp="1"/>
          </p:cNvSpPr>
          <p:nvPr>
            <p:ph idx="1"/>
          </p:nvPr>
        </p:nvSpPr>
        <p:spPr>
          <a:xfrm>
            <a:off x="381000" y="1676400"/>
            <a:ext cx="5029200" cy="4953000"/>
          </a:xfrm>
        </p:spPr>
        <p:txBody>
          <a:bodyPr numCol="1">
            <a:noAutofit/>
          </a:bodyPr>
          <a:lstStyle/>
          <a:p>
            <a:pPr marL="0" lvl="0" indent="0" algn="just">
              <a:buNone/>
            </a:pPr>
            <a:r>
              <a:rPr lang="en-US" sz="1600" b="1" dirty="0" smtClean="0">
                <a:solidFill>
                  <a:schemeClr val="tx2"/>
                </a:solidFill>
              </a:rPr>
              <a:t>Who’s Who at Collin College</a:t>
            </a:r>
          </a:p>
          <a:p>
            <a:r>
              <a:rPr lang="en-US" sz="1300" dirty="0" smtClean="0"/>
              <a:t>Collin College’s Organization Chart </a:t>
            </a:r>
            <a:r>
              <a:rPr lang="en-US" sz="1300" dirty="0"/>
              <a:t>is </a:t>
            </a:r>
            <a:r>
              <a:rPr lang="en-US" sz="1300" dirty="0" smtClean="0"/>
              <a:t>available on the HR website.</a:t>
            </a:r>
          </a:p>
          <a:p>
            <a:pPr lvl="0"/>
            <a:endParaRPr lang="en-US" sz="1000" dirty="0"/>
          </a:p>
          <a:p>
            <a:pPr marL="0" lvl="0" indent="0">
              <a:buNone/>
            </a:pPr>
            <a:r>
              <a:rPr lang="en-US" sz="1600" b="1" dirty="0" smtClean="0">
                <a:solidFill>
                  <a:schemeClr val="tx2"/>
                </a:solidFill>
              </a:rPr>
              <a:t>Get Involved and “Be in the Know”</a:t>
            </a:r>
          </a:p>
          <a:p>
            <a:pPr lvl="0" algn="just"/>
            <a:r>
              <a:rPr lang="en-US" sz="1300" dirty="0"/>
              <a:t>Check out the Collin College Event Calendar </a:t>
            </a:r>
            <a:r>
              <a:rPr lang="en-US" sz="1300" dirty="0" smtClean="0"/>
              <a:t>for upcoming college events.</a:t>
            </a:r>
          </a:p>
          <a:p>
            <a:pPr lvl="0" algn="just"/>
            <a:r>
              <a:rPr lang="en-US" sz="1300" dirty="0" smtClean="0"/>
              <a:t>Watch for college-wide announcements about college news and events or opportunities to participate in Collin College committees, task forces or activities. </a:t>
            </a:r>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114800"/>
            <a:ext cx="2819400" cy="16147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95958"/>
            <a:ext cx="2819400" cy="1089127"/>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23</a:t>
            </a:fld>
            <a:endParaRPr lang="en-US"/>
          </a:p>
        </p:txBody>
      </p:sp>
    </p:spTree>
    <p:extLst>
      <p:ext uri="{BB962C8B-B14F-4D97-AF65-F5344CB8AC3E}">
        <p14:creationId xmlns:p14="http://schemas.microsoft.com/office/powerpoint/2010/main" val="2120061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2514600"/>
          </a:xfrm>
        </p:spPr>
        <p:txBody>
          <a:bodyPr>
            <a:normAutofit fontScale="47500" lnSpcReduction="20000"/>
          </a:bodyPr>
          <a:lstStyle/>
          <a:p>
            <a:pPr marL="0" indent="0">
              <a:buNone/>
            </a:pPr>
            <a:endParaRPr lang="en-US" sz="4900" dirty="0"/>
          </a:p>
          <a:p>
            <a:pPr marL="0" lvl="0" indent="0" algn="just">
              <a:buNone/>
            </a:pPr>
            <a:r>
              <a:rPr lang="en-US" sz="4900" b="1" dirty="0" smtClean="0">
                <a:solidFill>
                  <a:schemeClr val="tx2"/>
                </a:solidFill>
              </a:rPr>
              <a:t>Collin College Athletics</a:t>
            </a:r>
          </a:p>
          <a:p>
            <a:r>
              <a:rPr lang="en-US" sz="4900" dirty="0" smtClean="0"/>
              <a:t>The </a:t>
            </a:r>
            <a:r>
              <a:rPr lang="en-US" sz="4900" dirty="0"/>
              <a:t>college nickname used by our athletic teams and other organizations throughout the college is the Collin College Cougars</a:t>
            </a:r>
            <a:r>
              <a:rPr lang="en-US" sz="4900" dirty="0" smtClean="0"/>
              <a:t>.  </a:t>
            </a:r>
          </a:p>
          <a:p>
            <a:r>
              <a:rPr lang="en-US" sz="4900" dirty="0" smtClean="0"/>
              <a:t>For athletic event schedules</a:t>
            </a:r>
            <a:r>
              <a:rPr lang="en-US" sz="4900" dirty="0"/>
              <a:t>, </a:t>
            </a:r>
            <a:r>
              <a:rPr lang="en-US" sz="4900" dirty="0" smtClean="0"/>
              <a:t>visit</a:t>
            </a:r>
            <a:r>
              <a:rPr lang="en-US" sz="4900" dirty="0"/>
              <a:t>: http://www.collin.edu/athletics</a:t>
            </a:r>
            <a:r>
              <a:rPr lang="en-US" sz="4900" dirty="0" smtClean="0"/>
              <a:t>/.</a:t>
            </a:r>
          </a:p>
          <a:p>
            <a:pPr algn="just"/>
            <a:endParaRPr lang="en-US" sz="4900" dirty="0"/>
          </a:p>
          <a:p>
            <a:pPr marL="0" indent="0" algn="just">
              <a:buNone/>
            </a:pPr>
            <a:endParaRPr lang="en-US" sz="4900" dirty="0" smtClean="0"/>
          </a:p>
          <a:p>
            <a:pPr marL="0" lvl="0" indent="0" algn="just">
              <a:buNone/>
            </a:pPr>
            <a:endParaRPr lang="en-US" sz="6400" dirty="0"/>
          </a:p>
          <a:p>
            <a:pPr marL="0" lvl="0" indent="0" algn="just">
              <a:buNone/>
            </a:pPr>
            <a:endParaRPr lang="en-US" sz="6400" dirty="0"/>
          </a:p>
        </p:txBody>
      </p:sp>
      <p:sp>
        <p:nvSpPr>
          <p:cNvPr id="4" name="Title 1"/>
          <p:cNvSpPr>
            <a:spLocks noGrp="1"/>
          </p:cNvSpPr>
          <p:nvPr>
            <p:ph type="title"/>
          </p:nvPr>
        </p:nvSpPr>
        <p:spPr/>
        <p:txBody>
          <a:bodyPr/>
          <a:lstStyle/>
          <a:p>
            <a:r>
              <a:rPr lang="en-US" dirty="0" smtClean="0"/>
              <a:t>Helpful Information (cont.)</a:t>
            </a:r>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3733800"/>
            <a:ext cx="8572500" cy="2794000"/>
          </a:xfrm>
          <a:prstGeom prst="rect">
            <a:avLst/>
          </a:prstGeom>
        </p:spPr>
      </p:pic>
    </p:spTree>
    <p:extLst>
      <p:ext uri="{BB962C8B-B14F-4D97-AF65-F5344CB8AC3E}">
        <p14:creationId xmlns:p14="http://schemas.microsoft.com/office/powerpoint/2010/main" val="1124561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Information (cont.)</a:t>
            </a:r>
            <a:endParaRPr lang="en-US" dirty="0"/>
          </a:p>
        </p:txBody>
      </p:sp>
      <p:sp>
        <p:nvSpPr>
          <p:cNvPr id="3" name="Content Placeholder 2"/>
          <p:cNvSpPr>
            <a:spLocks noGrp="1"/>
          </p:cNvSpPr>
          <p:nvPr>
            <p:ph idx="1"/>
          </p:nvPr>
        </p:nvSpPr>
        <p:spPr>
          <a:xfrm>
            <a:off x="304800" y="1676400"/>
            <a:ext cx="8534400" cy="4876800"/>
          </a:xfrm>
        </p:spPr>
        <p:txBody>
          <a:bodyPr>
            <a:normAutofit/>
          </a:bodyPr>
          <a:lstStyle/>
          <a:p>
            <a:pPr marL="0" indent="0" algn="just">
              <a:buNone/>
            </a:pPr>
            <a:endParaRPr lang="en-US" sz="1800" dirty="0" smtClean="0"/>
          </a:p>
          <a:p>
            <a:pPr marL="0" lvl="0" indent="0">
              <a:buNone/>
            </a:pPr>
            <a:r>
              <a:rPr lang="en-US" sz="1800" b="1" dirty="0" smtClean="0">
                <a:solidFill>
                  <a:schemeClr val="tx2"/>
                </a:solidFill>
              </a:rPr>
              <a:t>Information </a:t>
            </a:r>
            <a:r>
              <a:rPr lang="en-US" sz="1800" b="1" dirty="0">
                <a:solidFill>
                  <a:schemeClr val="tx2"/>
                </a:solidFill>
              </a:rPr>
              <a:t>Desks </a:t>
            </a:r>
            <a:r>
              <a:rPr lang="en-US" sz="1800" b="1" dirty="0" smtClean="0">
                <a:solidFill>
                  <a:schemeClr val="tx2"/>
                </a:solidFill>
              </a:rPr>
              <a:t>&amp; Room Reservations</a:t>
            </a:r>
            <a:endParaRPr lang="en-US" sz="1800" b="1" dirty="0">
              <a:solidFill>
                <a:schemeClr val="tx2"/>
              </a:solidFill>
            </a:endParaRPr>
          </a:p>
          <a:p>
            <a:pPr algn="just"/>
            <a:r>
              <a:rPr lang="en-US" sz="1600" dirty="0" smtClean="0"/>
              <a:t>The Information Desk at each campus can help with general inquiries, provide directions, and receive visitors and callers.  </a:t>
            </a:r>
          </a:p>
          <a:p>
            <a:pPr algn="just"/>
            <a:r>
              <a:rPr lang="en-US" sz="1600" dirty="0" smtClean="0"/>
              <a:t>If you have a meeting scheduled, notify the Information Desk so your attendees can be directed to the appropriate location. </a:t>
            </a:r>
          </a:p>
          <a:p>
            <a:pPr marL="0" indent="0">
              <a:buNone/>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25</a:t>
            </a:fld>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657600"/>
            <a:ext cx="5943600" cy="2728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1055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56448"/>
            <a:ext cx="4572000" cy="4896752"/>
          </a:xfrm>
        </p:spPr>
        <p:txBody>
          <a:bodyPr>
            <a:normAutofit fontScale="62500" lnSpcReduction="20000"/>
          </a:bodyPr>
          <a:lstStyle/>
          <a:p>
            <a:pPr marL="0" lvl="0" indent="0" algn="just">
              <a:buNone/>
            </a:pPr>
            <a:r>
              <a:rPr lang="en-US" sz="2600" b="1" dirty="0" smtClean="0">
                <a:solidFill>
                  <a:schemeClr val="tx2"/>
                </a:solidFill>
              </a:rPr>
              <a:t>Dress Code</a:t>
            </a:r>
          </a:p>
          <a:p>
            <a:pPr algn="just"/>
            <a:r>
              <a:rPr lang="en-US" dirty="0" smtClean="0"/>
              <a:t>While we do not have a college-wide dress code policy, employees are expected to dress appropriately for the workplace.  Business casual attire is generally worn by most employees.  You are encouraged to discuss appropriate attire expectations for your department with your supervisor.  </a:t>
            </a:r>
          </a:p>
          <a:p>
            <a:pPr algn="just"/>
            <a:r>
              <a:rPr lang="en-US" dirty="0" smtClean="0"/>
              <a:t>Employees are also encouraged to show their Cougar Pride by wearing their Collin College Spirit Shirts each Wednesday. </a:t>
            </a:r>
            <a:r>
              <a:rPr lang="en-US" dirty="0"/>
              <a:t>Watch for announcements for the next opportunity to purchase your Spirit Shirt! </a:t>
            </a:r>
            <a:r>
              <a:rPr lang="en-US" dirty="0" smtClean="0"/>
              <a:t>Proceeds go to the Spirit Scholarship fund.  </a:t>
            </a:r>
          </a:p>
          <a:p>
            <a:pPr algn="just"/>
            <a:endParaRPr lang="en-US" dirty="0" smtClean="0"/>
          </a:p>
          <a:p>
            <a:pPr marL="0" lvl="0" indent="0" algn="just">
              <a:buNone/>
            </a:pPr>
            <a:r>
              <a:rPr lang="en-US" sz="2600" b="1" dirty="0" smtClean="0">
                <a:solidFill>
                  <a:schemeClr val="tx2"/>
                </a:solidFill>
              </a:rPr>
              <a:t>Employee ID Cards, </a:t>
            </a:r>
          </a:p>
          <a:p>
            <a:pPr algn="just"/>
            <a:r>
              <a:rPr lang="en-US" dirty="0"/>
              <a:t>All faculty and staff </a:t>
            </a:r>
            <a:r>
              <a:rPr lang="en-US" dirty="0" smtClean="0"/>
              <a:t>of Collin </a:t>
            </a:r>
            <a:r>
              <a:rPr lang="en-US" dirty="0"/>
              <a:t>College are required to have an Employee ID Card in order to use certain services provided by the college including the bookstore, computer labs, fitness center, library and </a:t>
            </a:r>
            <a:r>
              <a:rPr lang="en-US" dirty="0" smtClean="0"/>
              <a:t>college-sponsored </a:t>
            </a:r>
            <a:r>
              <a:rPr lang="en-US" dirty="0"/>
              <a:t>events.  </a:t>
            </a:r>
            <a:endParaRPr lang="en-US" dirty="0" smtClean="0"/>
          </a:p>
          <a:p>
            <a:pPr algn="just"/>
            <a:r>
              <a:rPr lang="en-US" dirty="0" smtClean="0"/>
              <a:t>You </a:t>
            </a:r>
            <a:r>
              <a:rPr lang="en-US" dirty="0"/>
              <a:t>can get your ID card in any Student Life </a:t>
            </a:r>
            <a:r>
              <a:rPr lang="en-US" dirty="0" smtClean="0"/>
              <a:t>office.</a:t>
            </a:r>
            <a:endParaRPr lang="en-US" b="1" dirty="0" smtClean="0">
              <a:solidFill>
                <a:schemeClr val="tx2"/>
              </a:solidFill>
            </a:endParaRPr>
          </a:p>
          <a:p>
            <a:pPr marL="0" lvl="0" indent="0" algn="just">
              <a:buNone/>
            </a:pPr>
            <a:endParaRPr lang="en-US" dirty="0" smtClean="0"/>
          </a:p>
          <a:p>
            <a:pPr algn="just"/>
            <a:endParaRPr lang="en-US" dirty="0"/>
          </a:p>
          <a:p>
            <a:pPr algn="just"/>
            <a:endParaRPr lang="en-US" dirty="0"/>
          </a:p>
          <a:p>
            <a:pPr lvl="0" algn="just"/>
            <a:endParaRPr lang="en-US" dirty="0" smtClean="0"/>
          </a:p>
          <a:p>
            <a:pPr marL="0" indent="0" algn="just">
              <a:buNone/>
            </a:pPr>
            <a:endParaRPr lang="en-US" dirty="0"/>
          </a:p>
        </p:txBody>
      </p:sp>
      <p:sp>
        <p:nvSpPr>
          <p:cNvPr id="4" name="Title 1"/>
          <p:cNvSpPr>
            <a:spLocks noGrp="1"/>
          </p:cNvSpPr>
          <p:nvPr>
            <p:ph type="title"/>
          </p:nvPr>
        </p:nvSpPr>
        <p:spPr/>
        <p:txBody>
          <a:bodyPr/>
          <a:lstStyle/>
          <a:p>
            <a:r>
              <a:rPr lang="en-US" dirty="0" smtClean="0"/>
              <a:t>Helpful Information (cont.)</a:t>
            </a:r>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419600"/>
            <a:ext cx="2905125" cy="1832318"/>
          </a:xfrm>
          <a:prstGeom prst="rect">
            <a:avLst/>
          </a:prstGeom>
        </p:spPr>
      </p:pic>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26</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29026"/>
            <a:ext cx="3581400" cy="2339102"/>
          </a:xfrm>
          <a:prstGeom prst="rect">
            <a:avLst/>
          </a:prstGeom>
        </p:spPr>
      </p:pic>
    </p:spTree>
    <p:extLst>
      <p:ext uri="{BB962C8B-B14F-4D97-AF65-F5344CB8AC3E}">
        <p14:creationId xmlns:p14="http://schemas.microsoft.com/office/powerpoint/2010/main" val="24662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fontAlgn="auto">
              <a:spcAft>
                <a:spcPts val="0"/>
              </a:spcAft>
              <a:defRPr/>
            </a:pPr>
            <a:r>
              <a:rPr lang="en-US" b="1" dirty="0" smtClean="0">
                <a:solidFill>
                  <a:schemeClr val="accent1"/>
                </a:solidFill>
              </a:rPr>
              <a:t>Core Values</a:t>
            </a:r>
          </a:p>
        </p:txBody>
      </p:sp>
      <p:sp>
        <p:nvSpPr>
          <p:cNvPr id="9219" name="Rectangle 3"/>
          <p:cNvSpPr>
            <a:spLocks noGrp="1" noChangeArrowheads="1"/>
          </p:cNvSpPr>
          <p:nvPr>
            <p:ph idx="1"/>
          </p:nvPr>
        </p:nvSpPr>
        <p:spPr>
          <a:xfrm>
            <a:off x="533400" y="1798638"/>
            <a:ext cx="8229600" cy="4525962"/>
          </a:xfrm>
        </p:spPr>
        <p:txBody>
          <a:bodyPr/>
          <a:lstStyle/>
          <a:p>
            <a:pPr>
              <a:buFontTx/>
              <a:buNone/>
            </a:pPr>
            <a:r>
              <a:rPr lang="en-US" sz="3200" b="1" i="1" dirty="0" smtClean="0">
                <a:solidFill>
                  <a:schemeClr val="accent1"/>
                </a:solidFill>
              </a:rPr>
              <a:t>We have a passion for...</a:t>
            </a:r>
            <a:r>
              <a:rPr lang="en-US" b="1" i="1" dirty="0" smtClean="0"/>
              <a:t>	  </a:t>
            </a:r>
          </a:p>
          <a:p>
            <a:pPr lvl="1"/>
            <a:r>
              <a:rPr lang="en-US" sz="2400" b="1" dirty="0" smtClean="0"/>
              <a:t> Learning</a:t>
            </a:r>
          </a:p>
          <a:p>
            <a:pPr lvl="1"/>
            <a:r>
              <a:rPr lang="en-US" sz="2400" b="1" dirty="0" smtClean="0"/>
              <a:t> Service and Involvement</a:t>
            </a:r>
          </a:p>
          <a:p>
            <a:pPr lvl="1"/>
            <a:r>
              <a:rPr lang="en-US" sz="2400" b="1" dirty="0" smtClean="0"/>
              <a:t> Creativity and Innovation</a:t>
            </a:r>
          </a:p>
          <a:p>
            <a:pPr lvl="1"/>
            <a:r>
              <a:rPr lang="en-US" sz="2400" b="1" dirty="0" smtClean="0"/>
              <a:t> Academic Excellence</a:t>
            </a:r>
          </a:p>
          <a:p>
            <a:pPr lvl="1"/>
            <a:r>
              <a:rPr lang="en-US" sz="2400" b="1" dirty="0" smtClean="0"/>
              <a:t> Dignity and Respect</a:t>
            </a:r>
          </a:p>
          <a:p>
            <a:pPr lvl="1"/>
            <a:r>
              <a:rPr lang="en-US" sz="2400" b="1" dirty="0" smtClean="0"/>
              <a:t> Integrity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214" y="2265717"/>
            <a:ext cx="3058386" cy="30682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Accreditation</a:t>
            </a:r>
            <a:endParaRPr lang="en-US" b="1" dirty="0"/>
          </a:p>
        </p:txBody>
      </p:sp>
      <p:sp>
        <p:nvSpPr>
          <p:cNvPr id="3" name="Content Placeholder 2"/>
          <p:cNvSpPr>
            <a:spLocks noGrp="1"/>
          </p:cNvSpPr>
          <p:nvPr>
            <p:ph idx="1"/>
          </p:nvPr>
        </p:nvSpPr>
        <p:spPr>
          <a:xfrm>
            <a:off x="457200" y="1600200"/>
            <a:ext cx="4648200" cy="3886200"/>
          </a:xfrm>
        </p:spPr>
        <p:txBody>
          <a:bodyPr/>
          <a:lstStyle/>
          <a:p>
            <a:r>
              <a:rPr lang="en-US" sz="1600" dirty="0" smtClean="0"/>
              <a:t>Collin College is accredited by the                    </a:t>
            </a:r>
            <a:r>
              <a:rPr lang="en-US" sz="1600" b="1" dirty="0" smtClean="0"/>
              <a:t>Southern Association of Colleges and Schools (SACS) </a:t>
            </a:r>
            <a:r>
              <a:rPr lang="en-US" sz="1600" b="1" dirty="0"/>
              <a:t>Commission on Colleges </a:t>
            </a:r>
            <a:r>
              <a:rPr lang="en-US" sz="1600" dirty="0" smtClean="0"/>
              <a:t>to award associate degrees and certificates.  </a:t>
            </a:r>
          </a:p>
          <a:p>
            <a:pPr algn="just"/>
            <a:endParaRPr lang="en-US" sz="1600" dirty="0" smtClean="0"/>
          </a:p>
          <a:p>
            <a:r>
              <a:rPr lang="en-US" sz="1600" dirty="0" smtClean="0"/>
              <a:t>The Southern Association of Colleges and Schools Commission on Colleges is the regional body for the accreditation of degree-granting higher education institutions in the Southern states.  </a:t>
            </a:r>
          </a:p>
          <a:p>
            <a:pPr algn="just"/>
            <a:endParaRPr lang="en-US" sz="1600" dirty="0" smtClean="0"/>
          </a:p>
          <a:p>
            <a:r>
              <a:rPr lang="en-US" sz="1600" dirty="0" smtClean="0"/>
              <a:t>Certain programs offered by Collin College are also accredited by specialized, industry-specific accrediting bodies.</a:t>
            </a:r>
          </a:p>
          <a:p>
            <a:pPr marL="0" indent="0" algn="just">
              <a:buNone/>
            </a:pPr>
            <a:endParaRPr lang="en-US" sz="1600" dirty="0" smtClean="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66AF1386-93E2-458A-ACD4-12B1CEC7680B}" type="slidenum">
              <a:rPr lang="en-US" smtClean="0"/>
              <a:pPr algn="r">
                <a:defRPr/>
              </a:pPr>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752600"/>
            <a:ext cx="2705725" cy="3631368"/>
          </a:xfrm>
          <a:prstGeom prst="rect">
            <a:avLst/>
          </a:prstGeom>
        </p:spPr>
      </p:pic>
    </p:spTree>
    <p:extLst>
      <p:ext uri="{BB962C8B-B14F-4D97-AF65-F5344CB8AC3E}">
        <p14:creationId xmlns:p14="http://schemas.microsoft.com/office/powerpoint/2010/main" val="2206880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81000"/>
            <a:ext cx="8229600" cy="990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b="1" dirty="0" smtClean="0">
                <a:solidFill>
                  <a:schemeClr val="accent1"/>
                </a:solidFill>
              </a:rPr>
              <a:t>Our Campuses</a:t>
            </a:r>
          </a:p>
        </p:txBody>
      </p:sp>
      <p:pic>
        <p:nvPicPr>
          <p:cNvPr id="3" name="Picture 2"/>
          <p:cNvPicPr>
            <a:picLocks noChangeAspect="1"/>
          </p:cNvPicPr>
          <p:nvPr/>
        </p:nvPicPr>
        <p:blipFill>
          <a:blip r:embed="rId2"/>
          <a:stretch>
            <a:fillRect/>
          </a:stretch>
        </p:blipFill>
        <p:spPr>
          <a:xfrm>
            <a:off x="685800" y="1514475"/>
            <a:ext cx="2371725" cy="122872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3449638" y="1681163"/>
            <a:ext cx="2646362" cy="106203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5019675" y="3352800"/>
            <a:ext cx="1336675" cy="20066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3032125" y="3429000"/>
            <a:ext cx="1311275" cy="196532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stretch>
            <a:fillRect/>
          </a:stretch>
        </p:blipFill>
        <p:spPr>
          <a:xfrm>
            <a:off x="6553200" y="1460500"/>
            <a:ext cx="2057400" cy="13081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stretch>
            <a:fillRect/>
          </a:stretch>
        </p:blipFill>
        <p:spPr>
          <a:xfrm>
            <a:off x="889000" y="3429000"/>
            <a:ext cx="1473200" cy="1974850"/>
          </a:xfrm>
          <a:prstGeom prst="rect">
            <a:avLst/>
          </a:prstGeom>
          <a:ln>
            <a:noFill/>
          </a:ln>
          <a:effectLst>
            <a:outerShdw blurRad="190500" algn="tl" rotWithShape="0">
              <a:srgbClr val="000000">
                <a:alpha val="70000"/>
              </a:srgbClr>
            </a:outerShdw>
          </a:effectLst>
        </p:spPr>
      </p:pic>
      <p:sp>
        <p:nvSpPr>
          <p:cNvPr id="10249" name="TextBox 9"/>
          <p:cNvSpPr txBox="1">
            <a:spLocks noChangeArrowheads="1"/>
          </p:cNvSpPr>
          <p:nvPr/>
        </p:nvSpPr>
        <p:spPr bwMode="auto">
          <a:xfrm>
            <a:off x="609600" y="270668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Central Park Campus</a:t>
            </a:r>
            <a:r>
              <a:rPr lang="en-US" sz="1200"/>
              <a:t/>
            </a:r>
            <a:br>
              <a:rPr lang="en-US" sz="1200"/>
            </a:br>
            <a:r>
              <a:rPr lang="en-US" sz="1200"/>
              <a:t>2200 W. University Drive</a:t>
            </a:r>
            <a:br>
              <a:rPr lang="en-US" sz="1200"/>
            </a:br>
            <a:r>
              <a:rPr lang="en-US" sz="1200"/>
              <a:t>McKinney, TX 75070</a:t>
            </a:r>
          </a:p>
        </p:txBody>
      </p:sp>
      <p:sp>
        <p:nvSpPr>
          <p:cNvPr id="10250" name="Rectangle 10"/>
          <p:cNvSpPr>
            <a:spLocks noChangeArrowheads="1"/>
          </p:cNvSpPr>
          <p:nvPr/>
        </p:nvSpPr>
        <p:spPr bwMode="auto">
          <a:xfrm>
            <a:off x="7620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t>Spring Creek Campus</a:t>
            </a:r>
            <a:r>
              <a:rPr lang="en-US" sz="1200"/>
              <a:t> </a:t>
            </a:r>
            <a:br>
              <a:rPr lang="en-US" sz="1200"/>
            </a:br>
            <a:r>
              <a:rPr lang="en-US" sz="1200"/>
              <a:t>2800 E. Spring Creek Pkwy</a:t>
            </a:r>
            <a:br>
              <a:rPr lang="en-US" sz="1200"/>
            </a:br>
            <a:r>
              <a:rPr lang="en-US" sz="1200"/>
              <a:t>Plano, TX 75074                                   </a:t>
            </a:r>
          </a:p>
        </p:txBody>
      </p:sp>
      <p:sp>
        <p:nvSpPr>
          <p:cNvPr id="10251" name="TextBox 14"/>
          <p:cNvSpPr txBox="1">
            <a:spLocks noChangeArrowheads="1"/>
          </p:cNvSpPr>
          <p:nvPr/>
        </p:nvSpPr>
        <p:spPr bwMode="auto">
          <a:xfrm>
            <a:off x="6477000" y="2743200"/>
            <a:ext cx="204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Preston Ridge Campus</a:t>
            </a:r>
            <a:r>
              <a:rPr lang="en-US" sz="1200"/>
              <a:t> </a:t>
            </a:r>
            <a:br>
              <a:rPr lang="en-US" sz="1200"/>
            </a:br>
            <a:r>
              <a:rPr lang="en-US" sz="1200"/>
              <a:t>9700 Wade Boulevard </a:t>
            </a:r>
            <a:br>
              <a:rPr lang="en-US" sz="1200"/>
            </a:br>
            <a:r>
              <a:rPr lang="en-US" sz="1200"/>
              <a:t>Frisco, TX 75035 </a:t>
            </a:r>
          </a:p>
          <a:p>
            <a:pPr eaLnBrk="1" hangingPunct="1"/>
            <a:endParaRPr lang="en-US"/>
          </a:p>
        </p:txBody>
      </p:sp>
      <p:sp>
        <p:nvSpPr>
          <p:cNvPr id="10252" name="TextBox 17"/>
          <p:cNvSpPr txBox="1">
            <a:spLocks noChangeArrowheads="1"/>
          </p:cNvSpPr>
          <p:nvPr/>
        </p:nvSpPr>
        <p:spPr bwMode="auto">
          <a:xfrm>
            <a:off x="3352800" y="2706688"/>
            <a:ext cx="2560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Collin Higher Education Center</a:t>
            </a:r>
          </a:p>
          <a:p>
            <a:pPr eaLnBrk="1" hangingPunct="1"/>
            <a:r>
              <a:rPr lang="en-US" sz="1200"/>
              <a:t>3452 Spur 399</a:t>
            </a:r>
          </a:p>
          <a:p>
            <a:pPr eaLnBrk="1" hangingPunct="1"/>
            <a:r>
              <a:rPr lang="en-US" sz="1200"/>
              <a:t>McKinney, TX 75069</a:t>
            </a:r>
          </a:p>
        </p:txBody>
      </p:sp>
      <p:sp>
        <p:nvSpPr>
          <p:cNvPr id="10253" name="Rectangle 18"/>
          <p:cNvSpPr>
            <a:spLocks noChangeArrowheads="1"/>
          </p:cNvSpPr>
          <p:nvPr/>
        </p:nvSpPr>
        <p:spPr bwMode="auto">
          <a:xfrm>
            <a:off x="29718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Courtyard Center</a:t>
            </a:r>
          </a:p>
          <a:p>
            <a:r>
              <a:rPr lang="en-US" sz="1200" dirty="0"/>
              <a:t>4800 Preston Park Blvd</a:t>
            </a:r>
          </a:p>
          <a:p>
            <a:r>
              <a:rPr lang="en-US" sz="1200" dirty="0"/>
              <a:t>Plano, TX 7507                                   </a:t>
            </a:r>
          </a:p>
        </p:txBody>
      </p:sp>
      <p:sp>
        <p:nvSpPr>
          <p:cNvPr id="10254" name="Rectangle 19"/>
          <p:cNvSpPr>
            <a:spLocks noChangeArrowheads="1"/>
          </p:cNvSpPr>
          <p:nvPr/>
        </p:nvSpPr>
        <p:spPr bwMode="auto">
          <a:xfrm>
            <a:off x="49530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Allen Center</a:t>
            </a:r>
          </a:p>
          <a:p>
            <a:r>
              <a:rPr lang="en-US" sz="1200" dirty="0"/>
              <a:t>300 </a:t>
            </a:r>
            <a:r>
              <a:rPr lang="en-US" sz="1200" dirty="0" err="1"/>
              <a:t>Rivercrest</a:t>
            </a:r>
            <a:r>
              <a:rPr lang="en-US" sz="1200" dirty="0"/>
              <a:t> Blvd</a:t>
            </a:r>
          </a:p>
          <a:p>
            <a:r>
              <a:rPr lang="en-US" sz="1200" dirty="0"/>
              <a:t>Allen, TX 75002</a:t>
            </a:r>
          </a:p>
        </p:txBody>
      </p:sp>
      <p:sp>
        <p:nvSpPr>
          <p:cNvPr id="10255" name="Rectangle 15"/>
          <p:cNvSpPr>
            <a:spLocks noChangeArrowheads="1"/>
          </p:cNvSpPr>
          <p:nvPr/>
        </p:nvSpPr>
        <p:spPr bwMode="auto">
          <a:xfrm>
            <a:off x="6934200" y="5373469"/>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Rockwall </a:t>
            </a:r>
            <a:r>
              <a:rPr lang="en-US" sz="1200" b="1" dirty="0" smtClean="0"/>
              <a:t>Center</a:t>
            </a:r>
          </a:p>
          <a:p>
            <a:r>
              <a:rPr lang="en-US" sz="1200" dirty="0" smtClean="0"/>
              <a:t>1050 Williams Street</a:t>
            </a:r>
          </a:p>
          <a:p>
            <a:r>
              <a:rPr lang="en-US" sz="1200" dirty="0" smtClean="0"/>
              <a:t>Rockwall, TX 75087</a:t>
            </a:r>
            <a:endParaRPr lang="en-US" sz="1200"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3962400"/>
            <a:ext cx="1905000" cy="1322741"/>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lgn="r">
              <a:defRPr/>
            </a:pPr>
            <a:fld id="{66AF1386-93E2-458A-ACD4-12B1CEC7680B}" type="slidenum">
              <a:rPr lang="en-US" smtClean="0"/>
              <a:pPr algn="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8305800" cy="1143000"/>
          </a:xfrm>
        </p:spPr>
        <p:txBody>
          <a:bodyPr/>
          <a:lstStyle/>
          <a:p>
            <a:pPr fontAlgn="auto">
              <a:spcAft>
                <a:spcPts val="0"/>
              </a:spcAft>
              <a:defRPr/>
            </a:pPr>
            <a:r>
              <a:rPr lang="en-US" sz="3000" b="1" dirty="0" smtClean="0"/>
              <a:t>What Makes Collin College </a:t>
            </a:r>
            <a:br>
              <a:rPr lang="en-US" sz="3000" b="1" dirty="0" smtClean="0"/>
            </a:br>
            <a:r>
              <a:rPr lang="en-US" sz="3000" b="1" dirty="0" smtClean="0"/>
              <a:t>A Great Place To Work?</a:t>
            </a:r>
          </a:p>
        </p:txBody>
      </p:sp>
      <p:sp>
        <p:nvSpPr>
          <p:cNvPr id="9219" name="Rectangle 3"/>
          <p:cNvSpPr>
            <a:spLocks noGrp="1" noChangeArrowheads="1"/>
          </p:cNvSpPr>
          <p:nvPr>
            <p:ph idx="1"/>
          </p:nvPr>
        </p:nvSpPr>
        <p:spPr>
          <a:xfrm>
            <a:off x="284813" y="1600200"/>
            <a:ext cx="8554387" cy="5105400"/>
          </a:xfrm>
        </p:spPr>
        <p:txBody>
          <a:bodyPr numCol="2" rtlCol="0">
            <a:normAutofit fontScale="92500" lnSpcReduction="20000"/>
          </a:bodyPr>
          <a:lstStyle/>
          <a:p>
            <a:pPr marL="182880" indent="-182880" fontAlgn="auto">
              <a:spcAft>
                <a:spcPts val="0"/>
              </a:spcAft>
              <a:buFont typeface="Arial" pitchFamily="34" charset="0"/>
              <a:buChar char="•"/>
              <a:defRPr/>
            </a:pPr>
            <a:r>
              <a:rPr lang="en-US" sz="1900" b="1" dirty="0" smtClean="0">
                <a:solidFill>
                  <a:schemeClr val="accent1"/>
                </a:solidFill>
              </a:rPr>
              <a:t>Stable Growing Organization</a:t>
            </a:r>
            <a:r>
              <a:rPr lang="en-US" sz="1700" b="1" dirty="0" smtClean="0">
                <a:solidFill>
                  <a:schemeClr val="accent1"/>
                </a:solidFill>
              </a:rPr>
              <a:t>. </a:t>
            </a:r>
            <a:r>
              <a:rPr lang="en-US" sz="1500" dirty="0" smtClean="0"/>
              <a:t>Since offering its first classes at area high schools in 1985, Collin College has expanded to serve    about 53,000 credit and continuing education students each year. The only public college in     the county, the college offers more than 100 degrees and certificates in a wide range of disciplines.</a:t>
            </a:r>
          </a:p>
          <a:p>
            <a:pPr marL="0" indent="0" fontAlgn="auto">
              <a:spcAft>
                <a:spcPts val="0"/>
              </a:spcAft>
              <a:buNone/>
              <a:defRPr/>
            </a:pPr>
            <a:endParaRPr lang="en-US" sz="1400" dirty="0"/>
          </a:p>
          <a:p>
            <a:pPr marL="182880" indent="-182880" fontAlgn="auto">
              <a:spcAft>
                <a:spcPts val="0"/>
              </a:spcAft>
              <a:buFont typeface="Arial" pitchFamily="34" charset="0"/>
              <a:buChar char="•"/>
              <a:defRPr/>
            </a:pPr>
            <a:r>
              <a:rPr lang="en-US" sz="1900" b="1" dirty="0" smtClean="0">
                <a:solidFill>
                  <a:schemeClr val="accent1"/>
                </a:solidFill>
              </a:rPr>
              <a:t>The Leadership</a:t>
            </a:r>
            <a:r>
              <a:rPr lang="en-US" sz="1700" b="1" dirty="0" smtClean="0">
                <a:solidFill>
                  <a:schemeClr val="accent1"/>
                </a:solidFill>
              </a:rPr>
              <a:t>.  </a:t>
            </a:r>
            <a:r>
              <a:rPr lang="en-US" sz="1500" dirty="0" smtClean="0"/>
              <a:t>Collin College has        great leadership, provided by experienced and knowledgeable Leadership Team members with oversight and vision provided by a 9 member Board of Trustees, which are at-large elected positions within the county.  </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The Employees</a:t>
            </a:r>
            <a:r>
              <a:rPr lang="en-US" sz="1700" b="1" dirty="0" smtClean="0">
                <a:solidFill>
                  <a:schemeClr val="accent1"/>
                </a:solidFill>
              </a:rPr>
              <a:t>. </a:t>
            </a:r>
            <a:r>
              <a:rPr lang="en-US" sz="1500" dirty="0" smtClean="0"/>
              <a:t>Collin College is a diverse organization with approximately 2500 dedicated employees.  View the Personnel Headcount on the HR website for a current  listing of employees by position type and campus.  </a:t>
            </a:r>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182880" indent="-182880" fontAlgn="auto">
              <a:spcAft>
                <a:spcPts val="0"/>
              </a:spcAft>
              <a:buFont typeface="Arial" pitchFamily="34" charset="0"/>
              <a:buChar char="•"/>
              <a:defRPr/>
            </a:pPr>
            <a:endParaRPr lang="en-US" sz="900" b="1" dirty="0" smtClean="0">
              <a:solidFill>
                <a:schemeClr val="accent1"/>
              </a:solidFill>
            </a:endParaRPr>
          </a:p>
          <a:p>
            <a:pPr marL="182880" indent="-182880" fontAlgn="auto">
              <a:spcAft>
                <a:spcPts val="0"/>
              </a:spcAft>
              <a:buFont typeface="Arial" pitchFamily="34" charset="0"/>
              <a:buChar char="•"/>
              <a:defRPr/>
            </a:pPr>
            <a:r>
              <a:rPr lang="en-US" sz="1900" b="1" dirty="0" smtClean="0">
                <a:solidFill>
                  <a:schemeClr val="accent1"/>
                </a:solidFill>
              </a:rPr>
              <a:t>The Culture</a:t>
            </a:r>
            <a:r>
              <a:rPr lang="en-US" sz="1700" b="1" dirty="0" smtClean="0">
                <a:solidFill>
                  <a:schemeClr val="accent1"/>
                </a:solidFill>
              </a:rPr>
              <a:t>. </a:t>
            </a:r>
            <a:r>
              <a:rPr lang="en-US" sz="1500" dirty="0" smtClean="0"/>
              <a:t>The Collin College Mission and Core Values of Learning, Service and Involvement, Creativity and Innovation, Academic Excellence, Dignity and Respect, and Integrity, were established for both students and employees.  Employees exhibit Cougar Pride at all times by assisting in carrying out the mission of the college and honor the Core Values in interactions with students as well as fellow employees.</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Great Benefits</a:t>
            </a:r>
            <a:r>
              <a:rPr lang="en-US" sz="1700" b="1" dirty="0" smtClean="0">
                <a:solidFill>
                  <a:schemeClr val="accent1"/>
                </a:solidFill>
              </a:rPr>
              <a:t>. </a:t>
            </a:r>
            <a:r>
              <a:rPr lang="en-US" sz="1500" dirty="0" smtClean="0"/>
              <a:t>Eligible full-time employees     of Collin College enjoy free employee medical and dental coverage, free basic life coverage, 16 paid holidays (full-time staff), professional growth and development and much more. </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Opportunity for Advancement</a:t>
            </a:r>
            <a:r>
              <a:rPr lang="en-US" sz="1700" b="1" dirty="0" smtClean="0">
                <a:solidFill>
                  <a:schemeClr val="accent1"/>
                </a:solidFill>
              </a:rPr>
              <a:t>. </a:t>
            </a:r>
            <a:r>
              <a:rPr lang="en-US" sz="1500" dirty="0" smtClean="0"/>
              <a:t>Collin College encourages employees to broaden their knowledge base and seek new opportunities within the college by offering professional development and tuition reimbursement programs. </a:t>
            </a:r>
            <a:endParaRPr lang="en-US" sz="1500" dirty="0" smtClean="0">
              <a:solidFill>
                <a:schemeClr val="hlink"/>
              </a:solidFill>
            </a:endParaRPr>
          </a:p>
          <a:p>
            <a:pPr marL="182880" indent="-182880" fontAlgn="auto">
              <a:lnSpc>
                <a:spcPct val="80000"/>
              </a:lnSpc>
              <a:spcAft>
                <a:spcPts val="0"/>
              </a:spcAft>
              <a:buFont typeface="Arial" charset="0"/>
              <a:buNone/>
              <a:defRPr/>
            </a:pPr>
            <a:r>
              <a:rPr lang="en-US" sz="1700" b="1" dirty="0" smtClean="0">
                <a:solidFill>
                  <a:schemeClr val="hlink"/>
                </a:solidFill>
              </a:rPr>
              <a:t> </a:t>
            </a:r>
          </a:p>
          <a:p>
            <a:pPr marL="182880" indent="-182880" algn="just" fontAlgn="auto">
              <a:lnSpc>
                <a:spcPct val="80000"/>
              </a:lnSpc>
              <a:spcAft>
                <a:spcPts val="0"/>
              </a:spcAft>
              <a:buFont typeface="Arial" charset="0"/>
              <a:buNone/>
              <a:defRPr/>
            </a:pPr>
            <a:r>
              <a:rPr lang="en-US" sz="1700" b="1" dirty="0" smtClean="0">
                <a:solidFill>
                  <a:schemeClr val="hlink"/>
                </a:solidFill>
              </a:rPr>
              <a:t>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229600" cy="1143000"/>
          </a:xfrm>
        </p:spPr>
        <p:txBody>
          <a:bodyPr/>
          <a:lstStyle/>
          <a:p>
            <a:pPr fontAlgn="auto">
              <a:spcAft>
                <a:spcPts val="0"/>
              </a:spcAft>
              <a:defRPr/>
            </a:pPr>
            <a:r>
              <a:rPr lang="en-US" sz="3600" b="1" dirty="0" smtClean="0"/>
              <a:t>Meet The Board of Trustees</a:t>
            </a:r>
          </a:p>
        </p:txBody>
      </p:sp>
      <p:pic>
        <p:nvPicPr>
          <p:cNvPr id="2" name="Content Placeholder 1"/>
          <p:cNvPicPr>
            <a:picLocks noGrp="1" noChangeAspect="1"/>
          </p:cNvPicPr>
          <p:nvPr>
            <p:ph idx="1"/>
          </p:nvPr>
        </p:nvPicPr>
        <p:blipFill>
          <a:blip r:embed="rId2"/>
          <a:stretch>
            <a:fillRect/>
          </a:stretch>
        </p:blipFill>
        <p:spPr>
          <a:xfrm>
            <a:off x="2547161" y="4486853"/>
            <a:ext cx="1033272" cy="1545297"/>
          </a:xfrm>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7166563" y="4469598"/>
            <a:ext cx="1076951" cy="15525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003146" y="4486853"/>
            <a:ext cx="1084027" cy="151150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6886449" y="2126601"/>
            <a:ext cx="1047067" cy="155982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stretch>
            <a:fillRect/>
          </a:stretch>
        </p:blipFill>
        <p:spPr>
          <a:xfrm>
            <a:off x="1284668" y="2147757"/>
            <a:ext cx="1112838" cy="1552575"/>
          </a:xfrm>
          <a:prstGeom prst="rect">
            <a:avLst/>
          </a:prstGeom>
          <a:ln>
            <a:noFill/>
          </a:ln>
          <a:effectLst>
            <a:outerShdw blurRad="190500" algn="tl" rotWithShape="0">
              <a:srgbClr val="000000">
                <a:alpha val="70000"/>
              </a:srgbClr>
            </a:outerShdw>
          </a:effectLst>
        </p:spPr>
      </p:pic>
      <p:sp>
        <p:nvSpPr>
          <p:cNvPr id="12300" name="TextBox 11"/>
          <p:cNvSpPr txBox="1">
            <a:spLocks noChangeArrowheads="1"/>
          </p:cNvSpPr>
          <p:nvPr/>
        </p:nvSpPr>
        <p:spPr bwMode="auto">
          <a:xfrm>
            <a:off x="304800" y="1581835"/>
            <a:ext cx="861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dirty="0"/>
              <a:t>Collin College is led by </a:t>
            </a:r>
            <a:r>
              <a:rPr lang="en-US" sz="1500" dirty="0" smtClean="0"/>
              <a:t>a nine-member, elected </a:t>
            </a:r>
            <a:r>
              <a:rPr lang="en-US" sz="1500" dirty="0">
                <a:hlinkClick r:id="rId7"/>
              </a:rPr>
              <a:t>Board of </a:t>
            </a:r>
            <a:r>
              <a:rPr lang="en-US" sz="1500" dirty="0" smtClean="0">
                <a:hlinkClick r:id="rId7"/>
              </a:rPr>
              <a:t>Trustees</a:t>
            </a:r>
            <a:r>
              <a:rPr lang="en-US" sz="1500" dirty="0" smtClean="0"/>
              <a:t> along </a:t>
            </a:r>
            <a:r>
              <a:rPr lang="en-US" sz="1500" dirty="0"/>
              <a:t>with the </a:t>
            </a:r>
            <a:r>
              <a:rPr lang="en-US" sz="1500" dirty="0" smtClean="0"/>
              <a:t>district </a:t>
            </a:r>
            <a:r>
              <a:rPr lang="en-US" sz="1500" dirty="0"/>
              <a:t>p</a:t>
            </a:r>
            <a:r>
              <a:rPr lang="en-US" sz="1500" dirty="0" smtClean="0"/>
              <a:t>resident.  </a:t>
            </a:r>
          </a:p>
        </p:txBody>
      </p:sp>
      <p:sp>
        <p:nvSpPr>
          <p:cNvPr id="12302" name="Rectangle 12"/>
          <p:cNvSpPr>
            <a:spLocks noChangeArrowheads="1"/>
          </p:cNvSpPr>
          <p:nvPr/>
        </p:nvSpPr>
        <p:spPr bwMode="auto">
          <a:xfrm>
            <a:off x="906750" y="6080828"/>
            <a:ext cx="1276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a:t>Mac </a:t>
            </a:r>
            <a:r>
              <a:rPr lang="en-US" sz="1200" b="1" dirty="0" smtClean="0"/>
              <a:t>Hendricks</a:t>
            </a:r>
            <a:endParaRPr lang="en-US" dirty="0"/>
          </a:p>
        </p:txBody>
      </p:sp>
      <p:sp>
        <p:nvSpPr>
          <p:cNvPr id="12303" name="Rectangle 13"/>
          <p:cNvSpPr>
            <a:spLocks noChangeArrowheads="1"/>
          </p:cNvSpPr>
          <p:nvPr/>
        </p:nvSpPr>
        <p:spPr bwMode="auto">
          <a:xfrm>
            <a:off x="3146370" y="3736973"/>
            <a:ext cx="1716599"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Stacy Anne Arias</a:t>
            </a:r>
            <a:r>
              <a:rPr lang="en-US" sz="1200" b="1" dirty="0"/>
              <a:t/>
            </a:r>
            <a:br>
              <a:rPr lang="en-US" sz="1200" b="1" dirty="0"/>
            </a:br>
            <a:r>
              <a:rPr lang="en-US" sz="1200" i="1" dirty="0"/>
              <a:t>Vice Chair</a:t>
            </a:r>
            <a:r>
              <a:rPr lang="en-US" b="1" dirty="0"/>
              <a:t/>
            </a:r>
            <a:br>
              <a:rPr lang="en-US" b="1" dirty="0"/>
            </a:br>
            <a:endParaRPr lang="en-US" dirty="0"/>
          </a:p>
        </p:txBody>
      </p:sp>
      <p:sp>
        <p:nvSpPr>
          <p:cNvPr id="12304" name="Rectangle 14"/>
          <p:cNvSpPr>
            <a:spLocks noChangeArrowheads="1"/>
          </p:cNvSpPr>
          <p:nvPr/>
        </p:nvSpPr>
        <p:spPr bwMode="auto">
          <a:xfrm>
            <a:off x="2469954" y="6080827"/>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Jenny McCall</a:t>
            </a:r>
            <a:endParaRPr lang="en-US" sz="1200" dirty="0"/>
          </a:p>
        </p:txBody>
      </p:sp>
      <p:sp>
        <p:nvSpPr>
          <p:cNvPr id="12305" name="Rectangle 16"/>
          <p:cNvSpPr>
            <a:spLocks noChangeArrowheads="1"/>
          </p:cNvSpPr>
          <p:nvPr/>
        </p:nvSpPr>
        <p:spPr bwMode="auto">
          <a:xfrm>
            <a:off x="6840149" y="373280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Nancy </a:t>
            </a:r>
            <a:r>
              <a:rPr lang="en-US" sz="1200" b="1" dirty="0" err="1" smtClean="0"/>
              <a:t>Wurzman</a:t>
            </a:r>
            <a:r>
              <a:rPr lang="en-US" sz="1200" b="1" dirty="0"/>
              <a:t/>
            </a:r>
            <a:br>
              <a:rPr lang="en-US" sz="1200" b="1" dirty="0"/>
            </a:br>
            <a:r>
              <a:rPr lang="en-US" sz="1200" i="1" dirty="0" smtClean="0"/>
              <a:t>Treasurer</a:t>
            </a:r>
            <a:endParaRPr lang="en-US" dirty="0"/>
          </a:p>
        </p:txBody>
      </p:sp>
      <p:sp>
        <p:nvSpPr>
          <p:cNvPr id="12306" name="Rectangle 17"/>
          <p:cNvSpPr>
            <a:spLocks noChangeArrowheads="1"/>
          </p:cNvSpPr>
          <p:nvPr/>
        </p:nvSpPr>
        <p:spPr bwMode="auto">
          <a:xfrm>
            <a:off x="1226478" y="3743515"/>
            <a:ext cx="1887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a:t>Dr. J. Robert Collins</a:t>
            </a:r>
            <a:r>
              <a:rPr lang="en-US" sz="1200" dirty="0"/>
              <a:t/>
            </a:r>
            <a:br>
              <a:rPr lang="en-US" sz="1200" dirty="0"/>
            </a:br>
            <a:r>
              <a:rPr lang="en-US" sz="1200" i="1" dirty="0" smtClean="0"/>
              <a:t>Chair</a:t>
            </a:r>
          </a:p>
          <a:p>
            <a:r>
              <a:rPr lang="en-US" sz="1200" i="1" dirty="0" smtClean="0"/>
              <a:t>Founding </a:t>
            </a:r>
            <a:r>
              <a:rPr lang="en-US" sz="1200" i="1" dirty="0"/>
              <a:t>Board Member</a:t>
            </a:r>
            <a:br>
              <a:rPr lang="en-US" sz="1200" i="1" dirty="0"/>
            </a:br>
            <a:endParaRPr lang="en-US" sz="1200" dirty="0"/>
          </a:p>
        </p:txBody>
      </p:sp>
      <p:sp>
        <p:nvSpPr>
          <p:cNvPr id="12308" name="Rectangle 23"/>
          <p:cNvSpPr>
            <a:spLocks noChangeArrowheads="1"/>
          </p:cNvSpPr>
          <p:nvPr/>
        </p:nvSpPr>
        <p:spPr bwMode="auto">
          <a:xfrm>
            <a:off x="7086600" y="6080825"/>
            <a:ext cx="152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Larry Wainwright</a:t>
            </a:r>
            <a:endParaRPr lang="en-US" sz="1200" dirty="0"/>
          </a:p>
        </p:txBody>
      </p:sp>
      <p:sp>
        <p:nvSpPr>
          <p:cNvPr id="12309" name="Rectangle 24"/>
          <p:cNvSpPr>
            <a:spLocks noChangeArrowheads="1"/>
          </p:cNvSpPr>
          <p:nvPr/>
        </p:nvSpPr>
        <p:spPr bwMode="auto">
          <a:xfrm>
            <a:off x="5533965" y="6080825"/>
            <a:ext cx="152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Adrian Rodriguez</a:t>
            </a:r>
            <a:endParaRPr lang="en-US" sz="1200" dirty="0"/>
          </a:p>
        </p:txBody>
      </p:sp>
      <p:cxnSp>
        <p:nvCxnSpPr>
          <p:cNvPr id="23" name="Straight Connector 22"/>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66AF1386-93E2-458A-ACD4-12B1CEC7680B}" type="slidenum">
              <a:rPr lang="en-US" smtClean="0"/>
              <a:pPr algn="r">
                <a:defRPr/>
              </a:pPr>
              <a:t>7</a:t>
            </a:fld>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4645" y="2168325"/>
            <a:ext cx="1068091" cy="1531937"/>
          </a:xfrm>
          <a:prstGeom prst="rect">
            <a:avLst/>
          </a:prstGeom>
          <a:ln>
            <a:noFill/>
          </a:ln>
          <a:effectLst>
            <a:outerShdw blurRad="190500" algn="tl" rotWithShape="0">
              <a:srgbClr val="000000">
                <a:alpha val="70000"/>
              </a:srgbClr>
            </a:outerShdw>
          </a:effectLst>
        </p:spPr>
      </p:pic>
      <p:sp>
        <p:nvSpPr>
          <p:cNvPr id="24" name="Rectangle 19"/>
          <p:cNvSpPr>
            <a:spLocks noChangeArrowheads="1"/>
          </p:cNvSpPr>
          <p:nvPr/>
        </p:nvSpPr>
        <p:spPr bwMode="auto">
          <a:xfrm>
            <a:off x="4989313" y="3726801"/>
            <a:ext cx="152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Andrew Hardin</a:t>
            </a:r>
          </a:p>
          <a:p>
            <a:r>
              <a:rPr lang="en-US" sz="1200" i="1" dirty="0"/>
              <a:t>Secretary</a:t>
            </a:r>
            <a:endParaRPr lang="en-US" sz="1200"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7697" y="2180157"/>
            <a:ext cx="1084116" cy="1511508"/>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3736" y="4478330"/>
            <a:ext cx="1066800" cy="1531937"/>
          </a:xfrm>
          <a:prstGeom prst="rect">
            <a:avLst/>
          </a:prstGeom>
          <a:ln>
            <a:noFill/>
          </a:ln>
          <a:effectLst>
            <a:outerShdw blurRad="190500" algn="tl" rotWithShape="0">
              <a:srgbClr val="000000">
                <a:alpha val="70000"/>
              </a:srgbClr>
            </a:outerShdw>
          </a:effectLst>
        </p:spPr>
      </p:pic>
      <p:sp>
        <p:nvSpPr>
          <p:cNvPr id="26" name="Rectangle 23"/>
          <p:cNvSpPr>
            <a:spLocks noChangeArrowheads="1"/>
          </p:cNvSpPr>
          <p:nvPr/>
        </p:nvSpPr>
        <p:spPr bwMode="auto">
          <a:xfrm>
            <a:off x="4072490" y="6080826"/>
            <a:ext cx="152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Jim Orr</a:t>
            </a:r>
            <a:endParaRPr lang="en-US" sz="1200"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061926" y="4486853"/>
            <a:ext cx="1101821" cy="1536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0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229600" cy="1143000"/>
          </a:xfrm>
        </p:spPr>
        <p:txBody>
          <a:bodyPr/>
          <a:lstStyle/>
          <a:p>
            <a:pPr fontAlgn="auto">
              <a:spcAft>
                <a:spcPts val="0"/>
              </a:spcAft>
              <a:defRPr/>
            </a:pPr>
            <a:r>
              <a:rPr lang="en-US" sz="3600" b="1" dirty="0" smtClean="0"/>
              <a:t>Meet the Leadership Team</a:t>
            </a:r>
          </a:p>
        </p:txBody>
      </p:sp>
      <p:sp>
        <p:nvSpPr>
          <p:cNvPr id="13325" name="Rectangle 14"/>
          <p:cNvSpPr>
            <a:spLocks noChangeArrowheads="1"/>
          </p:cNvSpPr>
          <p:nvPr/>
        </p:nvSpPr>
        <p:spPr bwMode="auto">
          <a:xfrm>
            <a:off x="-82192" y="4834391"/>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Abe Johnson</a:t>
            </a:r>
            <a:endParaRPr lang="en-US" sz="1000" b="1" dirty="0"/>
          </a:p>
          <a:p>
            <a:pPr algn="ctr"/>
            <a:r>
              <a:rPr lang="en-US" sz="1000" i="1" dirty="0" smtClean="0"/>
              <a:t>Vice President/Provost</a:t>
            </a:r>
          </a:p>
          <a:p>
            <a:pPr algn="ctr"/>
            <a:r>
              <a:rPr lang="en-US" sz="1000" i="1" dirty="0" smtClean="0"/>
              <a:t>Preston Ridge Campus</a:t>
            </a:r>
          </a:p>
        </p:txBody>
      </p:sp>
      <p:sp>
        <p:nvSpPr>
          <p:cNvPr id="13326" name="Rectangle 15"/>
          <p:cNvSpPr>
            <a:spLocks noChangeArrowheads="1"/>
          </p:cNvSpPr>
          <p:nvPr/>
        </p:nvSpPr>
        <p:spPr bwMode="auto">
          <a:xfrm>
            <a:off x="5082455" y="2719376"/>
            <a:ext cx="19321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Kenneth Lynn</a:t>
            </a:r>
            <a:endParaRPr lang="en-US" sz="1000" b="1" dirty="0"/>
          </a:p>
          <a:p>
            <a:pPr algn="ctr"/>
            <a:r>
              <a:rPr lang="en-US" sz="1000" i="1" dirty="0" smtClean="0"/>
              <a:t>Acting Vice President</a:t>
            </a:r>
            <a:r>
              <a:rPr lang="en-US" sz="1000" i="1" dirty="0"/>
              <a:t>, </a:t>
            </a:r>
          </a:p>
          <a:p>
            <a:pPr algn="ctr"/>
            <a:r>
              <a:rPr lang="en-US" sz="1000" i="1" dirty="0"/>
              <a:t>Administrative </a:t>
            </a:r>
            <a:r>
              <a:rPr lang="en-US" sz="1000" i="1" dirty="0" smtClean="0"/>
              <a:t>Services </a:t>
            </a:r>
            <a:br>
              <a:rPr lang="en-US" sz="1000" i="1" dirty="0" smtClean="0"/>
            </a:br>
            <a:r>
              <a:rPr lang="en-US" sz="1000" i="1" dirty="0" smtClean="0"/>
              <a:t>and CFO</a:t>
            </a:r>
            <a:endParaRPr lang="en-US" sz="1000" dirty="0"/>
          </a:p>
        </p:txBody>
      </p:sp>
      <p:grpSp>
        <p:nvGrpSpPr>
          <p:cNvPr id="29" name="Group 28"/>
          <p:cNvGrpSpPr/>
          <p:nvPr/>
        </p:nvGrpSpPr>
        <p:grpSpPr>
          <a:xfrm>
            <a:off x="3884920" y="1445948"/>
            <a:ext cx="1633122" cy="1833049"/>
            <a:chOff x="4622076" y="1465444"/>
            <a:chExt cx="1800225" cy="220996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831" y="1465444"/>
              <a:ext cx="1044600" cy="1572768"/>
            </a:xfrm>
            <a:prstGeom prst="rect">
              <a:avLst/>
            </a:prstGeom>
            <a:ln>
              <a:noFill/>
            </a:ln>
            <a:effectLst>
              <a:outerShdw blurRad="190500" algn="tl" rotWithShape="0">
                <a:srgbClr val="000000">
                  <a:alpha val="70000"/>
                </a:srgbClr>
              </a:outerShdw>
            </a:effectLst>
          </p:spPr>
        </p:pic>
        <p:sp>
          <p:nvSpPr>
            <p:cNvPr id="13327" name="Rectangle 16"/>
            <p:cNvSpPr>
              <a:spLocks noChangeArrowheads="1"/>
            </p:cNvSpPr>
            <p:nvPr/>
          </p:nvSpPr>
          <p:spPr bwMode="auto">
            <a:xfrm>
              <a:off x="4622076" y="2967523"/>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Kim Davison</a:t>
              </a:r>
            </a:p>
            <a:p>
              <a:pPr algn="ctr"/>
              <a:r>
                <a:rPr lang="en-US" sz="1000" i="1" dirty="0" smtClean="0"/>
                <a:t>Senior Vice </a:t>
              </a:r>
              <a:r>
                <a:rPr lang="en-US" sz="1000" i="1" dirty="0"/>
                <a:t>President, </a:t>
              </a:r>
            </a:p>
            <a:p>
              <a:pPr algn="ctr"/>
              <a:r>
                <a:rPr lang="en-US" sz="1000" i="1" dirty="0" smtClean="0"/>
                <a:t>Organizational </a:t>
              </a:r>
            </a:p>
            <a:p>
              <a:pPr algn="ctr"/>
              <a:r>
                <a:rPr lang="en-US" sz="1000" i="1" dirty="0" smtClean="0"/>
                <a:t>Effectiveness</a:t>
              </a:r>
              <a:endParaRPr lang="en-US" sz="1000" dirty="0"/>
            </a:p>
          </p:txBody>
        </p:sp>
      </p:grpSp>
      <p:grpSp>
        <p:nvGrpSpPr>
          <p:cNvPr id="30" name="Group 29"/>
          <p:cNvGrpSpPr/>
          <p:nvPr/>
        </p:nvGrpSpPr>
        <p:grpSpPr>
          <a:xfrm>
            <a:off x="6527550" y="1475832"/>
            <a:ext cx="1443552" cy="1816669"/>
            <a:chOff x="5973596" y="1504588"/>
            <a:chExt cx="1655297" cy="2184582"/>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1467" y="1504588"/>
              <a:ext cx="1044416" cy="1572023"/>
            </a:xfrm>
            <a:prstGeom prst="rect">
              <a:avLst/>
            </a:prstGeom>
            <a:ln>
              <a:noFill/>
            </a:ln>
            <a:effectLst>
              <a:outerShdw blurRad="190500" algn="tl" rotWithShape="0">
                <a:srgbClr val="000000">
                  <a:alpha val="70000"/>
                </a:srgbClr>
              </a:outerShdw>
            </a:effectLst>
          </p:spPr>
        </p:pic>
        <p:sp>
          <p:nvSpPr>
            <p:cNvPr id="13328" name="Rectangle 17"/>
            <p:cNvSpPr>
              <a:spLocks noChangeArrowheads="1"/>
            </p:cNvSpPr>
            <p:nvPr/>
          </p:nvSpPr>
          <p:spPr bwMode="auto">
            <a:xfrm>
              <a:off x="5973596" y="3022976"/>
              <a:ext cx="1655297" cy="66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Lisa Vasquez</a:t>
              </a:r>
            </a:p>
            <a:p>
              <a:pPr algn="ctr"/>
              <a:r>
                <a:rPr lang="en-US" sz="1000" i="1" dirty="0" smtClean="0"/>
                <a:t>Vice </a:t>
              </a:r>
              <a:r>
                <a:rPr lang="en-US" sz="1000" i="1" dirty="0"/>
                <a:t>President, </a:t>
              </a:r>
            </a:p>
            <a:p>
              <a:pPr algn="ctr"/>
              <a:r>
                <a:rPr lang="en-US" sz="1000" i="1" dirty="0" smtClean="0"/>
                <a:t>Advancement</a:t>
              </a:r>
              <a:endParaRPr lang="en-US" sz="1000" dirty="0"/>
            </a:p>
          </p:txBody>
        </p:sp>
      </p:grpSp>
      <p:sp>
        <p:nvSpPr>
          <p:cNvPr id="13329" name="Rectangle 18"/>
          <p:cNvSpPr>
            <a:spLocks noChangeArrowheads="1"/>
          </p:cNvSpPr>
          <p:nvPr/>
        </p:nvSpPr>
        <p:spPr bwMode="auto">
          <a:xfrm>
            <a:off x="7520099" y="2750390"/>
            <a:ext cx="1876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Jon Hardesty</a:t>
            </a:r>
            <a:endParaRPr lang="en-US" sz="1000" b="1" dirty="0"/>
          </a:p>
          <a:p>
            <a:pPr algn="ctr"/>
            <a:r>
              <a:rPr lang="en-US" sz="1000" i="1" dirty="0" smtClean="0"/>
              <a:t>Vice President/Provost  </a:t>
            </a:r>
            <a:r>
              <a:rPr lang="en-US" sz="1000" i="1" dirty="0"/>
              <a:t/>
            </a:r>
            <a:br>
              <a:rPr lang="en-US" sz="1000" i="1" dirty="0"/>
            </a:br>
            <a:r>
              <a:rPr lang="en-US" sz="1000" i="1" dirty="0" smtClean="0"/>
              <a:t>Central Park Campus</a:t>
            </a:r>
            <a:endParaRPr lang="en-US" sz="1000" dirty="0"/>
          </a:p>
        </p:txBody>
      </p:sp>
      <p:grpSp>
        <p:nvGrpSpPr>
          <p:cNvPr id="11267" name="Group 11266"/>
          <p:cNvGrpSpPr/>
          <p:nvPr/>
        </p:nvGrpSpPr>
        <p:grpSpPr>
          <a:xfrm>
            <a:off x="1137424" y="1457152"/>
            <a:ext cx="1674964" cy="1593976"/>
            <a:chOff x="1307021" y="4216721"/>
            <a:chExt cx="1800225" cy="1922417"/>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8280" y="4216721"/>
              <a:ext cx="1044599" cy="1572767"/>
            </a:xfrm>
            <a:prstGeom prst="rect">
              <a:avLst/>
            </a:prstGeom>
            <a:ln>
              <a:noFill/>
            </a:ln>
            <a:effectLst>
              <a:outerShdw blurRad="190500" algn="tl" rotWithShape="0">
                <a:srgbClr val="000000">
                  <a:alpha val="70000"/>
                </a:srgbClr>
              </a:outerShdw>
            </a:effectLst>
          </p:spPr>
        </p:pic>
        <p:sp>
          <p:nvSpPr>
            <p:cNvPr id="13330" name="Rectangle 19"/>
            <p:cNvSpPr>
              <a:spLocks noChangeArrowheads="1"/>
            </p:cNvSpPr>
            <p:nvPr/>
          </p:nvSpPr>
          <p:spPr bwMode="auto">
            <a:xfrm>
              <a:off x="1307021" y="5739028"/>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Brenda </a:t>
              </a:r>
              <a:r>
                <a:rPr lang="en-US" sz="1000" b="1" dirty="0" err="1"/>
                <a:t>Kihl</a:t>
              </a:r>
              <a:endParaRPr lang="en-US" sz="1000" b="1" dirty="0"/>
            </a:p>
            <a:p>
              <a:pPr algn="ctr"/>
              <a:r>
                <a:rPr lang="en-US" sz="1000" i="1" dirty="0" smtClean="0"/>
                <a:t>Executive Vice President</a:t>
              </a:r>
              <a:endParaRPr lang="en-US" sz="1000" dirty="0"/>
            </a:p>
          </p:txBody>
        </p:sp>
      </p:grpSp>
      <p:grpSp>
        <p:nvGrpSpPr>
          <p:cNvPr id="11268" name="Group 11267"/>
          <p:cNvGrpSpPr/>
          <p:nvPr/>
        </p:nvGrpSpPr>
        <p:grpSpPr>
          <a:xfrm>
            <a:off x="1386366" y="3402925"/>
            <a:ext cx="1655603" cy="1737535"/>
            <a:chOff x="2773338" y="4216721"/>
            <a:chExt cx="1800225" cy="2068296"/>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1243" y="4216721"/>
              <a:ext cx="1044416" cy="1560756"/>
            </a:xfrm>
            <a:prstGeom prst="rect">
              <a:avLst/>
            </a:prstGeom>
            <a:ln>
              <a:noFill/>
            </a:ln>
            <a:effectLst>
              <a:outerShdw blurRad="190500" algn="tl" rotWithShape="0">
                <a:srgbClr val="000000">
                  <a:alpha val="70000"/>
                </a:srgbClr>
              </a:outerShdw>
            </a:effectLst>
          </p:spPr>
        </p:pic>
        <p:sp>
          <p:nvSpPr>
            <p:cNvPr id="13331" name="Rectangle 20"/>
            <p:cNvSpPr>
              <a:spLocks noChangeArrowheads="1"/>
            </p:cNvSpPr>
            <p:nvPr/>
          </p:nvSpPr>
          <p:spPr bwMode="auto">
            <a:xfrm>
              <a:off x="2773338" y="5731019"/>
              <a:ext cx="1800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Mary McRae</a:t>
              </a:r>
            </a:p>
            <a:p>
              <a:pPr algn="ctr"/>
              <a:r>
                <a:rPr lang="en-US" sz="1000" i="1" dirty="0"/>
                <a:t>Vice President/Provost Spring Creek Campus</a:t>
              </a:r>
              <a:endParaRPr lang="en-US" sz="1000" dirty="0"/>
            </a:p>
          </p:txBody>
        </p:sp>
      </p:grpSp>
      <p:grpSp>
        <p:nvGrpSpPr>
          <p:cNvPr id="16" name="Group 15"/>
          <p:cNvGrpSpPr/>
          <p:nvPr/>
        </p:nvGrpSpPr>
        <p:grpSpPr>
          <a:xfrm>
            <a:off x="2554916" y="1423870"/>
            <a:ext cx="1679362" cy="1866304"/>
            <a:chOff x="3711147" y="4126922"/>
            <a:chExt cx="1800225" cy="2224815"/>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499" y="4126922"/>
              <a:ext cx="1044417" cy="1572493"/>
            </a:xfrm>
            <a:prstGeom prst="rect">
              <a:avLst/>
            </a:prstGeom>
            <a:ln>
              <a:noFill/>
            </a:ln>
            <a:effectLst>
              <a:outerShdw blurRad="190500" algn="tl" rotWithShape="0">
                <a:srgbClr val="000000">
                  <a:alpha val="70000"/>
                </a:srgbClr>
              </a:outerShdw>
            </a:effectLst>
          </p:spPr>
        </p:pic>
        <p:sp>
          <p:nvSpPr>
            <p:cNvPr id="13332" name="Rectangle 21"/>
            <p:cNvSpPr>
              <a:spLocks noChangeArrowheads="1"/>
            </p:cNvSpPr>
            <p:nvPr/>
          </p:nvSpPr>
          <p:spPr bwMode="auto">
            <a:xfrm>
              <a:off x="3711147" y="5643851"/>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Sherry Schumann</a:t>
              </a:r>
            </a:p>
            <a:p>
              <a:pPr algn="ctr"/>
              <a:r>
                <a:rPr lang="en-US" sz="1000" i="1" dirty="0" smtClean="0"/>
                <a:t>Senior Vice President</a:t>
              </a:r>
            </a:p>
            <a:p>
              <a:pPr algn="ctr"/>
              <a:r>
                <a:rPr lang="en-US" sz="1000" i="1" dirty="0" smtClean="0"/>
                <a:t>Academic, Workforce, </a:t>
              </a:r>
            </a:p>
            <a:p>
              <a:pPr algn="ctr"/>
              <a:r>
                <a:rPr lang="en-US" sz="1000" i="1" dirty="0" smtClean="0"/>
                <a:t>and Enrollment Services</a:t>
              </a:r>
              <a:endParaRPr lang="en-US" sz="1000" dirty="0"/>
            </a:p>
          </p:txBody>
        </p:sp>
      </p:grpSp>
      <p:cxnSp>
        <p:nvCxnSpPr>
          <p:cNvPr id="21" name="Straight Connector 20"/>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8</a:t>
            </a:fld>
            <a:endParaRPr lang="en-US" dirty="0"/>
          </a:p>
        </p:txBody>
      </p:sp>
      <p:grpSp>
        <p:nvGrpSpPr>
          <p:cNvPr id="17" name="Group 16"/>
          <p:cNvGrpSpPr/>
          <p:nvPr/>
        </p:nvGrpSpPr>
        <p:grpSpPr>
          <a:xfrm>
            <a:off x="2915094" y="3462871"/>
            <a:ext cx="1644275" cy="1879174"/>
            <a:chOff x="5861987" y="4013197"/>
            <a:chExt cx="1826078" cy="2213571"/>
          </a:xfrm>
        </p:grpSpPr>
        <p:sp>
          <p:nvSpPr>
            <p:cNvPr id="23" name="Rectangle 21"/>
            <p:cNvSpPr>
              <a:spLocks noChangeArrowheads="1"/>
            </p:cNvSpPr>
            <p:nvPr/>
          </p:nvSpPr>
          <p:spPr bwMode="auto">
            <a:xfrm>
              <a:off x="5861987" y="5518882"/>
              <a:ext cx="18260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Dr. Dani Day</a:t>
              </a:r>
            </a:p>
            <a:p>
              <a:pPr algn="ctr"/>
              <a:r>
                <a:rPr lang="en-US" sz="1000" i="1" dirty="0"/>
                <a:t>Vice </a:t>
              </a:r>
              <a:r>
                <a:rPr lang="en-US" sz="1000" i="1" dirty="0" smtClean="0"/>
                <a:t>President, </a:t>
              </a:r>
              <a:br>
                <a:rPr lang="en-US" sz="1000" i="1" dirty="0" smtClean="0"/>
              </a:br>
              <a:r>
                <a:rPr lang="en-US" sz="1000" i="1" dirty="0" smtClean="0"/>
                <a:t>Academic and Workforce Development</a:t>
              </a:r>
              <a:endParaRPr lang="en-US" sz="1200" b="1"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2816" y="4013197"/>
              <a:ext cx="1044599" cy="1572767"/>
            </a:xfrm>
            <a:prstGeom prst="rect">
              <a:avLst/>
            </a:prstGeom>
            <a:ln>
              <a:noFill/>
            </a:ln>
            <a:effectLst>
              <a:outerShdw blurRad="190500" algn="tl" rotWithShape="0">
                <a:srgbClr val="000000">
                  <a:alpha val="70000"/>
                </a:srgbClr>
              </a:outerShdw>
            </a:effectLst>
          </p:spPr>
        </p:pic>
      </p:grpSp>
      <p:sp>
        <p:nvSpPr>
          <p:cNvPr id="26" name="Rectangle 21"/>
          <p:cNvSpPr>
            <a:spLocks noChangeArrowheads="1"/>
          </p:cNvSpPr>
          <p:nvPr/>
        </p:nvSpPr>
        <p:spPr bwMode="auto">
          <a:xfrm>
            <a:off x="198710" y="6145352"/>
            <a:ext cx="17592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VACANT</a:t>
            </a:r>
            <a:endParaRPr lang="en-US" sz="1000" b="1" dirty="0" smtClean="0"/>
          </a:p>
          <a:p>
            <a:pPr algn="ctr"/>
            <a:r>
              <a:rPr lang="en-US" sz="1000" i="1" dirty="0" smtClean="0"/>
              <a:t>Vice President, </a:t>
            </a:r>
          </a:p>
          <a:p>
            <a:pPr algn="ctr"/>
            <a:r>
              <a:rPr lang="en-US" sz="1000" i="1" dirty="0" smtClean="0"/>
              <a:t>Human Resources </a:t>
            </a:r>
            <a:endParaRPr lang="en-US" sz="1000" b="1" dirty="0"/>
          </a:p>
        </p:txBody>
      </p:sp>
      <p:grpSp>
        <p:nvGrpSpPr>
          <p:cNvPr id="19" name="Group 18"/>
          <p:cNvGrpSpPr/>
          <p:nvPr/>
        </p:nvGrpSpPr>
        <p:grpSpPr>
          <a:xfrm>
            <a:off x="-24077" y="1468077"/>
            <a:ext cx="1428201" cy="1569777"/>
            <a:chOff x="287778" y="1508323"/>
            <a:chExt cx="1591810" cy="1927183"/>
          </a:xfrm>
        </p:grpSpPr>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181" y="1508323"/>
              <a:ext cx="1088705" cy="1563624"/>
            </a:xfrm>
            <a:prstGeom prst="rect">
              <a:avLst/>
            </a:prstGeom>
            <a:ln>
              <a:noFill/>
            </a:ln>
            <a:effectLst>
              <a:outerShdw blurRad="190500" algn="tl" rotWithShape="0">
                <a:srgbClr val="000000">
                  <a:alpha val="70000"/>
                </a:srgbClr>
              </a:outerShdw>
            </a:effectLst>
          </p:spPr>
        </p:pic>
        <p:sp>
          <p:nvSpPr>
            <p:cNvPr id="31" name="Rectangle 14"/>
            <p:cNvSpPr>
              <a:spLocks noChangeArrowheads="1"/>
            </p:cNvSpPr>
            <p:nvPr/>
          </p:nvSpPr>
          <p:spPr bwMode="auto">
            <a:xfrm>
              <a:off x="287778" y="3035397"/>
              <a:ext cx="159181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H. Neil </a:t>
              </a:r>
              <a:r>
                <a:rPr lang="en-US" sz="1000" b="1" dirty="0" err="1" smtClean="0"/>
                <a:t>Matkin</a:t>
              </a:r>
              <a:r>
                <a:rPr lang="en-US" sz="1000" b="1" dirty="0" smtClean="0"/>
                <a:t> </a:t>
              </a:r>
              <a:endParaRPr lang="en-US" sz="1000" b="1" dirty="0"/>
            </a:p>
            <a:p>
              <a:pPr algn="ctr"/>
              <a:r>
                <a:rPr lang="en-US" sz="1000" i="1" dirty="0" smtClean="0"/>
                <a:t>District President</a:t>
              </a:r>
            </a:p>
          </p:txBody>
        </p:sp>
      </p:grpSp>
      <p:sp>
        <p:nvSpPr>
          <p:cNvPr id="38" name="Rectangle 14"/>
          <p:cNvSpPr>
            <a:spLocks noChangeArrowheads="1"/>
          </p:cNvSpPr>
          <p:nvPr/>
        </p:nvSpPr>
        <p:spPr bwMode="auto">
          <a:xfrm>
            <a:off x="1974906" y="6145352"/>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VACANT</a:t>
            </a:r>
            <a:endParaRPr lang="en-US" sz="1000" b="1" dirty="0"/>
          </a:p>
          <a:p>
            <a:pPr algn="ctr"/>
            <a:r>
              <a:rPr lang="en-US" sz="1000" i="1" dirty="0" smtClean="0"/>
              <a:t>Vice President,</a:t>
            </a:r>
          </a:p>
          <a:p>
            <a:pPr algn="ctr"/>
            <a:r>
              <a:rPr lang="en-US" sz="1000" i="1" dirty="0" smtClean="0"/>
              <a:t>Policy and Planning</a:t>
            </a:r>
          </a:p>
        </p:txBody>
      </p:sp>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710" y="3327452"/>
            <a:ext cx="1044598" cy="1352981"/>
          </a:xfrm>
          <a:prstGeom prst="rect">
            <a:avLst/>
          </a:prstGeom>
          <a:ln>
            <a:noFill/>
          </a:ln>
          <a:effectLst>
            <a:outerShdw blurRad="190500" algn="tl" rotWithShape="0">
              <a:srgbClr val="000000">
                <a:alpha val="70000"/>
              </a:srgbClr>
            </a:outerShdw>
          </a:effectLst>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6012" y="1475833"/>
            <a:ext cx="1044598" cy="1307274"/>
          </a:xfrm>
          <a:prstGeom prst="rect">
            <a:avLst/>
          </a:prstGeom>
          <a:ln>
            <a:noFill/>
          </a:ln>
          <a:effectLst>
            <a:outerShdw blurRad="190500" algn="tl" rotWithShape="0">
              <a:srgbClr val="000000">
                <a:alpha val="70000"/>
              </a:srgbClr>
            </a:outerShdw>
          </a:effectLst>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38591" y="1463755"/>
            <a:ext cx="968409" cy="130078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3906" y="3393116"/>
            <a:ext cx="1030323" cy="1347373"/>
          </a:xfrm>
          <a:prstGeom prst="rect">
            <a:avLst/>
          </a:prstGeom>
        </p:spPr>
      </p:pic>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5748" y="3357753"/>
            <a:ext cx="1081458" cy="1362673"/>
          </a:xfrm>
          <a:prstGeom prst="rect">
            <a:avLst/>
          </a:prstGeom>
        </p:spPr>
      </p:pic>
      <p:sp>
        <p:nvSpPr>
          <p:cNvPr id="11" name="Rectangle 10"/>
          <p:cNvSpPr/>
          <p:nvPr/>
        </p:nvSpPr>
        <p:spPr>
          <a:xfrm>
            <a:off x="6274734" y="4731804"/>
            <a:ext cx="1170513" cy="707886"/>
          </a:xfrm>
          <a:prstGeom prst="rect">
            <a:avLst/>
          </a:prstGeom>
        </p:spPr>
        <p:txBody>
          <a:bodyPr wrap="none">
            <a:spAutoFit/>
          </a:bodyPr>
          <a:lstStyle/>
          <a:p>
            <a:r>
              <a:rPr lang="en-US" sz="1000" b="1" dirty="0"/>
              <a:t>Jennifer </a:t>
            </a:r>
            <a:r>
              <a:rPr lang="en-US" sz="1000" b="1" dirty="0" smtClean="0"/>
              <a:t>Blalock</a:t>
            </a:r>
          </a:p>
          <a:p>
            <a:r>
              <a:rPr lang="en-US" sz="1000" i="1" dirty="0"/>
              <a:t>Vice </a:t>
            </a:r>
            <a:r>
              <a:rPr lang="en-US" sz="1000" i="1" dirty="0" smtClean="0"/>
              <a:t>President, </a:t>
            </a:r>
          </a:p>
          <a:p>
            <a:r>
              <a:rPr lang="en-US" sz="1000" i="1" dirty="0" smtClean="0"/>
              <a:t>Workforce </a:t>
            </a:r>
            <a:r>
              <a:rPr lang="en-US" sz="1000" i="1" dirty="0"/>
              <a:t>&amp; </a:t>
            </a:r>
            <a:endParaRPr lang="en-US" sz="1000" i="1" dirty="0" smtClean="0"/>
          </a:p>
          <a:p>
            <a:r>
              <a:rPr lang="en-US" sz="1000" i="1" dirty="0" smtClean="0"/>
              <a:t>Economic Dev.</a:t>
            </a:r>
            <a:endParaRPr lang="en-US" sz="1000" i="1" dirty="0"/>
          </a:p>
        </p:txBody>
      </p:sp>
      <p:sp>
        <p:nvSpPr>
          <p:cNvPr id="39" name="Rectangle 38"/>
          <p:cNvSpPr/>
          <p:nvPr/>
        </p:nvSpPr>
        <p:spPr>
          <a:xfrm>
            <a:off x="7686373" y="4748549"/>
            <a:ext cx="1143262" cy="707886"/>
          </a:xfrm>
          <a:prstGeom prst="rect">
            <a:avLst/>
          </a:prstGeom>
        </p:spPr>
        <p:txBody>
          <a:bodyPr wrap="none">
            <a:spAutoFit/>
          </a:bodyPr>
          <a:lstStyle/>
          <a:p>
            <a:r>
              <a:rPr lang="en-US" sz="1000" b="1" dirty="0" smtClean="0"/>
              <a:t>Albert Tezeno</a:t>
            </a:r>
          </a:p>
          <a:p>
            <a:r>
              <a:rPr lang="en-US" sz="1000" i="1" dirty="0"/>
              <a:t>Vice </a:t>
            </a:r>
            <a:r>
              <a:rPr lang="en-US" sz="1000" i="1" dirty="0" smtClean="0"/>
              <a:t>President,</a:t>
            </a:r>
          </a:p>
          <a:p>
            <a:r>
              <a:rPr lang="en-US" sz="1000" i="1" dirty="0" smtClean="0"/>
              <a:t>Student </a:t>
            </a:r>
            <a:r>
              <a:rPr lang="en-US" sz="1000" i="1" dirty="0"/>
              <a:t>&amp; </a:t>
            </a:r>
            <a:endParaRPr lang="en-US" sz="1000" i="1" dirty="0" smtClean="0"/>
          </a:p>
          <a:p>
            <a:r>
              <a:rPr lang="en-US" sz="1000" i="1" dirty="0" smtClean="0"/>
              <a:t>Enrollment </a:t>
            </a:r>
            <a:r>
              <a:rPr lang="en-US" sz="1000" i="1" dirty="0" err="1" smtClean="0"/>
              <a:t>Svcs</a:t>
            </a:r>
            <a:r>
              <a:rPr lang="en-US" sz="1000" i="1" dirty="0" smtClean="0"/>
              <a:t>.</a:t>
            </a:r>
            <a:endParaRPr lang="en-US" sz="1000" i="1" dirty="0"/>
          </a:p>
        </p:txBody>
      </p:sp>
      <p:sp>
        <p:nvSpPr>
          <p:cNvPr id="45" name="Rectangle 14"/>
          <p:cNvSpPr>
            <a:spLocks noChangeArrowheads="1"/>
          </p:cNvSpPr>
          <p:nvPr/>
        </p:nvSpPr>
        <p:spPr bwMode="auto">
          <a:xfrm>
            <a:off x="4559369" y="4712625"/>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Thomas </a:t>
            </a:r>
            <a:r>
              <a:rPr lang="en-US" sz="1000" b="1" dirty="0" err="1" smtClean="0"/>
              <a:t>Delameter</a:t>
            </a:r>
            <a:endParaRPr lang="en-US" sz="1000" b="1" dirty="0"/>
          </a:p>
          <a:p>
            <a:pPr algn="ctr"/>
            <a:r>
              <a:rPr lang="en-US" sz="1000" b="1" dirty="0" smtClean="0"/>
              <a:t>Chief Public Relations Officer</a:t>
            </a:r>
            <a:endParaRPr lang="en-US" sz="1000" b="1" dirty="0" smtClean="0"/>
          </a:p>
        </p:txBody>
      </p:sp>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34854" y="3466757"/>
            <a:ext cx="901329" cy="1255951"/>
          </a:xfrm>
          <a:prstGeom prst="rect">
            <a:avLst/>
          </a:prstGeom>
        </p:spPr>
      </p:pic>
    </p:spTree>
    <p:extLst>
      <p:ext uri="{BB962C8B-B14F-4D97-AF65-F5344CB8AC3E}">
        <p14:creationId xmlns:p14="http://schemas.microsoft.com/office/powerpoint/2010/main" val="259225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895600"/>
            <a:ext cx="2415877" cy="1076325"/>
          </a:xfrm>
        </p:spPr>
        <p:txBody>
          <a:bodyPr numCol="1" rtlCol="0">
            <a:noAutofit/>
          </a:bodyPr>
          <a:lstStyle/>
          <a:p>
            <a:pPr marL="182880" indent="-182880" fontAlgn="auto">
              <a:spcAft>
                <a:spcPts val="0"/>
              </a:spcAft>
              <a:buFont typeface="Arial" charset="0"/>
              <a:buNone/>
              <a:defRPr/>
            </a:pPr>
            <a:r>
              <a:rPr lang="en-US" sz="1200" b="1" dirty="0" smtClean="0">
                <a:solidFill>
                  <a:srgbClr val="061496"/>
                </a:solidFill>
              </a:rPr>
              <a:t>	  </a:t>
            </a:r>
            <a:r>
              <a:rPr lang="en-US" sz="1300" b="1" dirty="0" smtClean="0"/>
              <a:t>Rebecca Acuna</a:t>
            </a:r>
          </a:p>
          <a:p>
            <a:pPr marL="182880" indent="-182880" fontAlgn="auto">
              <a:spcAft>
                <a:spcPts val="0"/>
              </a:spcAft>
              <a:buFont typeface="Arial" charset="0"/>
              <a:buNone/>
              <a:defRPr/>
            </a:pPr>
            <a:r>
              <a:rPr lang="en-US" sz="1300" b="1" dirty="0"/>
              <a:t> </a:t>
            </a:r>
            <a:r>
              <a:rPr lang="en-US" sz="1300" b="1" dirty="0" smtClean="0"/>
              <a:t>     </a:t>
            </a:r>
            <a:r>
              <a:rPr lang="en-US" sz="1200" b="1" dirty="0" smtClean="0"/>
              <a:t>HR Consultant</a:t>
            </a:r>
          </a:p>
          <a:p>
            <a:pPr lvl="1" indent="-182880" fontAlgn="auto">
              <a:spcAft>
                <a:spcPts val="0"/>
              </a:spcAft>
              <a:buFont typeface="Arial" charset="0"/>
              <a:buNone/>
              <a:defRPr/>
            </a:pPr>
            <a:r>
              <a:rPr lang="en-US" sz="1100" dirty="0" smtClean="0"/>
              <a:t>Spring Creek </a:t>
            </a:r>
            <a:r>
              <a:rPr lang="en-US" sz="1100" dirty="0" smtClean="0"/>
              <a:t>Campus</a:t>
            </a:r>
          </a:p>
          <a:p>
            <a:pPr lvl="1" indent="-182880" fontAlgn="auto">
              <a:spcAft>
                <a:spcPts val="0"/>
              </a:spcAft>
              <a:buNone/>
              <a:defRPr/>
            </a:pPr>
            <a:r>
              <a:rPr lang="en-US" sz="1100" dirty="0"/>
              <a:t>Collin Higher Education Center</a:t>
            </a:r>
          </a:p>
          <a:p>
            <a:pPr lvl="1" indent="-182880" fontAlgn="auto">
              <a:spcAft>
                <a:spcPts val="0"/>
              </a:spcAft>
              <a:buFont typeface="Arial" charset="0"/>
              <a:buNone/>
              <a:defRPr/>
            </a:pPr>
            <a:r>
              <a:rPr lang="en-US" sz="1100" dirty="0" smtClean="0">
                <a:hlinkClick r:id=""/>
              </a:rPr>
              <a:t>racuna@collin.edu</a:t>
            </a:r>
            <a:endParaRPr lang="en-US" sz="1100" dirty="0" smtClean="0"/>
          </a:p>
          <a:p>
            <a:pPr lvl="1" indent="-182880" fontAlgn="auto">
              <a:spcAft>
                <a:spcPts val="0"/>
              </a:spcAft>
              <a:buFont typeface="Arial" charset="0"/>
              <a:buNone/>
              <a:defRPr/>
            </a:pPr>
            <a:r>
              <a:rPr lang="en-US" sz="1100" dirty="0" smtClean="0"/>
              <a:t>972-985-6664</a:t>
            </a:r>
          </a:p>
          <a:p>
            <a:pPr marL="182880" indent="-182880" fontAlgn="auto">
              <a:spcAft>
                <a:spcPts val="0"/>
              </a:spcAft>
              <a:buFont typeface="Arial" charset="0"/>
              <a:buNone/>
              <a:defRPr/>
            </a:pPr>
            <a:r>
              <a:rPr lang="en-US" sz="1200" b="1" dirty="0" smtClean="0"/>
              <a:t>	</a:t>
            </a:r>
            <a:endParaRPr lang="en-US" sz="1200" dirty="0" smtClean="0">
              <a:solidFill>
                <a:srgbClr val="061496"/>
              </a:solidFill>
            </a:endParaRPr>
          </a:p>
        </p:txBody>
      </p:sp>
      <p:sp>
        <p:nvSpPr>
          <p:cNvPr id="11" name="Rectangle 2"/>
          <p:cNvSpPr txBox="1">
            <a:spLocks noChangeArrowheads="1"/>
          </p:cNvSpPr>
          <p:nvPr/>
        </p:nvSpPr>
        <p:spPr bwMode="auto">
          <a:xfrm>
            <a:off x="-609600" y="304800"/>
            <a:ext cx="8229600" cy="1143000"/>
          </a:xfrm>
          <a:prstGeom prst="rect">
            <a:avLst/>
          </a:prstGeom>
          <a:noFill/>
          <a:ln w="9525">
            <a:noFill/>
            <a:miter lim="800000"/>
            <a:headEnd/>
            <a:tailEnd/>
          </a:ln>
        </p:spPr>
        <p:txBody>
          <a:bodyPr anchor="ctr"/>
          <a:lstStyle/>
          <a:p>
            <a:pPr algn="ctr">
              <a:defRPr/>
            </a:pPr>
            <a:r>
              <a:rPr lang="en-US" sz="3200" b="1" dirty="0">
                <a:solidFill>
                  <a:schemeClr val="tx2"/>
                </a:solidFill>
                <a:latin typeface="+mj-lt"/>
                <a:ea typeface="+mj-ea"/>
                <a:cs typeface="+mj-cs"/>
              </a:rPr>
              <a:t>Meet Your HR Representatives</a:t>
            </a:r>
          </a:p>
        </p:txBody>
      </p:sp>
      <p:sp>
        <p:nvSpPr>
          <p:cNvPr id="14" name="TextBox 13"/>
          <p:cNvSpPr txBox="1"/>
          <p:nvPr/>
        </p:nvSpPr>
        <p:spPr>
          <a:xfrm>
            <a:off x="609600" y="5029200"/>
            <a:ext cx="5029200" cy="1631216"/>
          </a:xfrm>
          <a:prstGeom prst="rect">
            <a:avLst/>
          </a:prstGeom>
          <a:ln/>
        </p:spPr>
        <p:style>
          <a:lnRef idx="2">
            <a:schemeClr val="accent2"/>
          </a:lnRef>
          <a:fillRef idx="1">
            <a:schemeClr val="lt1"/>
          </a:fillRef>
          <a:effectRef idx="0">
            <a:schemeClr val="accent2"/>
          </a:effectRef>
          <a:fontRef idx="minor">
            <a:schemeClr val="dk1"/>
          </a:fontRef>
        </p:style>
        <p:txBody>
          <a:bodyPr numCol="2">
            <a:spAutoFit/>
          </a:bodyPr>
          <a:lstStyle/>
          <a:p>
            <a:pPr marL="285750" indent="-285750">
              <a:buFont typeface="Arial" pitchFamily="34" charset="0"/>
              <a:buChar char="•"/>
              <a:defRPr/>
            </a:pPr>
            <a:r>
              <a:rPr lang="en-US" sz="1400" dirty="0" smtClean="0"/>
              <a:t>Recruiting</a:t>
            </a:r>
            <a:endParaRPr lang="en-US" sz="1400" dirty="0"/>
          </a:p>
          <a:p>
            <a:pPr marL="285750" indent="-285750">
              <a:buFont typeface="Arial" pitchFamily="34" charset="0"/>
              <a:buChar char="•"/>
              <a:defRPr/>
            </a:pPr>
            <a:r>
              <a:rPr lang="en-US" sz="1400" dirty="0"/>
              <a:t>Job Postings</a:t>
            </a:r>
          </a:p>
          <a:p>
            <a:pPr marL="285750" indent="-285750">
              <a:buFont typeface="Arial" pitchFamily="34" charset="0"/>
              <a:buChar char="•"/>
              <a:defRPr/>
            </a:pPr>
            <a:r>
              <a:rPr lang="en-US" sz="1400" dirty="0"/>
              <a:t>Job Descriptions</a:t>
            </a:r>
          </a:p>
          <a:p>
            <a:pPr marL="285750" indent="-285750">
              <a:buFont typeface="Arial" pitchFamily="34" charset="0"/>
              <a:buChar char="•"/>
              <a:defRPr/>
            </a:pPr>
            <a:r>
              <a:rPr lang="en-US" sz="1400" dirty="0"/>
              <a:t>New Hire Process</a:t>
            </a:r>
          </a:p>
          <a:p>
            <a:pPr marL="285750" indent="-285750">
              <a:buFont typeface="Arial" pitchFamily="34" charset="0"/>
              <a:buChar char="•"/>
              <a:defRPr/>
            </a:pPr>
            <a:r>
              <a:rPr lang="en-US" sz="1400" dirty="0" smtClean="0"/>
              <a:t>Review Qualifications</a:t>
            </a:r>
            <a:endParaRPr lang="en-US" sz="1400" dirty="0"/>
          </a:p>
          <a:p>
            <a:pPr marL="285750" indent="-285750">
              <a:buFont typeface="Arial" pitchFamily="34" charset="0"/>
              <a:buChar char="•"/>
              <a:defRPr/>
            </a:pPr>
            <a:r>
              <a:rPr lang="en-US" sz="1400" dirty="0"/>
              <a:t>Calculate Salaries</a:t>
            </a:r>
          </a:p>
          <a:p>
            <a:pPr marL="285750" indent="-285750">
              <a:buFont typeface="Arial" pitchFamily="34" charset="0"/>
              <a:buChar char="•"/>
              <a:defRPr/>
            </a:pPr>
            <a:endParaRPr lang="en-US" sz="800" dirty="0"/>
          </a:p>
          <a:p>
            <a:pPr marL="285750" indent="-285750">
              <a:buFont typeface="Arial" pitchFamily="34" charset="0"/>
              <a:buChar char="•"/>
              <a:defRPr/>
            </a:pPr>
            <a:endParaRPr lang="en-US" sz="400" dirty="0"/>
          </a:p>
          <a:p>
            <a:pPr marL="285750" indent="-285750">
              <a:buFont typeface="Arial" pitchFamily="34" charset="0"/>
              <a:buChar char="•"/>
              <a:defRPr/>
            </a:pPr>
            <a:r>
              <a:rPr lang="en-US" sz="1400" dirty="0" smtClean="0"/>
              <a:t>HR-Related </a:t>
            </a:r>
            <a:r>
              <a:rPr lang="en-US" sz="1400" dirty="0"/>
              <a:t>Training</a:t>
            </a:r>
          </a:p>
          <a:p>
            <a:pPr marL="285750" indent="-285750">
              <a:buFont typeface="Arial" pitchFamily="34" charset="0"/>
              <a:buChar char="•"/>
              <a:defRPr/>
            </a:pPr>
            <a:r>
              <a:rPr lang="en-US" sz="1400" dirty="0"/>
              <a:t>Employee Relations</a:t>
            </a:r>
          </a:p>
          <a:p>
            <a:pPr marL="285750" indent="-285750">
              <a:buFont typeface="Arial" pitchFamily="34" charset="0"/>
              <a:buChar char="•"/>
              <a:defRPr/>
            </a:pPr>
            <a:r>
              <a:rPr lang="en-US" sz="1400" dirty="0"/>
              <a:t>Performance Management</a:t>
            </a:r>
          </a:p>
          <a:p>
            <a:pPr marL="285750" indent="-285750">
              <a:buFont typeface="Arial" pitchFamily="34" charset="0"/>
              <a:buChar char="•"/>
              <a:defRPr/>
            </a:pPr>
            <a:r>
              <a:rPr lang="en-US" sz="1400" dirty="0"/>
              <a:t>Answer </a:t>
            </a:r>
            <a:r>
              <a:rPr lang="en-US" sz="1400" dirty="0" smtClean="0"/>
              <a:t>HR Questions</a:t>
            </a:r>
            <a:endParaRPr lang="en-US" sz="1400" dirty="0"/>
          </a:p>
          <a:p>
            <a:pPr marL="285750" indent="-285750">
              <a:buFont typeface="Arial" pitchFamily="34" charset="0"/>
              <a:buChar char="•"/>
              <a:defRPr/>
            </a:pPr>
            <a:r>
              <a:rPr lang="en-US" sz="1400" dirty="0"/>
              <a:t>Communicate Info</a:t>
            </a:r>
          </a:p>
        </p:txBody>
      </p:sp>
      <p:sp>
        <p:nvSpPr>
          <p:cNvPr id="17" name="Rectangle 16"/>
          <p:cNvSpPr/>
          <p:nvPr/>
        </p:nvSpPr>
        <p:spPr>
          <a:xfrm>
            <a:off x="609600" y="4495800"/>
            <a:ext cx="50292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a:t>Services Provided by the </a:t>
            </a:r>
          </a:p>
          <a:p>
            <a:pPr algn="ctr">
              <a:defRPr/>
            </a:pPr>
            <a:r>
              <a:rPr lang="en-US" sz="1400" b="1" dirty="0"/>
              <a:t>Campus HR Consultants Include:</a:t>
            </a:r>
          </a:p>
        </p:txBody>
      </p:sp>
      <p:sp>
        <p:nvSpPr>
          <p:cNvPr id="24" name="Rectangle 23"/>
          <p:cNvSpPr/>
          <p:nvPr/>
        </p:nvSpPr>
        <p:spPr>
          <a:xfrm>
            <a:off x="6324600" y="4495800"/>
            <a:ext cx="25146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a:t>Services Provided by the Benefits Manager Include:</a:t>
            </a:r>
          </a:p>
        </p:txBody>
      </p:sp>
      <p:sp>
        <p:nvSpPr>
          <p:cNvPr id="25" name="TextBox 24"/>
          <p:cNvSpPr txBox="1"/>
          <p:nvPr/>
        </p:nvSpPr>
        <p:spPr>
          <a:xfrm>
            <a:off x="6324600" y="5029200"/>
            <a:ext cx="2514600" cy="160043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Arial" pitchFamily="34" charset="0"/>
              <a:buChar char="•"/>
              <a:defRPr/>
            </a:pPr>
            <a:endParaRPr lang="en-US" sz="400" dirty="0"/>
          </a:p>
          <a:p>
            <a:pPr marL="285750" indent="-285750">
              <a:buFont typeface="Arial" pitchFamily="34" charset="0"/>
              <a:buChar char="•"/>
              <a:defRPr/>
            </a:pPr>
            <a:r>
              <a:rPr lang="en-US" sz="1400" dirty="0"/>
              <a:t>Benefits &amp; Insurance</a:t>
            </a:r>
          </a:p>
          <a:p>
            <a:pPr marL="285750" indent="-285750">
              <a:buFont typeface="Arial" pitchFamily="34" charset="0"/>
              <a:buChar char="•"/>
              <a:defRPr/>
            </a:pPr>
            <a:r>
              <a:rPr lang="en-US" sz="1400" dirty="0"/>
              <a:t>Retirement (ORP/TDA)</a:t>
            </a:r>
          </a:p>
          <a:p>
            <a:pPr marL="285750" indent="-285750">
              <a:buFont typeface="Arial" pitchFamily="34" charset="0"/>
              <a:buChar char="•"/>
              <a:defRPr/>
            </a:pPr>
            <a:r>
              <a:rPr lang="en-US" sz="1400" dirty="0"/>
              <a:t>Disability </a:t>
            </a:r>
            <a:r>
              <a:rPr lang="en-US" sz="1400" dirty="0" smtClean="0"/>
              <a:t>Claims</a:t>
            </a:r>
            <a:endParaRPr lang="en-US" sz="1400" dirty="0"/>
          </a:p>
          <a:p>
            <a:pPr marL="285750" indent="-285750">
              <a:buFont typeface="Arial" pitchFamily="34" charset="0"/>
              <a:buChar char="•"/>
              <a:defRPr/>
            </a:pPr>
            <a:r>
              <a:rPr lang="en-US" sz="1400" dirty="0"/>
              <a:t>Insurance Verifications</a:t>
            </a:r>
          </a:p>
          <a:p>
            <a:pPr marL="285750" indent="-285750">
              <a:buFont typeface="Arial" pitchFamily="34" charset="0"/>
              <a:buChar char="•"/>
              <a:defRPr/>
            </a:pPr>
            <a:r>
              <a:rPr lang="en-US" sz="1400" dirty="0"/>
              <a:t>Workers’ </a:t>
            </a:r>
            <a:r>
              <a:rPr lang="en-US" sz="1400" dirty="0" smtClean="0"/>
              <a:t>Compensation</a:t>
            </a:r>
          </a:p>
          <a:p>
            <a:pPr marL="285750" indent="-285750">
              <a:buFont typeface="Arial" pitchFamily="34" charset="0"/>
              <a:buChar char="•"/>
              <a:defRPr/>
            </a:pPr>
            <a:r>
              <a:rPr lang="en-US" sz="1400" dirty="0" smtClean="0"/>
              <a:t>FMLA/Leaves of Absence</a:t>
            </a:r>
          </a:p>
          <a:p>
            <a:pPr marL="285750" indent="-285750">
              <a:buFont typeface="Arial" pitchFamily="34" charset="0"/>
              <a:buChar char="•"/>
              <a:defRPr/>
            </a:pPr>
            <a:endParaRPr lang="en-US" sz="1000" dirty="0"/>
          </a:p>
        </p:txBody>
      </p:sp>
      <p:cxnSp>
        <p:nvCxnSpPr>
          <p:cNvPr id="15" name="Straight Connector 14"/>
          <p:cNvCxnSpPr/>
          <p:nvPr/>
        </p:nvCxnSpPr>
        <p:spPr>
          <a:xfrm>
            <a:off x="457200" y="12192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66AF1386-93E2-458A-ACD4-12B1CEC7680B}" type="slidenum">
              <a:rPr lang="en-US" smtClean="0"/>
              <a:pPr algn="r">
                <a:defRPr/>
              </a:pPr>
              <a:t>9</a:t>
            </a:fld>
            <a:endParaRPr lang="en-US" dirty="0"/>
          </a:p>
        </p:txBody>
      </p:sp>
      <p:grpSp>
        <p:nvGrpSpPr>
          <p:cNvPr id="12" name="Group 11"/>
          <p:cNvGrpSpPr/>
          <p:nvPr/>
        </p:nvGrpSpPr>
        <p:grpSpPr>
          <a:xfrm>
            <a:off x="2111077" y="1295400"/>
            <a:ext cx="2438400" cy="2676525"/>
            <a:chOff x="2339677" y="1295400"/>
            <a:chExt cx="2438400" cy="2676525"/>
          </a:xfrm>
        </p:grpSpPr>
        <p:sp>
          <p:nvSpPr>
            <p:cNvPr id="16" name="Content Placeholder 2"/>
            <p:cNvSpPr txBox="1">
              <a:spLocks/>
            </p:cNvSpPr>
            <p:nvPr/>
          </p:nvSpPr>
          <p:spPr bwMode="auto">
            <a:xfrm>
              <a:off x="2339677" y="2895600"/>
              <a:ext cx="2438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indent="-182880" fontAlgn="auto">
                <a:spcAft>
                  <a:spcPts val="0"/>
                </a:spcAft>
                <a:buFont typeface="Arial" charset="0"/>
                <a:buNone/>
                <a:defRPr/>
              </a:pPr>
              <a:r>
                <a:rPr lang="en-US" sz="1200" b="1" dirty="0" smtClean="0">
                  <a:solidFill>
                    <a:srgbClr val="061496"/>
                  </a:solidFill>
                </a:rPr>
                <a:t>	  </a:t>
              </a:r>
              <a:r>
                <a:rPr lang="en-US" sz="1300" b="1" dirty="0" err="1" smtClean="0"/>
                <a:t>Andreina</a:t>
              </a:r>
              <a:r>
                <a:rPr lang="en-US" sz="1300" b="1" dirty="0" smtClean="0"/>
                <a:t> Fowler</a:t>
              </a:r>
            </a:p>
            <a:p>
              <a:pPr marL="182880" indent="-182880" fontAlgn="auto">
                <a:spcAft>
                  <a:spcPts val="0"/>
                </a:spcAft>
                <a:buFont typeface="Arial" charset="0"/>
                <a:buNone/>
                <a:defRPr/>
              </a:pPr>
              <a:r>
                <a:rPr lang="en-US" sz="1300" b="1" dirty="0" smtClean="0"/>
                <a:t>      </a:t>
              </a:r>
              <a:r>
                <a:rPr lang="en-US" sz="1200" b="1" dirty="0" smtClean="0"/>
                <a:t>HR Consultant</a:t>
              </a:r>
            </a:p>
            <a:p>
              <a:pPr lvl="1" indent="-182880" fontAlgn="auto">
                <a:spcAft>
                  <a:spcPts val="0"/>
                </a:spcAft>
                <a:buFont typeface="Arial" charset="0"/>
                <a:buNone/>
                <a:defRPr/>
              </a:pPr>
              <a:r>
                <a:rPr lang="en-US" sz="1100" dirty="0" smtClean="0"/>
                <a:t>Central </a:t>
              </a:r>
              <a:r>
                <a:rPr lang="en-US" sz="1100" dirty="0" smtClean="0"/>
                <a:t>Park Campus</a:t>
              </a:r>
            </a:p>
            <a:p>
              <a:pPr lvl="1" indent="-182880" fontAlgn="auto">
                <a:spcAft>
                  <a:spcPts val="0"/>
                </a:spcAft>
                <a:buFont typeface="Arial" charset="0"/>
                <a:buNone/>
                <a:defRPr/>
              </a:pPr>
              <a:r>
                <a:rPr lang="en-US" sz="1100" dirty="0" smtClean="0"/>
                <a:t>Rockwall Center</a:t>
              </a:r>
            </a:p>
            <a:p>
              <a:pPr lvl="1" indent="-182880" fontAlgn="auto">
                <a:spcAft>
                  <a:spcPts val="0"/>
                </a:spcAft>
                <a:buFont typeface="Arial" charset="0"/>
                <a:buNone/>
                <a:defRPr/>
              </a:pPr>
              <a:r>
                <a:rPr lang="en-US" sz="1100" dirty="0" smtClean="0">
                  <a:hlinkClick r:id="rId2"/>
                </a:rPr>
                <a:t>afowler@collin.edu</a:t>
              </a:r>
              <a:endParaRPr lang="en-US" sz="1100" dirty="0" smtClean="0"/>
            </a:p>
            <a:p>
              <a:pPr lvl="1" indent="-182880" fontAlgn="auto">
                <a:spcAft>
                  <a:spcPts val="0"/>
                </a:spcAft>
                <a:buFont typeface="Arial" charset="0"/>
                <a:buNone/>
                <a:defRPr/>
              </a:pPr>
              <a:r>
                <a:rPr lang="en-US" sz="1100" dirty="0" smtClean="0"/>
                <a:t>972-599-3161</a:t>
              </a:r>
            </a:p>
            <a:p>
              <a:pPr marL="182880" indent="-182880" fontAlgn="auto">
                <a:spcAft>
                  <a:spcPts val="0"/>
                </a:spcAft>
                <a:buFont typeface="Arial" charset="0"/>
                <a:buNone/>
                <a:defRPr/>
              </a:pPr>
              <a:r>
                <a:rPr lang="en-US" sz="1200" b="1" dirty="0" smtClean="0"/>
                <a:t>	</a:t>
              </a:r>
              <a:endParaRPr lang="en-US" sz="1200" dirty="0" smtClean="0">
                <a:solidFill>
                  <a:srgbClr val="061496"/>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082" y="1295400"/>
              <a:ext cx="1012209" cy="1524000"/>
            </a:xfrm>
            <a:prstGeom prst="rect">
              <a:avLst/>
            </a:prstGeom>
            <a:ln>
              <a:noFill/>
            </a:ln>
            <a:effectLst>
              <a:outerShdw blurRad="292100" dist="139700" dir="2700000" algn="tl" rotWithShape="0">
                <a:srgbClr val="333333">
                  <a:alpha val="65000"/>
                </a:srgbClr>
              </a:outerShdw>
            </a:effectLst>
          </p:spPr>
        </p:pic>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305427"/>
            <a:ext cx="1011071" cy="1522286"/>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3886200" y="1308104"/>
            <a:ext cx="2133600" cy="2757047"/>
            <a:chOff x="1633538" y="1464000"/>
            <a:chExt cx="2209800" cy="2757047"/>
          </a:xfrm>
        </p:grpSpPr>
        <p:sp>
          <p:nvSpPr>
            <p:cNvPr id="14343" name="Rectangle 6"/>
            <p:cNvSpPr>
              <a:spLocks noChangeArrowheads="1"/>
            </p:cNvSpPr>
            <p:nvPr/>
          </p:nvSpPr>
          <p:spPr bwMode="auto">
            <a:xfrm>
              <a:off x="1633538" y="3051496"/>
              <a:ext cx="220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2880" indent="-182880" fontAlgn="auto">
                <a:spcBef>
                  <a:spcPct val="20000"/>
                </a:spcBef>
                <a:spcAft>
                  <a:spcPts val="0"/>
                </a:spcAft>
                <a:buClr>
                  <a:schemeClr val="accent1"/>
                </a:buClr>
                <a:buSzPct val="85000"/>
                <a:defRPr/>
              </a:pPr>
              <a:r>
                <a:rPr lang="en-US" sz="1200" b="1" i="1" dirty="0"/>
                <a:t> </a:t>
              </a:r>
              <a:r>
                <a:rPr lang="en-US" sz="1200" b="1" i="1" dirty="0" smtClean="0"/>
                <a:t>          </a:t>
              </a:r>
              <a:r>
                <a:rPr lang="en-US" sz="1300" b="1" dirty="0">
                  <a:latin typeface="+mn-lt"/>
                </a:rPr>
                <a:t>Jaslyn Lue</a:t>
              </a:r>
            </a:p>
            <a:p>
              <a:pPr>
                <a:buFont typeface="Arial" charset="0"/>
                <a:buNone/>
              </a:pPr>
              <a:r>
                <a:rPr lang="en-US" sz="1300" b="1" dirty="0" smtClean="0"/>
                <a:t>          </a:t>
              </a:r>
              <a:r>
                <a:rPr lang="en-US" sz="1200" b="1" dirty="0" smtClean="0"/>
                <a:t>HR Consultant</a:t>
              </a:r>
            </a:p>
            <a:p>
              <a:pPr lvl="1">
                <a:buFont typeface="Arial" charset="0"/>
                <a:buNone/>
              </a:pPr>
              <a:r>
                <a:rPr lang="en-US" sz="1100" dirty="0" smtClean="0"/>
                <a:t>Preston </a:t>
              </a:r>
              <a:r>
                <a:rPr lang="en-US" sz="1100" dirty="0"/>
                <a:t>Ridge Campus</a:t>
              </a:r>
            </a:p>
            <a:p>
              <a:pPr lvl="1">
                <a:buFont typeface="Arial" charset="0"/>
                <a:buNone/>
              </a:pPr>
              <a:r>
                <a:rPr lang="en-US" sz="1100" dirty="0"/>
                <a:t>Allen Center</a:t>
              </a:r>
            </a:p>
            <a:p>
              <a:pPr lvl="1">
                <a:buFont typeface="Arial" charset="0"/>
                <a:buNone/>
              </a:pPr>
              <a:r>
                <a:rPr lang="en-US" sz="1100" dirty="0" smtClean="0">
                  <a:hlinkClick r:id="rId5"/>
                </a:rPr>
                <a:t>jlue@Collin.edu</a:t>
              </a:r>
              <a:r>
                <a:rPr lang="en-US" sz="1100" dirty="0" smtClean="0"/>
                <a:t> </a:t>
              </a:r>
              <a:br>
                <a:rPr lang="en-US" sz="1100" dirty="0" smtClean="0"/>
              </a:br>
              <a:r>
                <a:rPr lang="en-US" sz="1100" dirty="0" smtClean="0"/>
                <a:t>972-758-3857</a:t>
              </a:r>
              <a:endParaRPr lang="en-US" sz="1100"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191" y="1464000"/>
              <a:ext cx="1012209" cy="1521308"/>
            </a:xfrm>
            <a:prstGeom prst="rect">
              <a:avLst/>
            </a:prstGeom>
            <a:ln>
              <a:noFill/>
            </a:ln>
            <a:effectLst>
              <a:outerShdw blurRad="292100" dist="139700" dir="2700000" algn="tl" rotWithShape="0">
                <a:srgbClr val="333333">
                  <a:alpha val="65000"/>
                </a:srgbClr>
              </a:outerShdw>
            </a:effectLst>
          </p:spPr>
        </p:pic>
      </p:grpSp>
      <p:pic>
        <p:nvPicPr>
          <p:cNvPr id="5" name="Picture 4"/>
          <p:cNvPicPr>
            <a:picLocks noChangeAspect="1"/>
          </p:cNvPicPr>
          <p:nvPr/>
        </p:nvPicPr>
        <p:blipFill>
          <a:blip r:embed="rId7"/>
          <a:stretch>
            <a:fillRect/>
          </a:stretch>
        </p:blipFill>
        <p:spPr>
          <a:xfrm>
            <a:off x="7373150" y="1368997"/>
            <a:ext cx="1169274" cy="1450403"/>
          </a:xfrm>
          <a:prstGeom prst="rect">
            <a:avLst/>
          </a:prstGeom>
        </p:spPr>
      </p:pic>
      <p:sp>
        <p:nvSpPr>
          <p:cNvPr id="9" name="Rectangle 8"/>
          <p:cNvSpPr/>
          <p:nvPr/>
        </p:nvSpPr>
        <p:spPr>
          <a:xfrm>
            <a:off x="7091808" y="2941319"/>
            <a:ext cx="2644477" cy="984885"/>
          </a:xfrm>
          <a:prstGeom prst="rect">
            <a:avLst/>
          </a:prstGeom>
        </p:spPr>
        <p:txBody>
          <a:bodyPr wrap="square">
            <a:spAutoFit/>
          </a:bodyPr>
          <a:lstStyle/>
          <a:p>
            <a:r>
              <a:rPr lang="en-US" sz="1400" b="1" dirty="0">
                <a:solidFill>
                  <a:srgbClr val="000000"/>
                </a:solidFill>
                <a:latin typeface="Arial" panose="020B0604020202020204" pitchFamily="34" charset="0"/>
              </a:rPr>
              <a:t>Christina Canales</a:t>
            </a:r>
          </a:p>
          <a:p>
            <a:r>
              <a:rPr lang="en-US" sz="1100" b="1" dirty="0">
                <a:solidFill>
                  <a:srgbClr val="000000"/>
                </a:solidFill>
                <a:latin typeface="Arial" panose="020B0604020202020204" pitchFamily="34" charset="0"/>
              </a:rPr>
              <a:t>Manager, HR/Benefits</a:t>
            </a:r>
          </a:p>
          <a:p>
            <a:r>
              <a:rPr lang="en-US" sz="1050" dirty="0">
                <a:solidFill>
                  <a:srgbClr val="000000"/>
                </a:solidFill>
                <a:latin typeface="Arial" panose="020B0604020202020204" pitchFamily="34" charset="0"/>
              </a:rPr>
              <a:t>All Campuses</a:t>
            </a:r>
          </a:p>
          <a:p>
            <a:r>
              <a:rPr lang="en-US" sz="1050" dirty="0">
                <a:solidFill>
                  <a:srgbClr val="0000FF"/>
                </a:solidFill>
                <a:latin typeface="Arial" panose="020B0604020202020204" pitchFamily="34" charset="0"/>
              </a:rPr>
              <a:t>ccanales@collin.edu</a:t>
            </a:r>
          </a:p>
          <a:p>
            <a:r>
              <a:rPr lang="en-US" sz="1050" dirty="0">
                <a:solidFill>
                  <a:srgbClr val="000000"/>
                </a:solidFill>
                <a:latin typeface="Arial" panose="020B0604020202020204" pitchFamily="34" charset="0"/>
              </a:rPr>
              <a:t>972-599-3164</a:t>
            </a:r>
            <a:endParaRPr lang="en-US" sz="1050" dirty="0"/>
          </a:p>
        </p:txBody>
      </p:sp>
    </p:spTree>
    <p:extLst>
      <p:ext uri="{BB962C8B-B14F-4D97-AF65-F5344CB8AC3E}">
        <p14:creationId xmlns:p14="http://schemas.microsoft.com/office/powerpoint/2010/main" val="3915277805"/>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1F497D"/>
      </a:dk2>
      <a:lt2>
        <a:srgbClr val="EEECE1"/>
      </a:lt2>
      <a:accent1>
        <a:srgbClr val="1F497D"/>
      </a:accent1>
      <a:accent2>
        <a:srgbClr val="1F497D"/>
      </a:accent2>
      <a:accent3>
        <a:srgbClr val="9BBB59"/>
      </a:accent3>
      <a:accent4>
        <a:srgbClr val="8064A2"/>
      </a:accent4>
      <a:accent5>
        <a:srgbClr val="4BACC6"/>
      </a:accent5>
      <a:accent6>
        <a:srgbClr val="1F497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1F497D"/>
    </a:accent1>
    <a:accent2>
      <a:srgbClr val="1F497D"/>
    </a:accent2>
    <a:accent3>
      <a:srgbClr val="9BBB59"/>
    </a:accent3>
    <a:accent4>
      <a:srgbClr val="8064A2"/>
    </a:accent4>
    <a:accent5>
      <a:srgbClr val="4BACC6"/>
    </a:accent5>
    <a:accent6>
      <a:srgbClr val="1F497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4388</TotalTime>
  <Words>2264</Words>
  <Application>Microsoft Office PowerPoint</Application>
  <PresentationFormat>On-screen Show (4:3)</PresentationFormat>
  <Paragraphs>326</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Clarity</vt:lpstr>
      <vt:lpstr>Welcome to Collin </vt:lpstr>
      <vt:lpstr>Mission of Collin College</vt:lpstr>
      <vt:lpstr>Core Values</vt:lpstr>
      <vt:lpstr>Accreditation</vt:lpstr>
      <vt:lpstr>PowerPoint Presentation</vt:lpstr>
      <vt:lpstr>What Makes Collin College  A Great Place To Work?</vt:lpstr>
      <vt:lpstr>Meet The Board of Trustees</vt:lpstr>
      <vt:lpstr>Meet the Leadership Team</vt:lpstr>
      <vt:lpstr>PowerPoint Presentation</vt:lpstr>
      <vt:lpstr>Policies &amp; Procedures</vt:lpstr>
      <vt:lpstr>EEO Training</vt:lpstr>
      <vt:lpstr>Pension/Retirement</vt:lpstr>
      <vt:lpstr>Metlife PERC plan </vt:lpstr>
      <vt:lpstr>Texas$aver</vt:lpstr>
      <vt:lpstr>Fitness Facilities, Wellness</vt:lpstr>
      <vt:lpstr>EAP, Employee Discounts</vt:lpstr>
      <vt:lpstr>Payroll</vt:lpstr>
      <vt:lpstr>CougarWeb</vt:lpstr>
      <vt:lpstr>Collin Mobile App</vt:lpstr>
      <vt:lpstr>Campus Security &amp; Emergencies</vt:lpstr>
      <vt:lpstr>CougarAlert</vt:lpstr>
      <vt:lpstr>Help Desk &amp; Media Services</vt:lpstr>
      <vt:lpstr>Helpful Information</vt:lpstr>
      <vt:lpstr>Helpful Information (cont.)</vt:lpstr>
      <vt:lpstr>Helpful Information (cont.)</vt:lpstr>
      <vt:lpstr>Helpful Information (cont.)</vt:lpstr>
    </vt:vector>
  </TitlesOfParts>
  <Company>CCCCD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CCCCD</dc:creator>
  <cp:lastModifiedBy>Jaslyn Lue</cp:lastModifiedBy>
  <cp:revision>253</cp:revision>
  <cp:lastPrinted>2016-08-08T17:11:07Z</cp:lastPrinted>
  <dcterms:created xsi:type="dcterms:W3CDTF">2009-07-07T20:25:00Z</dcterms:created>
  <dcterms:modified xsi:type="dcterms:W3CDTF">2017-04-03T21:37:52Z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-711757913</vt:i4>
  </property>
  <property fmtid="{D5CDD505-2E9C-101B-9397-08002B2CF9AE}" pid="3" name="_NewReviewCycle">
    <vt:lpwstr/>
  </property>
  <property fmtid="{D5CDD505-2E9C-101B-9397-08002B2CF9AE}" pid="4" name="_EmailSubject">
    <vt:lpwstr>New Emp. Online Orientation PowerPoint</vt:lpwstr>
  </property>
  <property fmtid="{D5CDD505-2E9C-101B-9397-08002B2CF9AE}" pid="5" name="_AuthorEmail">
    <vt:lpwstr>JConley@collin.edu</vt:lpwstr>
  </property>
  <property fmtid="{D5CDD505-2E9C-101B-9397-08002B2CF9AE}" pid="6" name="_AuthorEmailDisplayName">
    <vt:lpwstr>Justina Conley</vt:lpwstr>
  </property>
  <property fmtid="{D5CDD505-2E9C-101B-9397-08002B2CF9AE}" pid="7" name="_PreviousAdHocReviewCycleID">
    <vt:i4>-267407748</vt:i4>
  </property>
</Properties>
</file>