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5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9" r:id="rId15"/>
    <p:sldId id="290" r:id="rId16"/>
    <p:sldId id="292" r:id="rId17"/>
    <p:sldId id="293" r:id="rId18"/>
    <p:sldId id="294" r:id="rId19"/>
    <p:sldId id="302" r:id="rId20"/>
    <p:sldId id="301" r:id="rId21"/>
    <p:sldId id="309" r:id="rId22"/>
    <p:sldId id="310" r:id="rId23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38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9908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683317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986410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668221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100040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447904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973631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15344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277307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025479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960341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26730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81219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837270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330009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219147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597559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659329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880508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486337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366158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341634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74711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391400" y="1019555"/>
            <a:ext cx="1981200" cy="6568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143000" y="3856863"/>
            <a:ext cx="7848600" cy="0"/>
          </a:xfrm>
          <a:custGeom>
            <a:avLst/>
            <a:gdLst/>
            <a:ahLst/>
            <a:cxnLst/>
            <a:rect l="l" t="t" r="r" b="b"/>
            <a:pathLst>
              <a:path w="7848600">
                <a:moveTo>
                  <a:pt x="0" y="0"/>
                </a:moveTo>
                <a:lnTo>
                  <a:pt x="7848600" y="0"/>
                </a:lnTo>
              </a:path>
            </a:pathLst>
          </a:custGeom>
          <a:ln w="21843">
            <a:solidFill>
              <a:srgbClr val="1F49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79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3/29/2016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1F497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1F497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3/29/2016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1F497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5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3/29/2016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1F497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3/29/2016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3/29/2016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391400" y="1019555"/>
            <a:ext cx="1981200" cy="65684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6939" y="925202"/>
            <a:ext cx="8224520" cy="863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1F497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40739" y="2203886"/>
            <a:ext cx="8376920" cy="25228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1F497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7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3/29/2016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llin.edu/hr/benefits/faq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jayres@collin.edu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l.gov/whd/flsa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llin.edu/cougarweb/tutorial/thingstoknow_employees_pub.html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000" y="3856863"/>
            <a:ext cx="7848600" cy="0"/>
          </a:xfrm>
          <a:custGeom>
            <a:avLst/>
            <a:gdLst/>
            <a:ahLst/>
            <a:cxnLst/>
            <a:rect l="l" t="t" r="r" b="b"/>
            <a:pathLst>
              <a:path w="7848600">
                <a:moveTo>
                  <a:pt x="0" y="0"/>
                </a:moveTo>
                <a:lnTo>
                  <a:pt x="7848600" y="0"/>
                </a:lnTo>
              </a:path>
            </a:pathLst>
          </a:custGeom>
          <a:ln w="21843">
            <a:solidFill>
              <a:srgbClr val="1F49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221739" y="3064826"/>
            <a:ext cx="3145155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800" spc="-100" dirty="0">
                <a:solidFill>
                  <a:srgbClr val="1F497C"/>
                </a:solidFill>
                <a:latin typeface="Arial"/>
                <a:cs typeface="Arial"/>
              </a:rPr>
              <a:t>SECTIO</a:t>
            </a:r>
            <a:r>
              <a:rPr sz="4800" dirty="0">
                <a:solidFill>
                  <a:srgbClr val="1F497C"/>
                </a:solidFill>
                <a:latin typeface="Arial"/>
                <a:cs typeface="Arial"/>
              </a:rPr>
              <a:t>N</a:t>
            </a:r>
            <a:r>
              <a:rPr sz="4800" spc="-185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lang="en-US" sz="4800" dirty="0">
                <a:solidFill>
                  <a:srgbClr val="1F497C"/>
                </a:solidFill>
                <a:latin typeface="Arial"/>
                <a:cs typeface="Arial"/>
              </a:rPr>
              <a:t>1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21739" y="4079662"/>
            <a:ext cx="7513955" cy="6309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100" spc="-20" dirty="0">
                <a:solidFill>
                  <a:srgbClr val="1F497C"/>
                </a:solidFill>
                <a:latin typeface="Arial"/>
                <a:cs typeface="Arial"/>
              </a:rPr>
              <a:t>Benefits</a:t>
            </a:r>
            <a:r>
              <a:rPr sz="4100" spc="-25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4100" spc="-20" dirty="0" smtClean="0">
                <a:solidFill>
                  <a:srgbClr val="1F497C"/>
                </a:solidFill>
                <a:latin typeface="Arial"/>
                <a:cs typeface="Arial"/>
              </a:rPr>
              <a:t>Information</a:t>
            </a:r>
            <a:endParaRPr sz="41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7200" y="457200"/>
            <a:ext cx="9144000" cy="365760"/>
          </a:xfrm>
          <a:prstGeom prst="rect">
            <a:avLst/>
          </a:prstGeom>
          <a:solidFill>
            <a:srgbClr val="1F497D"/>
          </a:solidFill>
        </p:spPr>
        <p:txBody>
          <a:bodyPr vert="horz" wrap="square" lIns="0" tIns="0" rIns="0" bIns="0" rtlCol="0">
            <a:spAutoFit/>
          </a:bodyPr>
          <a:lstStyle/>
          <a:p>
            <a:pPr marR="542290" algn="r">
              <a:lnSpc>
                <a:spcPct val="100000"/>
              </a:lnSpc>
            </a:pP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21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47447" rIns="0" bIns="0" rtlCol="0">
            <a:spAutoFit/>
          </a:bodyPr>
          <a:lstStyle/>
          <a:p>
            <a:pPr marL="88900">
              <a:lnSpc>
                <a:spcPct val="100000"/>
              </a:lnSpc>
            </a:pPr>
            <a:r>
              <a:rPr sz="3600" spc="-105" dirty="0"/>
              <a:t>EA</a:t>
            </a:r>
            <a:r>
              <a:rPr sz="3600" spc="-570" dirty="0"/>
              <a:t>P</a:t>
            </a:r>
            <a:r>
              <a:rPr sz="3600" dirty="0"/>
              <a:t>,</a:t>
            </a:r>
            <a:r>
              <a:rPr sz="3600" spc="-200" dirty="0"/>
              <a:t> </a:t>
            </a:r>
            <a:r>
              <a:rPr sz="3600" spc="-105" dirty="0"/>
              <a:t>Employe</a:t>
            </a:r>
            <a:r>
              <a:rPr sz="3600" dirty="0"/>
              <a:t>e</a:t>
            </a:r>
            <a:r>
              <a:rPr sz="3600" spc="-200" dirty="0"/>
              <a:t> </a:t>
            </a:r>
            <a:r>
              <a:rPr sz="3600" spc="-105" dirty="0"/>
              <a:t>Discounts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688340" y="4207748"/>
            <a:ext cx="8684260" cy="641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Employe</a:t>
            </a:r>
            <a:r>
              <a:rPr sz="1600" b="1" dirty="0">
                <a:solidFill>
                  <a:srgbClr val="1F497C"/>
                </a:solidFill>
                <a:latin typeface="Arial"/>
                <a:cs typeface="Arial"/>
              </a:rPr>
              <a:t>e</a:t>
            </a: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 Discoun</a:t>
            </a:r>
            <a:r>
              <a:rPr sz="1600" b="1" dirty="0">
                <a:solidFill>
                  <a:srgbClr val="1F497C"/>
                </a:solidFill>
                <a:latin typeface="Arial"/>
                <a:cs typeface="Arial"/>
              </a:rPr>
              <a:t>t</a:t>
            </a: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 Programs</a:t>
            </a:r>
            <a:endParaRPr sz="1600">
              <a:latin typeface="Arial"/>
              <a:cs typeface="Arial"/>
            </a:endParaRPr>
          </a:p>
          <a:p>
            <a:pPr marL="12700" marR="5080">
              <a:lnSpc>
                <a:spcPts val="1440"/>
              </a:lnSpc>
              <a:spcBef>
                <a:spcPts val="350"/>
              </a:spcBef>
            </a:pPr>
            <a:r>
              <a:rPr sz="1500" spc="-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n</a:t>
            </a:r>
            <a:r>
              <a:rPr sz="1500" spc="-5" dirty="0">
                <a:latin typeface="Arial"/>
                <a:cs typeface="Arial"/>
              </a:rPr>
              <a:t> additio</a:t>
            </a:r>
            <a:r>
              <a:rPr sz="1500" dirty="0">
                <a:latin typeface="Arial"/>
                <a:cs typeface="Arial"/>
              </a:rPr>
              <a:t>n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o</a:t>
            </a:r>
            <a:r>
              <a:rPr sz="1500" spc="-5" dirty="0">
                <a:latin typeface="Arial"/>
                <a:cs typeface="Arial"/>
              </a:rPr>
              <a:t> grou</a:t>
            </a:r>
            <a:r>
              <a:rPr sz="1500" dirty="0">
                <a:latin typeface="Arial"/>
                <a:cs typeface="Arial"/>
              </a:rPr>
              <a:t>p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benefi</a:t>
            </a:r>
            <a:r>
              <a:rPr sz="1500" dirty="0">
                <a:latin typeface="Arial"/>
                <a:cs typeface="Arial"/>
              </a:rPr>
              <a:t>t</a:t>
            </a:r>
            <a:r>
              <a:rPr sz="1500" spc="-5" dirty="0">
                <a:latin typeface="Arial"/>
                <a:cs typeface="Arial"/>
              </a:rPr>
              <a:t> plan</a:t>
            </a:r>
            <a:r>
              <a:rPr sz="1500" dirty="0">
                <a:latin typeface="Arial"/>
                <a:cs typeface="Arial"/>
              </a:rPr>
              <a:t>s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an</a:t>
            </a:r>
            <a:r>
              <a:rPr sz="1500" dirty="0">
                <a:latin typeface="Arial"/>
                <a:cs typeface="Arial"/>
              </a:rPr>
              <a:t>d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college-sponso</a:t>
            </a:r>
            <a:r>
              <a:rPr sz="1500" spc="15" dirty="0">
                <a:latin typeface="Arial"/>
                <a:cs typeface="Arial"/>
              </a:rPr>
              <a:t>r</a:t>
            </a:r>
            <a:r>
              <a:rPr sz="1500" dirty="0">
                <a:latin typeface="Arial"/>
                <a:cs typeface="Arial"/>
              </a:rPr>
              <a:t>ed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programs,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Collin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College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employees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also receive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</a:t>
            </a:r>
            <a:r>
              <a:rPr sz="1500" spc="-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number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of</a:t>
            </a:r>
            <a:r>
              <a:rPr sz="1500" spc="-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discounts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or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special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services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on</a:t>
            </a:r>
            <a:r>
              <a:rPr sz="1500" spc="-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 </a:t>
            </a:r>
            <a:r>
              <a:rPr sz="1500" spc="-5" dirty="0">
                <a:latin typeface="Arial"/>
                <a:cs typeface="Arial"/>
              </a:rPr>
              <a:t>variet</a:t>
            </a:r>
            <a:r>
              <a:rPr sz="1500" dirty="0">
                <a:latin typeface="Arial"/>
                <a:cs typeface="Arial"/>
              </a:rPr>
              <a:t>y </a:t>
            </a:r>
            <a:r>
              <a:rPr sz="1500" spc="-5" dirty="0">
                <a:latin typeface="Arial"/>
                <a:cs typeface="Arial"/>
              </a:rPr>
              <a:t>o</a:t>
            </a:r>
            <a:r>
              <a:rPr sz="1500" dirty="0">
                <a:latin typeface="Arial"/>
                <a:cs typeface="Arial"/>
              </a:rPr>
              <a:t>f </a:t>
            </a:r>
            <a:r>
              <a:rPr sz="1500" spc="-5" dirty="0">
                <a:latin typeface="Arial"/>
                <a:cs typeface="Arial"/>
              </a:rPr>
              <a:t>item</a:t>
            </a:r>
            <a:r>
              <a:rPr sz="1500" dirty="0">
                <a:latin typeface="Arial"/>
                <a:cs typeface="Arial"/>
              </a:rPr>
              <a:t>s </a:t>
            </a:r>
            <a:r>
              <a:rPr sz="1500" spc="-5" dirty="0">
                <a:latin typeface="Arial"/>
                <a:cs typeface="Arial"/>
              </a:rPr>
              <a:t>fro</a:t>
            </a:r>
            <a:r>
              <a:rPr sz="1500" dirty="0">
                <a:latin typeface="Arial"/>
                <a:cs typeface="Arial"/>
              </a:rPr>
              <a:t>m </a:t>
            </a:r>
            <a:r>
              <a:rPr sz="1500" spc="-5" dirty="0">
                <a:latin typeface="Arial"/>
                <a:cs typeface="Arial"/>
              </a:rPr>
              <a:t>are</a:t>
            </a:r>
            <a:r>
              <a:rPr sz="1500" dirty="0">
                <a:latin typeface="Arial"/>
                <a:cs typeface="Arial"/>
              </a:rPr>
              <a:t>a </a:t>
            </a:r>
            <a:r>
              <a:rPr sz="1500" spc="-5" dirty="0">
                <a:latin typeface="Arial"/>
                <a:cs typeface="Arial"/>
              </a:rPr>
              <a:t>businesse</a:t>
            </a:r>
            <a:r>
              <a:rPr sz="1500" dirty="0">
                <a:latin typeface="Arial"/>
                <a:cs typeface="Arial"/>
              </a:rPr>
              <a:t>s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including:</a:t>
            </a:r>
            <a:endParaRPr sz="15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7200" y="457200"/>
            <a:ext cx="9144000" cy="365760"/>
          </a:xfrm>
          <a:prstGeom prst="rect">
            <a:avLst/>
          </a:prstGeom>
          <a:solidFill>
            <a:srgbClr val="1F497D"/>
          </a:solidFill>
        </p:spPr>
        <p:txBody>
          <a:bodyPr vert="horz" wrap="square" lIns="0" tIns="0" rIns="0" bIns="0" rtlCol="0">
            <a:spAutoFit/>
          </a:bodyPr>
          <a:lstStyle/>
          <a:p>
            <a:pPr marR="542290" algn="r">
              <a:lnSpc>
                <a:spcPct val="100000"/>
              </a:lnSpc>
            </a:pP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30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55340" y="5180488"/>
            <a:ext cx="2028825" cy="1483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7815" indent="-285115">
              <a:lnSpc>
                <a:spcPct val="100000"/>
              </a:lnSpc>
              <a:buFont typeface="Arial"/>
              <a:buChar char="•"/>
              <a:tabLst>
                <a:tab pos="298450" algn="l"/>
              </a:tabLst>
            </a:pPr>
            <a:r>
              <a:rPr sz="1400" spc="-20" dirty="0">
                <a:latin typeface="Arial"/>
                <a:cs typeface="Arial"/>
              </a:rPr>
              <a:t>C</a:t>
            </a:r>
            <a:r>
              <a:rPr sz="1400" spc="-10" dirty="0">
                <a:latin typeface="Arial"/>
                <a:cs typeface="Arial"/>
              </a:rPr>
              <a:t>redit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Unions</a:t>
            </a:r>
            <a:endParaRPr sz="1400">
              <a:latin typeface="Arial"/>
              <a:cs typeface="Arial"/>
            </a:endParaRPr>
          </a:p>
          <a:p>
            <a:pPr marL="297815" indent="-285115">
              <a:lnSpc>
                <a:spcPct val="100000"/>
              </a:lnSpc>
              <a:buFont typeface="Arial"/>
              <a:buChar char="•"/>
              <a:tabLst>
                <a:tab pos="298450" algn="l"/>
              </a:tabLst>
            </a:pPr>
            <a:r>
              <a:rPr sz="1400" spc="-15" dirty="0">
                <a:latin typeface="Arial"/>
                <a:cs typeface="Arial"/>
              </a:rPr>
              <a:t>B</a:t>
            </a:r>
            <a:r>
              <a:rPr sz="1400" spc="-10" dirty="0">
                <a:latin typeface="Arial"/>
                <a:cs typeface="Arial"/>
              </a:rPr>
              <a:t>anks</a:t>
            </a:r>
            <a:endParaRPr sz="1400">
              <a:latin typeface="Arial"/>
              <a:cs typeface="Arial"/>
            </a:endParaRPr>
          </a:p>
          <a:p>
            <a:pPr marL="297815" indent="-285115">
              <a:lnSpc>
                <a:spcPct val="100000"/>
              </a:lnSpc>
              <a:buFont typeface="Arial"/>
              <a:buChar char="•"/>
              <a:tabLst>
                <a:tab pos="298450" algn="l"/>
              </a:tabLst>
            </a:pPr>
            <a:r>
              <a:rPr sz="1400" spc="-15" dirty="0">
                <a:latin typeface="Arial"/>
                <a:cs typeface="Arial"/>
              </a:rPr>
              <a:t>A</a:t>
            </a:r>
            <a:r>
              <a:rPr sz="1400" spc="-10" dirty="0">
                <a:latin typeface="Arial"/>
                <a:cs typeface="Arial"/>
              </a:rPr>
              <a:t>uto/Home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Insurance</a:t>
            </a:r>
            <a:endParaRPr sz="1400">
              <a:latin typeface="Arial"/>
              <a:cs typeface="Arial"/>
            </a:endParaRPr>
          </a:p>
          <a:p>
            <a:pPr marL="297815" indent="-285115">
              <a:lnSpc>
                <a:spcPct val="100000"/>
              </a:lnSpc>
              <a:buFont typeface="Arial"/>
              <a:buChar char="•"/>
              <a:tabLst>
                <a:tab pos="298450" algn="l"/>
              </a:tabLst>
            </a:pPr>
            <a:r>
              <a:rPr sz="1400" spc="-15" dirty="0">
                <a:latin typeface="Arial"/>
                <a:cs typeface="Arial"/>
              </a:rPr>
              <a:t>A</a:t>
            </a:r>
            <a:r>
              <a:rPr sz="1400" spc="-10" dirty="0">
                <a:latin typeface="Arial"/>
                <a:cs typeface="Arial"/>
              </a:rPr>
              <a:t>utomotive</a:t>
            </a:r>
            <a:endParaRPr sz="1400">
              <a:latin typeface="Arial"/>
              <a:cs typeface="Arial"/>
            </a:endParaRPr>
          </a:p>
          <a:p>
            <a:pPr marL="297815" indent="-285115">
              <a:lnSpc>
                <a:spcPct val="100000"/>
              </a:lnSpc>
              <a:buFont typeface="Arial"/>
              <a:buChar char="•"/>
              <a:tabLst>
                <a:tab pos="298450" algn="l"/>
              </a:tabLst>
            </a:pPr>
            <a:r>
              <a:rPr sz="1400" spc="-20" dirty="0">
                <a:latin typeface="Arial"/>
                <a:cs typeface="Arial"/>
              </a:rPr>
              <a:t>C</a:t>
            </a:r>
            <a:r>
              <a:rPr sz="1400" spc="-10" dirty="0">
                <a:latin typeface="Arial"/>
                <a:cs typeface="Arial"/>
              </a:rPr>
              <a:t>onsumer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Products</a:t>
            </a:r>
            <a:endParaRPr sz="1400">
              <a:latin typeface="Arial"/>
              <a:cs typeface="Arial"/>
            </a:endParaRPr>
          </a:p>
          <a:p>
            <a:pPr marL="297815" indent="-285115">
              <a:lnSpc>
                <a:spcPct val="100000"/>
              </a:lnSpc>
              <a:buFont typeface="Arial"/>
              <a:buChar char="•"/>
              <a:tabLst>
                <a:tab pos="298450" algn="l"/>
              </a:tabLst>
            </a:pPr>
            <a:r>
              <a:rPr sz="1400" spc="-20" dirty="0">
                <a:latin typeface="Arial"/>
                <a:cs typeface="Arial"/>
              </a:rPr>
              <a:t>D</a:t>
            </a:r>
            <a:r>
              <a:rPr sz="1400" spc="-10" dirty="0">
                <a:latin typeface="Arial"/>
                <a:cs typeface="Arial"/>
              </a:rPr>
              <a:t>ining</a:t>
            </a:r>
            <a:endParaRPr sz="1400">
              <a:latin typeface="Arial"/>
              <a:cs typeface="Arial"/>
            </a:endParaRPr>
          </a:p>
          <a:p>
            <a:pPr marL="297815" indent="-285115">
              <a:lnSpc>
                <a:spcPct val="100000"/>
              </a:lnSpc>
              <a:buFont typeface="Arial"/>
              <a:buChar char="•"/>
              <a:tabLst>
                <a:tab pos="298450" algn="l"/>
              </a:tabLst>
            </a:pPr>
            <a:r>
              <a:rPr sz="1400" spc="-15" dirty="0">
                <a:latin typeface="Arial"/>
                <a:cs typeface="Arial"/>
              </a:rPr>
              <a:t>E</a:t>
            </a:r>
            <a:r>
              <a:rPr sz="1400" spc="-10" dirty="0">
                <a:latin typeface="Arial"/>
                <a:cs typeface="Arial"/>
              </a:rPr>
              <a:t>ducation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11907" y="5180470"/>
            <a:ext cx="2295525" cy="1483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7815" indent="-285115">
              <a:lnSpc>
                <a:spcPct val="100000"/>
              </a:lnSpc>
              <a:buFont typeface="Arial"/>
              <a:buChar char="•"/>
              <a:tabLst>
                <a:tab pos="298450" algn="l"/>
              </a:tabLst>
            </a:pPr>
            <a:r>
              <a:rPr sz="1400" spc="-15" dirty="0">
                <a:latin typeface="Arial"/>
                <a:cs typeface="Arial"/>
              </a:rPr>
              <a:t>E</a:t>
            </a:r>
            <a:r>
              <a:rPr sz="1400" spc="-10" dirty="0">
                <a:latin typeface="Arial"/>
                <a:cs typeface="Arial"/>
              </a:rPr>
              <a:t>lectronic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Equipment</a:t>
            </a:r>
            <a:endParaRPr sz="1400">
              <a:latin typeface="Arial"/>
              <a:cs typeface="Arial"/>
            </a:endParaRPr>
          </a:p>
          <a:p>
            <a:pPr marL="297815" indent="-285115">
              <a:lnSpc>
                <a:spcPct val="100000"/>
              </a:lnSpc>
              <a:buFont typeface="Arial"/>
              <a:buChar char="•"/>
              <a:tabLst>
                <a:tab pos="298450" algn="l"/>
              </a:tabLst>
            </a:pPr>
            <a:r>
              <a:rPr sz="1400" spc="-15" dirty="0">
                <a:latin typeface="Arial"/>
                <a:cs typeface="Arial"/>
              </a:rPr>
              <a:t>F</a:t>
            </a:r>
            <a:r>
              <a:rPr sz="1400" spc="-10" dirty="0">
                <a:latin typeface="Arial"/>
                <a:cs typeface="Arial"/>
              </a:rPr>
              <a:t>inancial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Services</a:t>
            </a:r>
            <a:endParaRPr sz="1400">
              <a:latin typeface="Arial"/>
              <a:cs typeface="Arial"/>
            </a:endParaRPr>
          </a:p>
          <a:p>
            <a:pPr marL="297815" indent="-285115">
              <a:lnSpc>
                <a:spcPct val="100000"/>
              </a:lnSpc>
              <a:buFont typeface="Arial"/>
              <a:buChar char="•"/>
              <a:tabLst>
                <a:tab pos="298450" algn="l"/>
              </a:tabLst>
            </a:pPr>
            <a:r>
              <a:rPr sz="1400" spc="-20" dirty="0">
                <a:latin typeface="Arial"/>
                <a:cs typeface="Arial"/>
              </a:rPr>
              <a:t>H</a:t>
            </a:r>
            <a:r>
              <a:rPr sz="1400" spc="-10" dirty="0">
                <a:latin typeface="Arial"/>
                <a:cs typeface="Arial"/>
              </a:rPr>
              <a:t>ealth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and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40" dirty="0">
                <a:latin typeface="Arial"/>
                <a:cs typeface="Arial"/>
              </a:rPr>
              <a:t>W</a:t>
            </a:r>
            <a:r>
              <a:rPr sz="1400" spc="-10" dirty="0">
                <a:latin typeface="Arial"/>
                <a:cs typeface="Arial"/>
              </a:rPr>
              <a:t>ellness</a:t>
            </a:r>
            <a:endParaRPr sz="1400">
              <a:latin typeface="Arial"/>
              <a:cs typeface="Arial"/>
            </a:endParaRPr>
          </a:p>
          <a:p>
            <a:pPr marL="297815" indent="-285115">
              <a:lnSpc>
                <a:spcPct val="100000"/>
              </a:lnSpc>
              <a:buFont typeface="Arial"/>
              <a:buChar char="•"/>
              <a:tabLst>
                <a:tab pos="298450" algn="l"/>
              </a:tabLst>
            </a:pPr>
            <a:r>
              <a:rPr sz="1400" spc="-20" dirty="0">
                <a:latin typeface="Arial"/>
                <a:cs typeface="Arial"/>
              </a:rPr>
              <a:t>H</a:t>
            </a:r>
            <a:r>
              <a:rPr sz="1400" spc="-10" dirty="0">
                <a:latin typeface="Arial"/>
                <a:cs typeface="Arial"/>
              </a:rPr>
              <a:t>ome and Garden</a:t>
            </a:r>
            <a:endParaRPr sz="1400">
              <a:latin typeface="Arial"/>
              <a:cs typeface="Arial"/>
            </a:endParaRPr>
          </a:p>
          <a:p>
            <a:pPr marL="297815" indent="-285115">
              <a:lnSpc>
                <a:spcPct val="100000"/>
              </a:lnSpc>
              <a:buFont typeface="Arial"/>
              <a:buChar char="•"/>
              <a:tabLst>
                <a:tab pos="298450" algn="l"/>
              </a:tabLst>
            </a:pPr>
            <a:r>
              <a:rPr sz="1400" spc="-10" dirty="0">
                <a:latin typeface="Arial"/>
                <a:cs typeface="Arial"/>
              </a:rPr>
              <a:t>Insurance</a:t>
            </a:r>
            <a:endParaRPr sz="1400">
              <a:latin typeface="Arial"/>
              <a:cs typeface="Arial"/>
            </a:endParaRPr>
          </a:p>
          <a:p>
            <a:pPr marL="297815" indent="-285115">
              <a:lnSpc>
                <a:spcPct val="100000"/>
              </a:lnSpc>
              <a:buFont typeface="Arial"/>
              <a:buChar char="•"/>
              <a:tabLst>
                <a:tab pos="298450" algn="l"/>
              </a:tabLst>
            </a:pPr>
            <a:r>
              <a:rPr sz="1400" spc="-10" dirty="0">
                <a:latin typeface="Arial"/>
                <a:cs typeface="Arial"/>
              </a:rPr>
              <a:t>Local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Discounts</a:t>
            </a:r>
            <a:endParaRPr sz="1400">
              <a:latin typeface="Arial"/>
              <a:cs typeface="Arial"/>
            </a:endParaRPr>
          </a:p>
          <a:p>
            <a:pPr marL="297815" indent="-285115">
              <a:lnSpc>
                <a:spcPct val="100000"/>
              </a:lnSpc>
              <a:buFont typeface="Arial"/>
              <a:buChar char="•"/>
              <a:tabLst>
                <a:tab pos="298450" algn="l"/>
              </a:tabLst>
            </a:pPr>
            <a:r>
              <a:rPr sz="1400" spc="-70" dirty="0">
                <a:latin typeface="Arial"/>
                <a:cs typeface="Arial"/>
              </a:rPr>
              <a:t>T</a:t>
            </a:r>
            <a:r>
              <a:rPr sz="1400" spc="-10" dirty="0">
                <a:latin typeface="Arial"/>
                <a:cs typeface="Arial"/>
              </a:rPr>
              <a:t>ravel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and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Entertainment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4540" y="1997948"/>
            <a:ext cx="8604250" cy="824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600" b="1" dirty="0">
                <a:solidFill>
                  <a:srgbClr val="1F497C"/>
                </a:solidFill>
                <a:latin typeface="Arial"/>
                <a:cs typeface="Arial"/>
              </a:rPr>
              <a:t>EAP</a:t>
            </a:r>
            <a:endParaRPr sz="1600">
              <a:latin typeface="Arial"/>
              <a:cs typeface="Arial"/>
            </a:endParaRPr>
          </a:p>
          <a:p>
            <a:pPr marL="12700" marR="5080" algn="just">
              <a:lnSpc>
                <a:spcPct val="80000"/>
              </a:lnSpc>
              <a:spcBef>
                <a:spcPts val="365"/>
              </a:spcBef>
            </a:pPr>
            <a:r>
              <a:rPr sz="1500" dirty="0">
                <a:latin typeface="Arial"/>
                <a:cs typeface="Arial"/>
              </a:rPr>
              <a:t>Collin </a:t>
            </a:r>
            <a:r>
              <a:rPr sz="1500" spc="-17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College </a:t>
            </a:r>
            <a:r>
              <a:rPr sz="1500" spc="-17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a</a:t>
            </a:r>
            <a:r>
              <a:rPr sz="1500" dirty="0">
                <a:latin typeface="Arial"/>
                <a:cs typeface="Arial"/>
              </a:rPr>
              <a:t>lso </a:t>
            </a:r>
            <a:r>
              <a:rPr sz="1500" spc="-17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o</a:t>
            </a:r>
            <a:r>
              <a:rPr sz="1500" spc="-35" dirty="0">
                <a:latin typeface="Arial"/>
                <a:cs typeface="Arial"/>
              </a:rPr>
              <a:t>f</a:t>
            </a:r>
            <a:r>
              <a:rPr sz="1500" spc="-5" dirty="0">
                <a:latin typeface="Arial"/>
                <a:cs typeface="Arial"/>
              </a:rPr>
              <a:t>f</a:t>
            </a:r>
            <a:r>
              <a:rPr sz="1500" dirty="0">
                <a:latin typeface="Arial"/>
                <a:cs typeface="Arial"/>
              </a:rPr>
              <a:t>ers </a:t>
            </a:r>
            <a:r>
              <a:rPr sz="1500" spc="-17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 </a:t>
            </a:r>
            <a:r>
              <a:rPr sz="1500" spc="-17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free </a:t>
            </a:r>
            <a:r>
              <a:rPr sz="1500" spc="-17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Employee </a:t>
            </a:r>
            <a:r>
              <a:rPr sz="1500" spc="-17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Ass</a:t>
            </a:r>
            <a:r>
              <a:rPr sz="1500" spc="10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stance </a:t>
            </a:r>
            <a:r>
              <a:rPr sz="1500" spc="-17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Program </a:t>
            </a:r>
            <a:r>
              <a:rPr sz="1500" spc="-18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(EAP) </a:t>
            </a:r>
            <a:r>
              <a:rPr sz="1500" spc="-18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which </a:t>
            </a:r>
            <a:r>
              <a:rPr sz="1500" spc="-17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p</a:t>
            </a:r>
            <a:r>
              <a:rPr sz="1500" dirty="0">
                <a:latin typeface="Arial"/>
                <a:cs typeface="Arial"/>
              </a:rPr>
              <a:t>rovides </a:t>
            </a:r>
            <a:r>
              <a:rPr sz="1500" spc="-17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confidential services</a:t>
            </a:r>
            <a:r>
              <a:rPr sz="1500" spc="6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to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help</a:t>
            </a:r>
            <a:r>
              <a:rPr sz="1500" spc="6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manage</a:t>
            </a:r>
            <a:r>
              <a:rPr sz="1500" spc="7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daily</a:t>
            </a:r>
            <a:r>
              <a:rPr sz="1500" spc="6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responsibilities,</a:t>
            </a:r>
            <a:r>
              <a:rPr sz="1500" spc="6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life</a:t>
            </a:r>
            <a:r>
              <a:rPr sz="1500" spc="65" dirty="0">
                <a:latin typeface="Arial"/>
                <a:cs typeface="Arial"/>
              </a:rPr>
              <a:t> </a:t>
            </a:r>
            <a:r>
              <a:rPr sz="1500" spc="1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vents,</a:t>
            </a:r>
            <a:r>
              <a:rPr sz="1500" spc="6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work</a:t>
            </a:r>
            <a:r>
              <a:rPr sz="1500" spc="6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stresses</a:t>
            </a:r>
            <a:r>
              <a:rPr sz="1500" spc="6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or</a:t>
            </a:r>
            <a:r>
              <a:rPr sz="1500" spc="6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issues</a:t>
            </a:r>
            <a:r>
              <a:rPr sz="1500" spc="6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</a:t>
            </a:r>
            <a:r>
              <a:rPr sz="1500" spc="-35" dirty="0">
                <a:latin typeface="Arial"/>
                <a:cs typeface="Arial"/>
              </a:rPr>
              <a:t>f</a:t>
            </a:r>
            <a:r>
              <a:rPr sz="1500" dirty="0">
                <a:latin typeface="Arial"/>
                <a:cs typeface="Arial"/>
              </a:rPr>
              <a:t>fecting</a:t>
            </a:r>
            <a:r>
              <a:rPr sz="1500" spc="6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quality</a:t>
            </a:r>
            <a:r>
              <a:rPr sz="1500" spc="65" dirty="0">
                <a:latin typeface="Arial"/>
                <a:cs typeface="Arial"/>
              </a:rPr>
              <a:t> </a:t>
            </a:r>
            <a:r>
              <a:rPr sz="1500" spc="-10" dirty="0">
                <a:latin typeface="Arial"/>
                <a:cs typeface="Arial"/>
              </a:rPr>
              <a:t>o</a:t>
            </a:r>
            <a:r>
              <a:rPr sz="1500" dirty="0">
                <a:latin typeface="Arial"/>
                <a:cs typeface="Arial"/>
              </a:rPr>
              <a:t>f life. </a:t>
            </a:r>
            <a:r>
              <a:rPr sz="1500" spc="-3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The</a:t>
            </a:r>
            <a:r>
              <a:rPr sz="1500" spc="-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EAP</a:t>
            </a:r>
            <a:r>
              <a:rPr sz="1500" spc="-4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is</a:t>
            </a:r>
            <a:r>
              <a:rPr sz="1500" spc="-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available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2</a:t>
            </a:r>
            <a:r>
              <a:rPr sz="1500" dirty="0">
                <a:latin typeface="Arial"/>
                <a:cs typeface="Arial"/>
              </a:rPr>
              <a:t>4 hours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</a:t>
            </a:r>
            <a:r>
              <a:rPr sz="1500" spc="-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da</a:t>
            </a:r>
            <a:r>
              <a:rPr sz="1500" spc="-114" dirty="0">
                <a:latin typeface="Arial"/>
                <a:cs typeface="Arial"/>
              </a:rPr>
              <a:t>y</a:t>
            </a:r>
            <a:r>
              <a:rPr sz="1500" dirty="0">
                <a:latin typeface="Arial"/>
                <a:cs typeface="Arial"/>
              </a:rPr>
              <a:t>, 7 days a</a:t>
            </a:r>
            <a:r>
              <a:rPr sz="1500" spc="-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week.</a:t>
            </a:r>
            <a:endParaRPr sz="15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14400" y="1829180"/>
            <a:ext cx="8382000" cy="0"/>
          </a:xfrm>
          <a:custGeom>
            <a:avLst/>
            <a:gdLst/>
            <a:ahLst/>
            <a:cxnLst/>
            <a:rect l="l" t="t" r="r" b="b"/>
            <a:pathLst>
              <a:path w="8382000">
                <a:moveTo>
                  <a:pt x="0" y="0"/>
                </a:moveTo>
                <a:lnTo>
                  <a:pt x="8382000" y="0"/>
                </a:lnTo>
              </a:path>
            </a:pathLst>
          </a:custGeom>
          <a:ln w="11176">
            <a:solidFill>
              <a:srgbClr val="1F49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143000" y="5118354"/>
            <a:ext cx="1645920" cy="16543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514600" y="3083814"/>
            <a:ext cx="4724400" cy="87858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672082" y="6923516"/>
            <a:ext cx="6486525" cy="229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Mor</a:t>
            </a:r>
            <a:r>
              <a:rPr sz="1600" dirty="0">
                <a:latin typeface="Arial"/>
                <a:cs typeface="Arial"/>
              </a:rPr>
              <a:t>e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informatio</a:t>
            </a:r>
            <a:r>
              <a:rPr sz="1600" dirty="0">
                <a:latin typeface="Arial"/>
                <a:cs typeface="Arial"/>
              </a:rPr>
              <a:t>n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abou</a:t>
            </a:r>
            <a:r>
              <a:rPr sz="1600" dirty="0">
                <a:latin typeface="Arial"/>
                <a:cs typeface="Arial"/>
              </a:rPr>
              <a:t>t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thes</a:t>
            </a:r>
            <a:r>
              <a:rPr sz="1600" dirty="0">
                <a:latin typeface="Arial"/>
                <a:cs typeface="Arial"/>
              </a:rPr>
              <a:t>e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benefi</a:t>
            </a:r>
            <a:r>
              <a:rPr sz="1600" dirty="0">
                <a:latin typeface="Arial"/>
                <a:cs typeface="Arial"/>
              </a:rPr>
              <a:t>ts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ca</a:t>
            </a:r>
            <a:r>
              <a:rPr sz="1600" dirty="0">
                <a:latin typeface="Arial"/>
                <a:cs typeface="Arial"/>
              </a:rPr>
              <a:t>n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b</a:t>
            </a:r>
            <a:r>
              <a:rPr sz="1600" dirty="0">
                <a:latin typeface="Arial"/>
                <a:cs typeface="Arial"/>
              </a:rPr>
              <a:t>e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foun</a:t>
            </a:r>
            <a:r>
              <a:rPr sz="1600" dirty="0">
                <a:latin typeface="Arial"/>
                <a:cs typeface="Arial"/>
              </a:rPr>
              <a:t>d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o</a:t>
            </a:r>
            <a:r>
              <a:rPr sz="1600" dirty="0">
                <a:latin typeface="Arial"/>
                <a:cs typeface="Arial"/>
              </a:rPr>
              <a:t>n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th</a:t>
            </a:r>
            <a:r>
              <a:rPr sz="1600" dirty="0">
                <a:latin typeface="Arial"/>
                <a:cs typeface="Arial"/>
              </a:rPr>
              <a:t>e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H</a:t>
            </a:r>
            <a:r>
              <a:rPr sz="1600" dirty="0">
                <a:latin typeface="Arial"/>
                <a:cs typeface="Arial"/>
              </a:rPr>
              <a:t>R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35" dirty="0">
                <a:latin typeface="Arial"/>
                <a:cs typeface="Arial"/>
              </a:rPr>
              <a:t>W</a:t>
            </a:r>
            <a:r>
              <a:rPr sz="1600" spc="-5" dirty="0">
                <a:latin typeface="Arial"/>
                <a:cs typeface="Arial"/>
              </a:rPr>
              <a:t>ebsite.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95047" rIns="0" bIns="0" rtlCol="0">
            <a:spAutoFit/>
          </a:bodyPr>
          <a:lstStyle/>
          <a:p>
            <a:pPr marL="88900">
              <a:lnSpc>
                <a:spcPct val="100000"/>
              </a:lnSpc>
            </a:pPr>
            <a:r>
              <a:rPr sz="3600" spc="-105" dirty="0"/>
              <a:t>Professiona</a:t>
            </a:r>
            <a:r>
              <a:rPr sz="3600" dirty="0"/>
              <a:t>l</a:t>
            </a:r>
            <a:r>
              <a:rPr sz="3600" spc="-200" dirty="0"/>
              <a:t> </a:t>
            </a:r>
            <a:r>
              <a:rPr sz="3600" spc="-105" dirty="0"/>
              <a:t>Development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145539" y="2226574"/>
            <a:ext cx="5252720" cy="2054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715" algn="just">
              <a:lnSpc>
                <a:spcPct val="80000"/>
              </a:lnSpc>
            </a:pPr>
            <a:r>
              <a:rPr sz="1700" spc="-15" dirty="0">
                <a:latin typeface="Arial"/>
                <a:cs typeface="Arial"/>
              </a:rPr>
              <a:t>Many  </a:t>
            </a:r>
            <a:r>
              <a:rPr sz="1700" spc="23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Professional</a:t>
            </a:r>
            <a:r>
              <a:rPr sz="1700" dirty="0">
                <a:latin typeface="Arial"/>
                <a:cs typeface="Arial"/>
              </a:rPr>
              <a:t>  </a:t>
            </a:r>
            <a:r>
              <a:rPr sz="1700" spc="229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Development</a:t>
            </a:r>
            <a:r>
              <a:rPr sz="1700" dirty="0">
                <a:latin typeface="Arial"/>
                <a:cs typeface="Arial"/>
              </a:rPr>
              <a:t>  </a:t>
            </a:r>
            <a:r>
              <a:rPr sz="1700" spc="229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and</a:t>
            </a:r>
            <a:r>
              <a:rPr sz="1700" dirty="0">
                <a:latin typeface="Arial"/>
                <a:cs typeface="Arial"/>
              </a:rPr>
              <a:t>  </a:t>
            </a:r>
            <a:r>
              <a:rPr sz="1700" spc="23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Continuing Education</a:t>
            </a:r>
            <a:r>
              <a:rPr sz="1700" dirty="0">
                <a:latin typeface="Arial"/>
                <a:cs typeface="Arial"/>
              </a:rPr>
              <a:t> </a:t>
            </a:r>
            <a:r>
              <a:rPr sz="1700" spc="-165" dirty="0">
                <a:latin typeface="Arial"/>
                <a:cs typeface="Arial"/>
              </a:rPr>
              <a:t> </a:t>
            </a:r>
            <a:r>
              <a:rPr sz="1700" spc="-5" dirty="0">
                <a:latin typeface="Arial"/>
                <a:cs typeface="Arial"/>
              </a:rPr>
              <a:t>c</a:t>
            </a:r>
            <a:r>
              <a:rPr sz="1700" spc="-10" dirty="0">
                <a:latin typeface="Arial"/>
                <a:cs typeface="Arial"/>
              </a:rPr>
              <a:t>ourses</a:t>
            </a:r>
            <a:r>
              <a:rPr sz="1700" dirty="0">
                <a:latin typeface="Arial"/>
                <a:cs typeface="Arial"/>
              </a:rPr>
              <a:t> </a:t>
            </a:r>
            <a:r>
              <a:rPr sz="1700" spc="-16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are</a:t>
            </a:r>
            <a:r>
              <a:rPr sz="1700" dirty="0">
                <a:latin typeface="Arial"/>
                <a:cs typeface="Arial"/>
              </a:rPr>
              <a:t> </a:t>
            </a:r>
            <a:r>
              <a:rPr sz="1700" spc="-160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o</a:t>
            </a:r>
            <a:r>
              <a:rPr sz="1700" spc="-35" dirty="0">
                <a:latin typeface="Arial"/>
                <a:cs typeface="Arial"/>
              </a:rPr>
              <a:t>f</a:t>
            </a:r>
            <a:r>
              <a:rPr sz="1700" dirty="0">
                <a:latin typeface="Arial"/>
                <a:cs typeface="Arial"/>
              </a:rPr>
              <a:t>f</a:t>
            </a:r>
            <a:r>
              <a:rPr sz="1700" spc="-10" dirty="0">
                <a:latin typeface="Arial"/>
                <a:cs typeface="Arial"/>
              </a:rPr>
              <a:t>ered</a:t>
            </a:r>
            <a:r>
              <a:rPr sz="1700" dirty="0">
                <a:latin typeface="Arial"/>
                <a:cs typeface="Arial"/>
              </a:rPr>
              <a:t> </a:t>
            </a:r>
            <a:r>
              <a:rPr sz="1700" spc="-16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free</a:t>
            </a:r>
            <a:r>
              <a:rPr sz="1700" dirty="0">
                <a:latin typeface="Arial"/>
                <a:cs typeface="Arial"/>
              </a:rPr>
              <a:t> </a:t>
            </a:r>
            <a:r>
              <a:rPr sz="1700" spc="-16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to</a:t>
            </a:r>
            <a:r>
              <a:rPr sz="1700" dirty="0">
                <a:latin typeface="Arial"/>
                <a:cs typeface="Arial"/>
              </a:rPr>
              <a:t> </a:t>
            </a:r>
            <a:r>
              <a:rPr sz="1700" spc="-16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Collin</a:t>
            </a:r>
            <a:r>
              <a:rPr sz="1700" dirty="0">
                <a:latin typeface="Arial"/>
                <a:cs typeface="Arial"/>
              </a:rPr>
              <a:t> </a:t>
            </a:r>
            <a:r>
              <a:rPr sz="1700" spc="-16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College emp</a:t>
            </a:r>
            <a:r>
              <a:rPr sz="1700" dirty="0">
                <a:latin typeface="Arial"/>
                <a:cs typeface="Arial"/>
              </a:rPr>
              <a:t>l</a:t>
            </a:r>
            <a:r>
              <a:rPr sz="1700" spc="-10" dirty="0">
                <a:latin typeface="Arial"/>
                <a:cs typeface="Arial"/>
              </a:rPr>
              <a:t>o</a:t>
            </a:r>
            <a:r>
              <a:rPr sz="1700" spc="-5" dirty="0">
                <a:latin typeface="Arial"/>
                <a:cs typeface="Arial"/>
              </a:rPr>
              <a:t>y</a:t>
            </a:r>
            <a:r>
              <a:rPr sz="1700" spc="-10" dirty="0">
                <a:latin typeface="Arial"/>
                <a:cs typeface="Arial"/>
              </a:rPr>
              <a:t>ees</a:t>
            </a:r>
            <a:r>
              <a:rPr sz="1700" spc="175" dirty="0">
                <a:latin typeface="Arial"/>
                <a:cs typeface="Arial"/>
              </a:rPr>
              <a:t> </a:t>
            </a:r>
            <a:r>
              <a:rPr sz="1700" spc="-5" dirty="0">
                <a:latin typeface="Arial"/>
                <a:cs typeface="Arial"/>
              </a:rPr>
              <a:t>if</a:t>
            </a:r>
            <a:r>
              <a:rPr sz="1700" spc="17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</a:t>
            </a:r>
            <a:r>
              <a:rPr sz="1700" spc="-10" dirty="0">
                <a:latin typeface="Arial"/>
                <a:cs typeface="Arial"/>
              </a:rPr>
              <a:t>he</a:t>
            </a:r>
            <a:r>
              <a:rPr sz="1700" spc="175" dirty="0">
                <a:latin typeface="Arial"/>
                <a:cs typeface="Arial"/>
              </a:rPr>
              <a:t> </a:t>
            </a:r>
            <a:r>
              <a:rPr sz="1700" spc="-5" dirty="0">
                <a:latin typeface="Arial"/>
                <a:cs typeface="Arial"/>
              </a:rPr>
              <a:t>c</a:t>
            </a:r>
            <a:r>
              <a:rPr sz="1700" spc="-10" dirty="0">
                <a:latin typeface="Arial"/>
                <a:cs typeface="Arial"/>
              </a:rPr>
              <a:t>ourse</a:t>
            </a:r>
            <a:r>
              <a:rPr sz="1700" spc="17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is</a:t>
            </a:r>
            <a:r>
              <a:rPr sz="1700" spc="17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rela</a:t>
            </a:r>
            <a:r>
              <a:rPr sz="1700" dirty="0">
                <a:latin typeface="Arial"/>
                <a:cs typeface="Arial"/>
              </a:rPr>
              <a:t>t</a:t>
            </a:r>
            <a:r>
              <a:rPr sz="1700" spc="-10" dirty="0">
                <a:latin typeface="Arial"/>
                <a:cs typeface="Arial"/>
              </a:rPr>
              <a:t>ed</a:t>
            </a:r>
            <a:r>
              <a:rPr sz="1700" spc="17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</a:t>
            </a:r>
            <a:r>
              <a:rPr sz="1700" spc="-10" dirty="0">
                <a:latin typeface="Arial"/>
                <a:cs typeface="Arial"/>
              </a:rPr>
              <a:t>o</a:t>
            </a:r>
            <a:r>
              <a:rPr sz="1700" spc="17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your</a:t>
            </a:r>
            <a:r>
              <a:rPr sz="1700" spc="170" dirty="0">
                <a:latin typeface="Arial"/>
                <a:cs typeface="Arial"/>
              </a:rPr>
              <a:t> </a:t>
            </a:r>
            <a:r>
              <a:rPr sz="1700" spc="-5" dirty="0">
                <a:latin typeface="Arial"/>
                <a:cs typeface="Arial"/>
              </a:rPr>
              <a:t>c</a:t>
            </a:r>
            <a:r>
              <a:rPr sz="1700" spc="-10" dirty="0">
                <a:latin typeface="Arial"/>
                <a:cs typeface="Arial"/>
              </a:rPr>
              <a:t>urrent</a:t>
            </a:r>
            <a:r>
              <a:rPr sz="1700" spc="17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job</a:t>
            </a:r>
            <a:r>
              <a:rPr sz="1700" spc="-5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an</a:t>
            </a:r>
            <a:r>
              <a:rPr sz="1700" spc="-10" dirty="0">
                <a:latin typeface="Arial"/>
                <a:cs typeface="Arial"/>
              </a:rPr>
              <a:t>d</a:t>
            </a:r>
            <a:r>
              <a:rPr sz="1700" spc="2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is</a:t>
            </a:r>
            <a:r>
              <a:rPr sz="1700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appro</a:t>
            </a:r>
            <a:r>
              <a:rPr sz="1700" spc="-5" dirty="0">
                <a:latin typeface="Arial"/>
                <a:cs typeface="Arial"/>
              </a:rPr>
              <a:t>v</a:t>
            </a:r>
            <a:r>
              <a:rPr sz="1700" spc="-15" dirty="0">
                <a:latin typeface="Arial"/>
                <a:cs typeface="Arial"/>
              </a:rPr>
              <a:t>e</a:t>
            </a:r>
            <a:r>
              <a:rPr sz="1700" spc="-10" dirty="0">
                <a:latin typeface="Arial"/>
                <a:cs typeface="Arial"/>
              </a:rPr>
              <a:t>d</a:t>
            </a:r>
            <a:r>
              <a:rPr sz="1700" spc="25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superviso</a:t>
            </a:r>
            <a:r>
              <a:rPr sz="1700" spc="-10" dirty="0">
                <a:latin typeface="Arial"/>
                <a:cs typeface="Arial"/>
              </a:rPr>
              <a:t>r</a:t>
            </a:r>
            <a:r>
              <a:rPr sz="1700" spc="20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a</a:t>
            </a:r>
            <a:r>
              <a:rPr sz="1700" spc="-10" dirty="0">
                <a:latin typeface="Arial"/>
                <a:cs typeface="Arial"/>
              </a:rPr>
              <a:t>s</a:t>
            </a:r>
            <a:r>
              <a:rPr sz="1700" spc="10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wor</a:t>
            </a:r>
            <a:r>
              <a:rPr sz="1700" spc="-10" dirty="0">
                <a:latin typeface="Arial"/>
                <a:cs typeface="Arial"/>
              </a:rPr>
              <a:t>k</a:t>
            </a:r>
            <a:r>
              <a:rPr sz="1700" spc="10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related.</a:t>
            </a:r>
            <a:endParaRPr sz="17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2200">
              <a:latin typeface="Times New Roman"/>
              <a:cs typeface="Times New Roman"/>
            </a:endParaRPr>
          </a:p>
          <a:p>
            <a:pPr marL="12700" marR="5080" algn="just">
              <a:lnSpc>
                <a:spcPct val="80000"/>
              </a:lnSpc>
            </a:pPr>
            <a:r>
              <a:rPr sz="1700" spc="-10" dirty="0">
                <a:latin typeface="Arial"/>
                <a:cs typeface="Arial"/>
              </a:rPr>
              <a:t>For   </a:t>
            </a:r>
            <a:r>
              <a:rPr sz="1700" spc="-19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additional</a:t>
            </a:r>
            <a:r>
              <a:rPr sz="1700" dirty="0">
                <a:latin typeface="Arial"/>
                <a:cs typeface="Arial"/>
              </a:rPr>
              <a:t>   </a:t>
            </a:r>
            <a:r>
              <a:rPr sz="1700" spc="-20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information</a:t>
            </a:r>
            <a:r>
              <a:rPr sz="1700" dirty="0">
                <a:latin typeface="Arial"/>
                <a:cs typeface="Arial"/>
              </a:rPr>
              <a:t>   </a:t>
            </a:r>
            <a:r>
              <a:rPr sz="1700" spc="-19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on</a:t>
            </a:r>
            <a:r>
              <a:rPr sz="1700" dirty="0">
                <a:latin typeface="Arial"/>
                <a:cs typeface="Arial"/>
              </a:rPr>
              <a:t>   </a:t>
            </a:r>
            <a:r>
              <a:rPr sz="1700" spc="-19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upcoming</a:t>
            </a:r>
            <a:r>
              <a:rPr sz="1700" dirty="0">
                <a:latin typeface="Arial"/>
                <a:cs typeface="Arial"/>
              </a:rPr>
              <a:t>   </a:t>
            </a:r>
            <a:r>
              <a:rPr sz="1700" spc="-19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course o</a:t>
            </a:r>
            <a:r>
              <a:rPr sz="1700" spc="-30" dirty="0">
                <a:latin typeface="Arial"/>
                <a:cs typeface="Arial"/>
              </a:rPr>
              <a:t>f</a:t>
            </a:r>
            <a:r>
              <a:rPr sz="1700" spc="-10" dirty="0">
                <a:latin typeface="Arial"/>
                <a:cs typeface="Arial"/>
              </a:rPr>
              <a:t>ferings</a:t>
            </a:r>
            <a:r>
              <a:rPr sz="1700" dirty="0">
                <a:latin typeface="Arial"/>
                <a:cs typeface="Arial"/>
              </a:rPr>
              <a:t>    </a:t>
            </a:r>
            <a:r>
              <a:rPr sz="1700" spc="2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and</a:t>
            </a:r>
            <a:r>
              <a:rPr sz="1700" dirty="0">
                <a:latin typeface="Arial"/>
                <a:cs typeface="Arial"/>
              </a:rPr>
              <a:t>    </a:t>
            </a:r>
            <a:r>
              <a:rPr sz="1700" spc="3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eligibility</a:t>
            </a:r>
            <a:r>
              <a:rPr sz="1700" dirty="0">
                <a:latin typeface="Arial"/>
                <a:cs typeface="Arial"/>
              </a:rPr>
              <a:t>    </a:t>
            </a:r>
            <a:r>
              <a:rPr sz="1700" spc="2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guidelines,</a:t>
            </a:r>
            <a:r>
              <a:rPr sz="1700" dirty="0">
                <a:latin typeface="Arial"/>
                <a:cs typeface="Arial"/>
              </a:rPr>
              <a:t>    </a:t>
            </a:r>
            <a:r>
              <a:rPr sz="1700" spc="2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visit</a:t>
            </a:r>
            <a:r>
              <a:rPr sz="1700" dirty="0">
                <a:latin typeface="Arial"/>
                <a:cs typeface="Arial"/>
              </a:rPr>
              <a:t>    </a:t>
            </a:r>
            <a:r>
              <a:rPr sz="1700" spc="2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the</a:t>
            </a:r>
            <a:r>
              <a:rPr sz="1700" spc="-5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Professiona</a:t>
            </a:r>
            <a:r>
              <a:rPr sz="1700" spc="-5" dirty="0">
                <a:latin typeface="Arial"/>
                <a:cs typeface="Arial"/>
              </a:rPr>
              <a:t>l</a:t>
            </a:r>
            <a:r>
              <a:rPr sz="1700" spc="30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Developmen</a:t>
            </a:r>
            <a:r>
              <a:rPr sz="1700" spc="-5" dirty="0">
                <a:latin typeface="Arial"/>
                <a:cs typeface="Arial"/>
              </a:rPr>
              <a:t>t</a:t>
            </a:r>
            <a:r>
              <a:rPr sz="1700" spc="30" dirty="0">
                <a:latin typeface="Arial"/>
                <a:cs typeface="Arial"/>
              </a:rPr>
              <a:t> </a:t>
            </a:r>
            <a:r>
              <a:rPr sz="1700" spc="-20" dirty="0">
                <a:latin typeface="Arial"/>
                <a:cs typeface="Arial"/>
              </a:rPr>
              <a:t>we</a:t>
            </a:r>
            <a:r>
              <a:rPr sz="1700" spc="-10" dirty="0">
                <a:latin typeface="Arial"/>
                <a:cs typeface="Arial"/>
              </a:rPr>
              <a:t>b</a:t>
            </a:r>
            <a:r>
              <a:rPr sz="1700" spc="15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page.</a:t>
            </a:r>
            <a:endParaRPr sz="17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7200" y="457200"/>
            <a:ext cx="9144000" cy="365760"/>
          </a:xfrm>
          <a:prstGeom prst="rect">
            <a:avLst/>
          </a:prstGeom>
          <a:solidFill>
            <a:srgbClr val="1F497D"/>
          </a:solidFill>
        </p:spPr>
        <p:txBody>
          <a:bodyPr vert="horz" wrap="square" lIns="0" tIns="0" rIns="0" bIns="0" rtlCol="0">
            <a:spAutoFit/>
          </a:bodyPr>
          <a:lstStyle/>
          <a:p>
            <a:pPr marR="542290" algn="r">
              <a:lnSpc>
                <a:spcPct val="100000"/>
              </a:lnSpc>
            </a:pP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31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14400" y="1829180"/>
            <a:ext cx="8382000" cy="0"/>
          </a:xfrm>
          <a:custGeom>
            <a:avLst/>
            <a:gdLst/>
            <a:ahLst/>
            <a:cxnLst/>
            <a:rect l="l" t="t" r="r" b="b"/>
            <a:pathLst>
              <a:path w="8382000">
                <a:moveTo>
                  <a:pt x="0" y="0"/>
                </a:moveTo>
                <a:lnTo>
                  <a:pt x="8382000" y="0"/>
                </a:lnTo>
              </a:path>
            </a:pathLst>
          </a:custGeom>
          <a:ln w="11176">
            <a:solidFill>
              <a:srgbClr val="1F49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19200" y="5212079"/>
            <a:ext cx="6858000" cy="152323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902195" y="2286000"/>
            <a:ext cx="2090762" cy="2438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5128" rIns="0" bIns="0" rtlCol="0">
            <a:spAutoFit/>
          </a:bodyPr>
          <a:lstStyle/>
          <a:p>
            <a:pPr marL="88900">
              <a:lnSpc>
                <a:spcPct val="100000"/>
              </a:lnSpc>
            </a:pPr>
            <a:r>
              <a:rPr spc="-105" dirty="0"/>
              <a:t>Benefi</a:t>
            </a:r>
            <a:r>
              <a:rPr dirty="0"/>
              <a:t>t</a:t>
            </a:r>
            <a:r>
              <a:rPr spc="-190" dirty="0"/>
              <a:t> </a:t>
            </a:r>
            <a:r>
              <a:rPr spc="-105" dirty="0"/>
              <a:t>Enrollmen</a:t>
            </a:r>
            <a:r>
              <a:rPr dirty="0"/>
              <a:t>t</a:t>
            </a:r>
            <a:r>
              <a:rPr spc="-190" dirty="0"/>
              <a:t> </a:t>
            </a:r>
            <a:r>
              <a:rPr spc="-105" dirty="0"/>
              <a:t>Process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2221190"/>
            <a:ext cx="8225155" cy="4318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2200" b="1" spc="-5" dirty="0">
                <a:solidFill>
                  <a:srgbClr val="1F497C"/>
                </a:solidFill>
                <a:latin typeface="Arial"/>
                <a:cs typeface="Arial"/>
              </a:rPr>
              <a:t>Benefi</a:t>
            </a:r>
            <a:r>
              <a:rPr sz="2200" b="1" dirty="0">
                <a:solidFill>
                  <a:srgbClr val="1F497C"/>
                </a:solidFill>
                <a:latin typeface="Arial"/>
                <a:cs typeface="Arial"/>
              </a:rPr>
              <a:t>t</a:t>
            </a:r>
            <a:r>
              <a:rPr sz="2200" b="1" spc="15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1F497C"/>
                </a:solidFill>
                <a:latin typeface="Arial"/>
                <a:cs typeface="Arial"/>
              </a:rPr>
              <a:t>E</a:t>
            </a:r>
            <a:r>
              <a:rPr sz="2200" b="1" spc="-5" dirty="0">
                <a:solidFill>
                  <a:srgbClr val="1F497C"/>
                </a:solidFill>
                <a:latin typeface="Arial"/>
                <a:cs typeface="Arial"/>
              </a:rPr>
              <a:t>nrollment</a:t>
            </a:r>
            <a:endParaRPr sz="2200">
              <a:latin typeface="Arial"/>
              <a:cs typeface="Arial"/>
            </a:endParaRPr>
          </a:p>
          <a:p>
            <a:pPr marL="12700" marR="6985" algn="just">
              <a:lnSpc>
                <a:spcPct val="80000"/>
              </a:lnSpc>
              <a:spcBef>
                <a:spcPts val="440"/>
              </a:spcBef>
            </a:pPr>
            <a:r>
              <a:rPr sz="1800" dirty="0">
                <a:latin typeface="Arial"/>
                <a:cs typeface="Arial"/>
              </a:rPr>
              <a:t>On </a:t>
            </a:r>
            <a:r>
              <a:rPr sz="1800" spc="-19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your </a:t>
            </a:r>
            <a:r>
              <a:rPr sz="1800" spc="-19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first </a:t>
            </a:r>
            <a:r>
              <a:rPr sz="1800" spc="-195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ay </a:t>
            </a:r>
            <a:r>
              <a:rPr sz="1800" spc="-19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-19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employment, </a:t>
            </a:r>
            <a:r>
              <a:rPr sz="1800" spc="-19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you </a:t>
            </a:r>
            <a:r>
              <a:rPr sz="1800" spc="-19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should </a:t>
            </a:r>
            <a:r>
              <a:rPr sz="1800" spc="-19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report </a:t>
            </a:r>
            <a:r>
              <a:rPr sz="1800" spc="-19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o </a:t>
            </a:r>
            <a:r>
              <a:rPr sz="1800" spc="-19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he </a:t>
            </a:r>
            <a:r>
              <a:rPr sz="1800" spc="-19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Human </a:t>
            </a:r>
            <a:r>
              <a:rPr sz="1800" spc="-20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Resources o</a:t>
            </a:r>
            <a:r>
              <a:rPr sz="1800" spc="-35" dirty="0">
                <a:latin typeface="Arial"/>
                <a:cs typeface="Arial"/>
              </a:rPr>
              <a:t>f</a:t>
            </a:r>
            <a:r>
              <a:rPr sz="1800" dirty="0">
                <a:latin typeface="Arial"/>
                <a:cs typeface="Arial"/>
              </a:rPr>
              <a:t>fice </a:t>
            </a:r>
            <a:r>
              <a:rPr sz="1800" spc="2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at </a:t>
            </a:r>
            <a:r>
              <a:rPr sz="1800" spc="2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2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Collin </a:t>
            </a:r>
            <a:r>
              <a:rPr sz="1800" spc="2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Higher </a:t>
            </a:r>
            <a:r>
              <a:rPr sz="1800" spc="2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ducation </a:t>
            </a:r>
            <a:r>
              <a:rPr sz="1800" spc="2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Cente</a:t>
            </a:r>
            <a:r>
              <a:rPr sz="1800" spc="-105" dirty="0">
                <a:latin typeface="Arial"/>
                <a:cs typeface="Arial"/>
              </a:rPr>
              <a:t>r</a:t>
            </a:r>
            <a:r>
              <a:rPr sz="1800" dirty="0">
                <a:latin typeface="Arial"/>
                <a:cs typeface="Arial"/>
              </a:rPr>
              <a:t>, </a:t>
            </a:r>
            <a:r>
              <a:rPr sz="1800" spc="2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o </a:t>
            </a:r>
            <a:r>
              <a:rPr sz="1800" spc="229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f</a:t>
            </a:r>
            <a:r>
              <a:rPr sz="1800" dirty="0">
                <a:latin typeface="Arial"/>
                <a:cs typeface="Arial"/>
              </a:rPr>
              <a:t>inalize </a:t>
            </a:r>
            <a:r>
              <a:rPr sz="1800" spc="2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our </a:t>
            </a:r>
            <a:r>
              <a:rPr sz="1800" spc="2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employment paperwork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benefits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enrollment.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2250">
              <a:latin typeface="Times New Roman"/>
              <a:cs typeface="Times New Roman"/>
            </a:endParaRPr>
          </a:p>
          <a:p>
            <a:pPr marL="12700" marR="5080" algn="just">
              <a:lnSpc>
                <a:spcPct val="80000"/>
              </a:lnSpc>
            </a:pPr>
            <a:r>
              <a:rPr sz="1800" b="1" dirty="0">
                <a:latin typeface="Arial"/>
                <a:cs typeface="Arial"/>
              </a:rPr>
              <a:t>Prior </a:t>
            </a:r>
            <a:r>
              <a:rPr sz="1800" b="1" spc="-250" dirty="0">
                <a:latin typeface="Arial"/>
                <a:cs typeface="Arial"/>
              </a:rPr>
              <a:t> </a:t>
            </a:r>
            <a:r>
              <a:rPr sz="1800" b="1" spc="5" dirty="0">
                <a:latin typeface="Arial"/>
                <a:cs typeface="Arial"/>
              </a:rPr>
              <a:t>t</a:t>
            </a:r>
            <a:r>
              <a:rPr sz="1800" b="1" dirty="0">
                <a:latin typeface="Arial"/>
                <a:cs typeface="Arial"/>
              </a:rPr>
              <a:t>o</a:t>
            </a:r>
            <a:r>
              <a:rPr sz="1800" b="1" spc="24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your </a:t>
            </a:r>
            <a:r>
              <a:rPr sz="1800" b="1" spc="-24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first</a:t>
            </a:r>
            <a:r>
              <a:rPr sz="1800" b="1" spc="25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day </a:t>
            </a:r>
            <a:r>
              <a:rPr sz="1800" b="1" spc="-25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HR </a:t>
            </a:r>
            <a:r>
              <a:rPr sz="1800" b="1" spc="-25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meeting,</a:t>
            </a:r>
            <a:r>
              <a:rPr sz="1800" b="1" spc="24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you </a:t>
            </a:r>
            <a:r>
              <a:rPr sz="1800" b="1" spc="-25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w</a:t>
            </a:r>
            <a:r>
              <a:rPr sz="1800" b="1" dirty="0">
                <a:latin typeface="Arial"/>
                <a:cs typeface="Arial"/>
              </a:rPr>
              <a:t>ill </a:t>
            </a:r>
            <a:r>
              <a:rPr sz="1800" b="1" spc="-25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need</a:t>
            </a:r>
            <a:r>
              <a:rPr sz="1800" b="1" spc="24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to </a:t>
            </a:r>
            <a:r>
              <a:rPr sz="1800" b="1" spc="-25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review</a:t>
            </a:r>
            <a:r>
              <a:rPr sz="1800" b="1" spc="24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the </a:t>
            </a:r>
            <a:r>
              <a:rPr sz="1800" b="1" spc="-24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RS</a:t>
            </a:r>
            <a:r>
              <a:rPr sz="1800" b="1" spc="24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New </a:t>
            </a:r>
            <a:r>
              <a:rPr sz="1800" b="1" spc="-5" dirty="0">
                <a:latin typeface="Arial"/>
                <a:cs typeface="Arial"/>
              </a:rPr>
              <a:t>Employe</a:t>
            </a:r>
            <a:r>
              <a:rPr sz="1800" b="1" dirty="0">
                <a:latin typeface="Arial"/>
                <a:cs typeface="Arial"/>
              </a:rPr>
              <a:t>e</a:t>
            </a:r>
            <a:r>
              <a:rPr sz="1800" b="1" spc="-5" dirty="0">
                <a:latin typeface="Arial"/>
                <a:cs typeface="Arial"/>
              </a:rPr>
              <a:t> we</a:t>
            </a:r>
            <a:r>
              <a:rPr sz="1800" b="1" dirty="0">
                <a:latin typeface="Arial"/>
                <a:cs typeface="Arial"/>
              </a:rPr>
              <a:t>b </a:t>
            </a:r>
            <a:r>
              <a:rPr sz="1800" b="1" spc="-5" dirty="0">
                <a:latin typeface="Arial"/>
                <a:cs typeface="Arial"/>
              </a:rPr>
              <a:t>pag</a:t>
            </a:r>
            <a:r>
              <a:rPr sz="1800" b="1" dirty="0">
                <a:latin typeface="Arial"/>
                <a:cs typeface="Arial"/>
              </a:rPr>
              <a:t>e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to r</a:t>
            </a:r>
            <a:r>
              <a:rPr sz="1800" b="1" spc="-5" dirty="0">
                <a:latin typeface="Arial"/>
                <a:cs typeface="Arial"/>
              </a:rPr>
              <a:t>eceiv</a:t>
            </a:r>
            <a:r>
              <a:rPr sz="1800" b="1" dirty="0">
                <a:latin typeface="Arial"/>
                <a:cs typeface="Arial"/>
              </a:rPr>
              <a:t>e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n </a:t>
            </a:r>
            <a:r>
              <a:rPr sz="1800" b="1" spc="-5" dirty="0">
                <a:latin typeface="Arial"/>
                <a:cs typeface="Arial"/>
              </a:rPr>
              <a:t>overvie</a:t>
            </a:r>
            <a:r>
              <a:rPr sz="1800" b="1" dirty="0">
                <a:latin typeface="Arial"/>
                <a:cs typeface="Arial"/>
              </a:rPr>
              <a:t>w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o</a:t>
            </a:r>
            <a:r>
              <a:rPr sz="1800" b="1" dirty="0">
                <a:latin typeface="Arial"/>
                <a:cs typeface="Arial"/>
              </a:rPr>
              <a:t>f </a:t>
            </a:r>
            <a:r>
              <a:rPr sz="1800" b="1" spc="-5" dirty="0">
                <a:latin typeface="Arial"/>
                <a:cs typeface="Arial"/>
              </a:rPr>
              <a:t>th</a:t>
            </a:r>
            <a:r>
              <a:rPr sz="1800" b="1" dirty="0">
                <a:latin typeface="Arial"/>
                <a:cs typeface="Arial"/>
              </a:rPr>
              <a:t>e</a:t>
            </a:r>
            <a:r>
              <a:rPr sz="1800" b="1" spc="-5" dirty="0">
                <a:latin typeface="Arial"/>
                <a:cs typeface="Arial"/>
              </a:rPr>
              <a:t> benefit</a:t>
            </a:r>
            <a:r>
              <a:rPr sz="1800" b="1" dirty="0">
                <a:latin typeface="Arial"/>
                <a:cs typeface="Arial"/>
              </a:rPr>
              <a:t>s </a:t>
            </a:r>
            <a:r>
              <a:rPr sz="1800" b="1" spc="-5" dirty="0">
                <a:latin typeface="Arial"/>
                <a:cs typeface="Arial"/>
              </a:rPr>
              <a:t>availabl</a:t>
            </a:r>
            <a:r>
              <a:rPr sz="1800" b="1" dirty="0">
                <a:latin typeface="Arial"/>
                <a:cs typeface="Arial"/>
              </a:rPr>
              <a:t>e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to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y</a:t>
            </a:r>
            <a:r>
              <a:rPr sz="1800" b="1" spc="-5" dirty="0">
                <a:latin typeface="Arial"/>
                <a:cs typeface="Arial"/>
              </a:rPr>
              <a:t>ou.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200" b="1" spc="-5" dirty="0">
                <a:solidFill>
                  <a:srgbClr val="1F497C"/>
                </a:solidFill>
                <a:latin typeface="Arial"/>
                <a:cs typeface="Arial"/>
              </a:rPr>
              <a:t>Coverin</a:t>
            </a:r>
            <a:r>
              <a:rPr sz="2200" b="1" dirty="0">
                <a:solidFill>
                  <a:srgbClr val="1F497C"/>
                </a:solidFill>
                <a:latin typeface="Arial"/>
                <a:cs typeface="Arial"/>
              </a:rPr>
              <a:t>g</a:t>
            </a:r>
            <a:r>
              <a:rPr sz="2200" b="1" spc="-35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2200" b="1" spc="-165" dirty="0">
                <a:solidFill>
                  <a:srgbClr val="1F497C"/>
                </a:solidFill>
                <a:latin typeface="Arial"/>
                <a:cs typeface="Arial"/>
              </a:rPr>
              <a:t>Y</a:t>
            </a:r>
            <a:r>
              <a:rPr sz="2200" b="1" spc="-5" dirty="0">
                <a:solidFill>
                  <a:srgbClr val="1F497C"/>
                </a:solidFill>
                <a:latin typeface="Arial"/>
                <a:cs typeface="Arial"/>
              </a:rPr>
              <a:t>ou</a:t>
            </a:r>
            <a:r>
              <a:rPr sz="2200" b="1" dirty="0">
                <a:solidFill>
                  <a:srgbClr val="1F497C"/>
                </a:solidFill>
                <a:latin typeface="Arial"/>
                <a:cs typeface="Arial"/>
              </a:rPr>
              <a:t>r</a:t>
            </a:r>
            <a:r>
              <a:rPr sz="2200" b="1" spc="-5" dirty="0">
                <a:solidFill>
                  <a:srgbClr val="1F497C"/>
                </a:solidFill>
                <a:latin typeface="Arial"/>
                <a:cs typeface="Arial"/>
              </a:rPr>
              <a:t> Dependents</a:t>
            </a:r>
            <a:endParaRPr sz="2200">
              <a:latin typeface="Arial"/>
              <a:cs typeface="Arial"/>
            </a:endParaRPr>
          </a:p>
          <a:p>
            <a:pPr marL="12700" marR="6985" algn="just">
              <a:lnSpc>
                <a:spcPct val="80000"/>
              </a:lnSpc>
              <a:spcBef>
                <a:spcPts val="440"/>
              </a:spcBef>
            </a:pPr>
            <a:r>
              <a:rPr sz="1800" dirty="0">
                <a:latin typeface="Arial"/>
                <a:cs typeface="Arial"/>
              </a:rPr>
              <a:t>If </a:t>
            </a:r>
            <a:r>
              <a:rPr sz="1800" spc="-20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you </a:t>
            </a:r>
            <a:r>
              <a:rPr sz="1800" spc="-20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plan </a:t>
            </a:r>
            <a:r>
              <a:rPr sz="1800" spc="-2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o </a:t>
            </a:r>
            <a:r>
              <a:rPr sz="1800" spc="-20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cover </a:t>
            </a:r>
            <a:r>
              <a:rPr sz="1800" spc="-20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any </a:t>
            </a:r>
            <a:r>
              <a:rPr sz="1800" spc="-20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dependents </a:t>
            </a:r>
            <a:r>
              <a:rPr sz="1800" spc="-20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on </a:t>
            </a:r>
            <a:r>
              <a:rPr sz="1800" spc="-20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your </a:t>
            </a:r>
            <a:r>
              <a:rPr sz="1800" spc="-20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insurance </a:t>
            </a:r>
            <a:r>
              <a:rPr sz="1800" spc="-20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plans, </a:t>
            </a:r>
            <a:r>
              <a:rPr sz="1800" spc="-20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or </a:t>
            </a:r>
            <a:r>
              <a:rPr sz="1800" spc="-20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list </a:t>
            </a:r>
            <a:r>
              <a:rPr sz="1800" spc="-204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hem </a:t>
            </a:r>
            <a:r>
              <a:rPr sz="1800" spc="-20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as </a:t>
            </a:r>
            <a:r>
              <a:rPr sz="1800" spc="-5" dirty="0">
                <a:latin typeface="Arial"/>
                <a:cs typeface="Arial"/>
              </a:rPr>
              <a:t>beneficiaries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15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leas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6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be</a:t>
            </a:r>
            <a:r>
              <a:rPr sz="1800" spc="16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ur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6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-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u</a:t>
            </a:r>
            <a:r>
              <a:rPr sz="1800" spc="16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kno</a:t>
            </a:r>
            <a:r>
              <a:rPr sz="1800" dirty="0">
                <a:latin typeface="Arial"/>
                <a:cs typeface="Arial"/>
              </a:rPr>
              <a:t>w</a:t>
            </a:r>
            <a:r>
              <a:rPr sz="1800" spc="16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thei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16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ocia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6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ecurit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16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number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6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6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dates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8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birth,</a:t>
            </a:r>
            <a:r>
              <a:rPr sz="1800" spc="8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as</a:t>
            </a:r>
            <a:r>
              <a:rPr sz="1800" spc="8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you</a:t>
            </a:r>
            <a:r>
              <a:rPr sz="1800" spc="8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will</a:t>
            </a:r>
            <a:r>
              <a:rPr sz="1800" spc="8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be</a:t>
            </a:r>
            <a:r>
              <a:rPr sz="1800" spc="8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asked</a:t>
            </a:r>
            <a:r>
              <a:rPr sz="1800" spc="8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8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provide</a:t>
            </a:r>
            <a:r>
              <a:rPr sz="1800" spc="8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that</a:t>
            </a:r>
            <a:r>
              <a:rPr sz="1800" spc="8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information</a:t>
            </a:r>
            <a:r>
              <a:rPr sz="1800" spc="8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on</a:t>
            </a:r>
            <a:r>
              <a:rPr sz="1800" spc="8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8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enrollment</a:t>
            </a:r>
            <a:r>
              <a:rPr sz="1800" spc="8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f</a:t>
            </a:r>
            <a:r>
              <a:rPr sz="1800" dirty="0">
                <a:latin typeface="Arial"/>
                <a:cs typeface="Arial"/>
              </a:rPr>
              <a:t>orms you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will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complete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your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HR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Benefits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Meeting.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sz="2200">
              <a:latin typeface="Times New Roman"/>
              <a:cs typeface="Times New Roman"/>
            </a:endParaRPr>
          </a:p>
          <a:p>
            <a:pPr marL="12700" marR="5715" algn="just">
              <a:lnSpc>
                <a:spcPts val="1730"/>
              </a:lnSpc>
            </a:pPr>
            <a:r>
              <a:rPr sz="1800" dirty="0">
                <a:latin typeface="Arial"/>
                <a:cs typeface="Arial"/>
              </a:rPr>
              <a:t>Remembe</a:t>
            </a:r>
            <a:r>
              <a:rPr sz="1800" spc="-105" dirty="0">
                <a:latin typeface="Arial"/>
                <a:cs typeface="Arial"/>
              </a:rPr>
              <a:t>r</a:t>
            </a:r>
            <a:r>
              <a:rPr sz="1800" dirty="0">
                <a:latin typeface="Arial"/>
                <a:cs typeface="Arial"/>
              </a:rPr>
              <a:t>, </a:t>
            </a:r>
            <a:r>
              <a:rPr sz="1800" spc="-2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if </a:t>
            </a:r>
            <a:r>
              <a:rPr sz="1800" spc="-2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you </a:t>
            </a:r>
            <a:r>
              <a:rPr sz="1800" spc="-2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do </a:t>
            </a:r>
            <a:r>
              <a:rPr sz="1800" spc="-2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not </a:t>
            </a:r>
            <a:r>
              <a:rPr sz="1800" spc="-2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enroll </a:t>
            </a:r>
            <a:r>
              <a:rPr sz="1800" spc="-2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in </a:t>
            </a:r>
            <a:r>
              <a:rPr sz="1800" spc="-2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benefits </a:t>
            </a:r>
            <a:r>
              <a:rPr sz="1800" spc="-2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no</a:t>
            </a:r>
            <a:r>
              <a:rPr sz="1800" spc="-10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, </a:t>
            </a:r>
            <a:r>
              <a:rPr sz="1800" spc="-2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you </a:t>
            </a:r>
            <a:r>
              <a:rPr sz="1800" spc="-2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will </a:t>
            </a:r>
            <a:r>
              <a:rPr sz="1800" spc="-2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have </a:t>
            </a:r>
            <a:r>
              <a:rPr sz="1800" spc="-25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o </a:t>
            </a:r>
            <a:r>
              <a:rPr sz="1800" spc="-2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wait </a:t>
            </a:r>
            <a:r>
              <a:rPr sz="1800" spc="-2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until </a:t>
            </a:r>
            <a:r>
              <a:rPr sz="1800" spc="-2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 next</a:t>
            </a:r>
            <a:r>
              <a:rPr sz="1800" spc="2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nnual</a:t>
            </a:r>
            <a:r>
              <a:rPr sz="1800" spc="2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nrollment</a:t>
            </a:r>
            <a:r>
              <a:rPr sz="1800" spc="2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or</a:t>
            </a:r>
            <a:r>
              <a:rPr sz="1800" spc="2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until</a:t>
            </a:r>
            <a:r>
              <a:rPr sz="1800" spc="2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you</a:t>
            </a:r>
            <a:r>
              <a:rPr sz="1800" spc="2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have</a:t>
            </a:r>
            <a:r>
              <a:rPr sz="1800" spc="2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2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qualifying</a:t>
            </a:r>
            <a:r>
              <a:rPr sz="1800" spc="2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life</a:t>
            </a:r>
            <a:r>
              <a:rPr sz="1800" spc="2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event.  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If</a:t>
            </a:r>
            <a:r>
              <a:rPr sz="1800" spc="2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you</a:t>
            </a:r>
            <a:r>
              <a:rPr sz="1800" spc="2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wait</a:t>
            </a:r>
            <a:r>
              <a:rPr sz="1800" spc="2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 enroll,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eligibility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and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enrollment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restrictions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may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appl</a:t>
            </a:r>
            <a:r>
              <a:rPr sz="1800" spc="-13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14400" y="1829180"/>
            <a:ext cx="8382000" cy="0"/>
          </a:xfrm>
          <a:custGeom>
            <a:avLst/>
            <a:gdLst/>
            <a:ahLst/>
            <a:cxnLst/>
            <a:rect l="l" t="t" r="r" b="b"/>
            <a:pathLst>
              <a:path w="8382000">
                <a:moveTo>
                  <a:pt x="0" y="0"/>
                </a:moveTo>
                <a:lnTo>
                  <a:pt x="8382000" y="0"/>
                </a:lnTo>
              </a:path>
            </a:pathLst>
          </a:custGeom>
          <a:ln w="11176">
            <a:solidFill>
              <a:srgbClr val="1F49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57200" y="457200"/>
            <a:ext cx="9144000" cy="365760"/>
          </a:xfrm>
          <a:prstGeom prst="rect">
            <a:avLst/>
          </a:prstGeom>
          <a:solidFill>
            <a:srgbClr val="1F497D"/>
          </a:solidFill>
        </p:spPr>
        <p:txBody>
          <a:bodyPr vert="horz" wrap="square" lIns="0" tIns="0" rIns="0" bIns="0" rtlCol="0">
            <a:spAutoFit/>
          </a:bodyPr>
          <a:lstStyle/>
          <a:p>
            <a:pPr marR="542290" algn="r">
              <a:lnSpc>
                <a:spcPct val="100000"/>
              </a:lnSpc>
            </a:pP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32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5128" rIns="0" bIns="0" rtlCol="0">
            <a:spAutoFit/>
          </a:bodyPr>
          <a:lstStyle/>
          <a:p>
            <a:pPr marL="88900">
              <a:lnSpc>
                <a:spcPct val="100000"/>
              </a:lnSpc>
            </a:pPr>
            <a:r>
              <a:rPr spc="-105" dirty="0"/>
              <a:t>Questions?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139" y="2146933"/>
            <a:ext cx="5774690" cy="523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60"/>
              </a:lnSpc>
              <a:tabLst>
                <a:tab pos="1477645" algn="l"/>
                <a:tab pos="2407920" algn="l"/>
                <a:tab pos="3435350" algn="l"/>
                <a:tab pos="5097145" algn="l"/>
              </a:tabLst>
            </a:pPr>
            <a:r>
              <a:rPr sz="2000" b="1" spc="-15" dirty="0">
                <a:latin typeface="Arial"/>
                <a:cs typeface="Arial"/>
              </a:rPr>
              <a:t>Frequently	Asked	</a:t>
            </a:r>
            <a:r>
              <a:rPr sz="2000" b="1" spc="-20" dirty="0">
                <a:latin typeface="Arial"/>
                <a:cs typeface="Arial"/>
              </a:rPr>
              <a:t>B</a:t>
            </a:r>
            <a:r>
              <a:rPr sz="2000" b="1" spc="-10" dirty="0">
                <a:latin typeface="Arial"/>
                <a:cs typeface="Arial"/>
              </a:rPr>
              <a:t>enefit</a:t>
            </a:r>
            <a:r>
              <a:rPr sz="2000" b="1" dirty="0">
                <a:latin typeface="Arial"/>
                <a:cs typeface="Arial"/>
              </a:rPr>
              <a:t>	</a:t>
            </a:r>
            <a:r>
              <a:rPr sz="2000" b="1" spc="-15" dirty="0">
                <a:latin typeface="Arial"/>
                <a:cs typeface="Arial"/>
              </a:rPr>
              <a:t>Questions:</a:t>
            </a:r>
            <a:r>
              <a:rPr sz="2000" b="1" dirty="0">
                <a:latin typeface="Arial"/>
                <a:cs typeface="Arial"/>
              </a:rPr>
              <a:t>	</a:t>
            </a:r>
            <a:r>
              <a:rPr sz="2000" b="1" spc="-120" dirty="0">
                <a:latin typeface="Arial"/>
                <a:cs typeface="Arial"/>
              </a:rPr>
              <a:t>F</a:t>
            </a:r>
            <a:r>
              <a:rPr sz="2000" b="1" spc="-15" dirty="0">
                <a:latin typeface="Arial"/>
                <a:cs typeface="Arial"/>
              </a:rPr>
              <a:t>AQs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160"/>
              </a:lnSpc>
            </a:pPr>
            <a:r>
              <a:rPr sz="2000" spc="-10" dirty="0">
                <a:latin typeface="Arial"/>
                <a:cs typeface="Arial"/>
              </a:rPr>
              <a:t>visiting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  <a:hlinkClick r:id="rId3"/>
              </a:rPr>
              <a:t>http://ww</a:t>
            </a:r>
            <a:r>
              <a:rPr sz="2000" spc="-130" dirty="0">
                <a:latin typeface="Arial"/>
                <a:cs typeface="Arial"/>
                <a:hlinkClick r:id="rId3"/>
              </a:rPr>
              <a:t>w</a:t>
            </a:r>
            <a:r>
              <a:rPr sz="2000" spc="-10" dirty="0">
                <a:latin typeface="Arial"/>
                <a:cs typeface="Arial"/>
                <a:hlinkClick r:id="rId3"/>
              </a:rPr>
              <a:t>.collin.edu/hr/benefits/faq.html.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10826" y="2146933"/>
            <a:ext cx="1999614" cy="279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46100" algn="l"/>
                <a:tab pos="1717675" algn="l"/>
              </a:tabLst>
            </a:pPr>
            <a:r>
              <a:rPr sz="2000" spc="-10" dirty="0">
                <a:latin typeface="Arial"/>
                <a:cs typeface="Arial"/>
              </a:rPr>
              <a:t>are	</a:t>
            </a:r>
            <a:r>
              <a:rPr sz="2000" spc="-20" dirty="0"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vailable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5" dirty="0">
                <a:latin typeface="Arial"/>
                <a:cs typeface="Arial"/>
              </a:rPr>
              <a:t>by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3139" y="3000383"/>
            <a:ext cx="7917180" cy="523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920"/>
              </a:lnSpc>
            </a:pPr>
            <a:r>
              <a:rPr sz="2000" spc="-200" dirty="0">
                <a:latin typeface="Arial"/>
                <a:cs typeface="Arial"/>
              </a:rPr>
              <a:t>Y</a:t>
            </a:r>
            <a:r>
              <a:rPr sz="2000" spc="-20" dirty="0">
                <a:latin typeface="Arial"/>
                <a:cs typeface="Arial"/>
              </a:rPr>
              <a:t>o</a:t>
            </a:r>
            <a:r>
              <a:rPr sz="2000" spc="-15" dirty="0">
                <a:latin typeface="Arial"/>
                <a:cs typeface="Arial"/>
              </a:rPr>
              <a:t>u</a:t>
            </a:r>
            <a:r>
              <a:rPr sz="2000" spc="17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w</a:t>
            </a:r>
            <a:r>
              <a:rPr sz="2000" spc="-10" dirty="0">
                <a:latin typeface="Arial"/>
                <a:cs typeface="Arial"/>
              </a:rPr>
              <a:t>il</a:t>
            </a:r>
            <a:r>
              <a:rPr sz="2000" spc="-5" dirty="0">
                <a:latin typeface="Arial"/>
                <a:cs typeface="Arial"/>
              </a:rPr>
              <a:t>l</a:t>
            </a:r>
            <a:r>
              <a:rPr sz="2000" spc="17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b</a:t>
            </a:r>
            <a:r>
              <a:rPr sz="2000" spc="-15" dirty="0">
                <a:latin typeface="Arial"/>
                <a:cs typeface="Arial"/>
              </a:rPr>
              <a:t>e</a:t>
            </a:r>
            <a:r>
              <a:rPr sz="2000" spc="16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given</a:t>
            </a:r>
            <a:r>
              <a:rPr sz="2000" spc="16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20" dirty="0">
                <a:latin typeface="Arial"/>
                <a:cs typeface="Arial"/>
              </a:rPr>
              <a:t>h</a:t>
            </a:r>
            <a:r>
              <a:rPr sz="2000" spc="-15" dirty="0">
                <a:latin typeface="Arial"/>
                <a:cs typeface="Arial"/>
              </a:rPr>
              <a:t>e</a:t>
            </a:r>
            <a:r>
              <a:rPr sz="2000" spc="17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opportunit</a:t>
            </a:r>
            <a:r>
              <a:rPr sz="2000" spc="-10" dirty="0">
                <a:latin typeface="Arial"/>
                <a:cs typeface="Arial"/>
              </a:rPr>
              <a:t>y</a:t>
            </a:r>
            <a:r>
              <a:rPr sz="2000" spc="16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to</a:t>
            </a:r>
            <a:r>
              <a:rPr sz="2000" spc="16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as</a:t>
            </a:r>
            <a:r>
              <a:rPr sz="2000" spc="-10" dirty="0">
                <a:latin typeface="Arial"/>
                <a:cs typeface="Arial"/>
              </a:rPr>
              <a:t>k</a:t>
            </a:r>
            <a:r>
              <a:rPr sz="2000" spc="17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an</a:t>
            </a:r>
            <a:r>
              <a:rPr sz="2000" spc="-10" dirty="0">
                <a:latin typeface="Arial"/>
                <a:cs typeface="Arial"/>
              </a:rPr>
              <a:t>y</a:t>
            </a:r>
            <a:r>
              <a:rPr sz="2000" spc="17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additiona</a:t>
            </a:r>
            <a:r>
              <a:rPr sz="2000" spc="-5" dirty="0">
                <a:latin typeface="Arial"/>
                <a:cs typeface="Arial"/>
              </a:rPr>
              <a:t>l</a:t>
            </a:r>
            <a:r>
              <a:rPr sz="2000" spc="17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question</a:t>
            </a:r>
            <a:r>
              <a:rPr sz="2000" spc="-10" dirty="0">
                <a:latin typeface="Arial"/>
                <a:cs typeface="Arial"/>
              </a:rPr>
              <a:t>s</a:t>
            </a:r>
            <a:r>
              <a:rPr sz="2000" spc="17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y</a:t>
            </a:r>
            <a:r>
              <a:rPr sz="2000" spc="-20" dirty="0">
                <a:latin typeface="Arial"/>
                <a:cs typeface="Arial"/>
              </a:rPr>
              <a:t>ou ma</a:t>
            </a:r>
            <a:r>
              <a:rPr sz="2000" spc="-10" dirty="0">
                <a:latin typeface="Arial"/>
                <a:cs typeface="Arial"/>
              </a:rPr>
              <a:t>y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hav</a:t>
            </a:r>
            <a:r>
              <a:rPr sz="2000" spc="-15" dirty="0">
                <a:latin typeface="Arial"/>
                <a:cs typeface="Arial"/>
              </a:rPr>
              <a:t>e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t y</a:t>
            </a:r>
            <a:r>
              <a:rPr sz="2000" spc="-20" dirty="0">
                <a:latin typeface="Arial"/>
                <a:cs typeface="Arial"/>
              </a:rPr>
              <a:t>ou</a:t>
            </a:r>
            <a:r>
              <a:rPr sz="2000" spc="-10" dirty="0">
                <a:latin typeface="Arial"/>
                <a:cs typeface="Arial"/>
              </a:rPr>
              <a:t>r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H</a:t>
            </a:r>
            <a:r>
              <a:rPr sz="2000" spc="-15" dirty="0">
                <a:latin typeface="Arial"/>
                <a:cs typeface="Arial"/>
              </a:rPr>
              <a:t>R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Benefit</a:t>
            </a:r>
            <a:r>
              <a:rPr sz="2000" spc="-10" dirty="0">
                <a:latin typeface="Arial"/>
                <a:cs typeface="Arial"/>
              </a:rPr>
              <a:t>s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Meeting.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7200" y="457200"/>
            <a:ext cx="9144000" cy="365760"/>
          </a:xfrm>
          <a:prstGeom prst="rect">
            <a:avLst/>
          </a:prstGeom>
          <a:solidFill>
            <a:srgbClr val="1F497D"/>
          </a:solidFill>
        </p:spPr>
        <p:txBody>
          <a:bodyPr vert="horz" wrap="square" lIns="0" tIns="0" rIns="0" bIns="0" rtlCol="0">
            <a:spAutoFit/>
          </a:bodyPr>
          <a:lstStyle/>
          <a:p>
            <a:pPr marR="542290" algn="r">
              <a:lnSpc>
                <a:spcPct val="100000"/>
              </a:lnSpc>
            </a:pP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33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14400" y="1829180"/>
            <a:ext cx="8382000" cy="0"/>
          </a:xfrm>
          <a:custGeom>
            <a:avLst/>
            <a:gdLst/>
            <a:ahLst/>
            <a:cxnLst/>
            <a:rect l="l" t="t" r="r" b="b"/>
            <a:pathLst>
              <a:path w="8382000">
                <a:moveTo>
                  <a:pt x="0" y="0"/>
                </a:moveTo>
                <a:lnTo>
                  <a:pt x="8382000" y="0"/>
                </a:lnTo>
              </a:path>
            </a:pathLst>
          </a:custGeom>
          <a:ln w="11176">
            <a:solidFill>
              <a:srgbClr val="1F49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276600" y="4129278"/>
            <a:ext cx="2737104" cy="272872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21739" y="3064826"/>
            <a:ext cx="3145155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800" spc="-100" dirty="0">
                <a:solidFill>
                  <a:srgbClr val="1F497C"/>
                </a:solidFill>
                <a:latin typeface="Arial"/>
                <a:cs typeface="Arial"/>
              </a:rPr>
              <a:t>SECTIO</a:t>
            </a:r>
            <a:r>
              <a:rPr sz="4800" dirty="0">
                <a:solidFill>
                  <a:srgbClr val="1F497C"/>
                </a:solidFill>
                <a:latin typeface="Arial"/>
                <a:cs typeface="Arial"/>
              </a:rPr>
              <a:t>N</a:t>
            </a:r>
            <a:r>
              <a:rPr sz="4800" spc="-185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lang="en-US" sz="4800" dirty="0">
                <a:solidFill>
                  <a:srgbClr val="1F497C"/>
                </a:solidFill>
                <a:latin typeface="Arial"/>
                <a:cs typeface="Arial"/>
              </a:rPr>
              <a:t>2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21739" y="4086128"/>
            <a:ext cx="4686300" cy="584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spc="-20" dirty="0">
                <a:solidFill>
                  <a:srgbClr val="1F497C"/>
                </a:solidFill>
                <a:latin typeface="Arial"/>
                <a:cs typeface="Arial"/>
              </a:rPr>
              <a:t>Payroll Information</a:t>
            </a:r>
            <a:endParaRPr sz="4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7200" y="457200"/>
            <a:ext cx="9144000" cy="365760"/>
          </a:xfrm>
          <a:prstGeom prst="rect">
            <a:avLst/>
          </a:prstGeom>
          <a:solidFill>
            <a:srgbClr val="1F497D"/>
          </a:solidFill>
        </p:spPr>
        <p:txBody>
          <a:bodyPr vert="horz" wrap="square" lIns="0" tIns="0" rIns="0" bIns="0" rtlCol="0">
            <a:spAutoFit/>
          </a:bodyPr>
          <a:lstStyle/>
          <a:p>
            <a:pPr marR="542290" algn="r">
              <a:lnSpc>
                <a:spcPct val="100000"/>
              </a:lnSpc>
            </a:pP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35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925202"/>
            <a:ext cx="8224520" cy="966393"/>
          </a:xfrm>
          <a:prstGeom prst="rect">
            <a:avLst/>
          </a:prstGeom>
        </p:spPr>
        <p:txBody>
          <a:bodyPr vert="horz" wrap="square" lIns="0" tIns="347447" rIns="0" bIns="0" rtlCol="0">
            <a:spAutoFit/>
          </a:bodyPr>
          <a:lstStyle/>
          <a:p>
            <a:pPr marL="88900">
              <a:lnSpc>
                <a:spcPct val="100000"/>
              </a:lnSpc>
            </a:pPr>
            <a:r>
              <a:rPr b="1" spc="-105" dirty="0">
                <a:latin typeface="Arial"/>
                <a:cs typeface="Arial"/>
              </a:rPr>
              <a:t>Payrol</a:t>
            </a:r>
            <a:r>
              <a:rPr b="1" dirty="0">
                <a:latin typeface="Arial"/>
                <a:cs typeface="Arial"/>
              </a:rPr>
              <a:t>l</a:t>
            </a:r>
            <a:r>
              <a:rPr b="1" spc="-195" dirty="0">
                <a:latin typeface="Arial"/>
                <a:cs typeface="Arial"/>
              </a:rPr>
              <a:t> </a:t>
            </a:r>
            <a:endParaRPr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2150348"/>
            <a:ext cx="5709920" cy="4435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715" algn="just">
              <a:lnSpc>
                <a:spcPct val="80000"/>
              </a:lnSpc>
            </a:pPr>
            <a:r>
              <a:rPr sz="1600" spc="-5" dirty="0">
                <a:latin typeface="Arial"/>
                <a:cs typeface="Arial"/>
              </a:rPr>
              <a:t>Al</a:t>
            </a:r>
            <a:r>
              <a:rPr sz="1600" dirty="0">
                <a:latin typeface="Arial"/>
                <a:cs typeface="Arial"/>
              </a:rPr>
              <a:t>l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employee</a:t>
            </a:r>
            <a:r>
              <a:rPr sz="1600" dirty="0">
                <a:latin typeface="Arial"/>
                <a:cs typeface="Arial"/>
              </a:rPr>
              <a:t>s</a:t>
            </a:r>
            <a:r>
              <a:rPr sz="1600" spc="3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ar</a:t>
            </a:r>
            <a:r>
              <a:rPr sz="1600" dirty="0">
                <a:latin typeface="Arial"/>
                <a:cs typeface="Arial"/>
              </a:rPr>
              <a:t>e</a:t>
            </a:r>
            <a:r>
              <a:rPr sz="1600" spc="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r</a:t>
            </a:r>
            <a:r>
              <a:rPr sz="1600" spc="-5" dirty="0">
                <a:latin typeface="Arial"/>
                <a:cs typeface="Arial"/>
              </a:rPr>
              <a:t>equire</a:t>
            </a:r>
            <a:r>
              <a:rPr sz="1600" dirty="0">
                <a:latin typeface="Arial"/>
                <a:cs typeface="Arial"/>
              </a:rPr>
              <a:t>d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</a:t>
            </a:r>
            <a:r>
              <a:rPr sz="1600" dirty="0">
                <a:latin typeface="Arial"/>
                <a:cs typeface="Arial"/>
              </a:rPr>
              <a:t>o</a:t>
            </a:r>
            <a:r>
              <a:rPr sz="1600" spc="3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hav</a:t>
            </a:r>
            <a:r>
              <a:rPr sz="1600" dirty="0">
                <a:latin typeface="Arial"/>
                <a:cs typeface="Arial"/>
              </a:rPr>
              <a:t>e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Direc</a:t>
            </a:r>
            <a:r>
              <a:rPr sz="1600" dirty="0">
                <a:latin typeface="Arial"/>
                <a:cs typeface="Arial"/>
              </a:rPr>
              <a:t>t</a:t>
            </a:r>
            <a:r>
              <a:rPr sz="1600" spc="4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Deposit</a:t>
            </a:r>
            <a:r>
              <a:rPr sz="1600" dirty="0">
                <a:latin typeface="Arial"/>
                <a:cs typeface="Arial"/>
              </a:rPr>
              <a:t>. </a:t>
            </a:r>
            <a:r>
              <a:rPr sz="1600" spc="7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Employees ma</a:t>
            </a:r>
            <a:r>
              <a:rPr sz="1600" dirty="0">
                <a:latin typeface="Arial"/>
                <a:cs typeface="Arial"/>
              </a:rPr>
              <a:t>y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v</a:t>
            </a:r>
            <a:r>
              <a:rPr sz="1600" spc="-5" dirty="0">
                <a:latin typeface="Arial"/>
                <a:cs typeface="Arial"/>
              </a:rPr>
              <a:t>ie</a:t>
            </a:r>
            <a:r>
              <a:rPr sz="1600" dirty="0">
                <a:latin typeface="Arial"/>
                <a:cs typeface="Arial"/>
              </a:rPr>
              <a:t>w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an</a:t>
            </a:r>
            <a:r>
              <a:rPr sz="1600" dirty="0">
                <a:latin typeface="Arial"/>
                <a:cs typeface="Arial"/>
              </a:rPr>
              <a:t>d </a:t>
            </a:r>
            <a:r>
              <a:rPr sz="1600" spc="-5" dirty="0">
                <a:latin typeface="Arial"/>
                <a:cs typeface="Arial"/>
              </a:rPr>
              <a:t>prin</a:t>
            </a:r>
            <a:r>
              <a:rPr sz="1600" dirty="0">
                <a:latin typeface="Arial"/>
                <a:cs typeface="Arial"/>
              </a:rPr>
              <a:t>t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thei</a:t>
            </a:r>
            <a:r>
              <a:rPr sz="1600" dirty="0">
                <a:latin typeface="Arial"/>
                <a:cs typeface="Arial"/>
              </a:rPr>
              <a:t>r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pa</a:t>
            </a:r>
            <a:r>
              <a:rPr sz="1600" dirty="0">
                <a:latin typeface="Arial"/>
                <a:cs typeface="Arial"/>
              </a:rPr>
              <a:t>y </a:t>
            </a:r>
            <a:r>
              <a:rPr sz="1600" spc="-5" dirty="0">
                <a:latin typeface="Arial"/>
                <a:cs typeface="Arial"/>
              </a:rPr>
              <a:t>stub</a:t>
            </a:r>
            <a:r>
              <a:rPr sz="1600" dirty="0">
                <a:latin typeface="Arial"/>
                <a:cs typeface="Arial"/>
              </a:rPr>
              <a:t>s </a:t>
            </a:r>
            <a:r>
              <a:rPr sz="1600" spc="-5" dirty="0">
                <a:latin typeface="Arial"/>
                <a:cs typeface="Arial"/>
              </a:rPr>
              <a:t>b</a:t>
            </a:r>
            <a:r>
              <a:rPr sz="1600" dirty="0">
                <a:latin typeface="Arial"/>
                <a:cs typeface="Arial"/>
              </a:rPr>
              <a:t>y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loggin</a:t>
            </a:r>
            <a:r>
              <a:rPr sz="1600" dirty="0">
                <a:latin typeface="Arial"/>
                <a:cs typeface="Arial"/>
              </a:rPr>
              <a:t>g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int</a:t>
            </a:r>
            <a:r>
              <a:rPr sz="1600" dirty="0">
                <a:latin typeface="Arial"/>
                <a:cs typeface="Arial"/>
              </a:rPr>
              <a:t>o </a:t>
            </a:r>
            <a:r>
              <a:rPr sz="1600" spc="-5" dirty="0">
                <a:latin typeface="Arial"/>
                <a:cs typeface="Arial"/>
              </a:rPr>
              <a:t>Cougar</a:t>
            </a:r>
            <a:r>
              <a:rPr sz="1600" spc="-30" dirty="0">
                <a:latin typeface="Arial"/>
                <a:cs typeface="Arial"/>
              </a:rPr>
              <a:t>W</a:t>
            </a:r>
            <a:r>
              <a:rPr sz="1600" spc="-5" dirty="0">
                <a:latin typeface="Arial"/>
                <a:cs typeface="Arial"/>
              </a:rPr>
              <a:t>eb.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165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Full-</a:t>
            </a:r>
            <a:r>
              <a:rPr sz="1600" b="1" spc="-35" dirty="0">
                <a:solidFill>
                  <a:srgbClr val="1F497C"/>
                </a:solidFill>
                <a:latin typeface="Arial"/>
                <a:cs typeface="Arial"/>
              </a:rPr>
              <a:t>T</a:t>
            </a: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im</a:t>
            </a:r>
            <a:r>
              <a:rPr sz="1600" b="1" dirty="0">
                <a:solidFill>
                  <a:srgbClr val="1F497C"/>
                </a:solidFill>
                <a:latin typeface="Arial"/>
                <a:cs typeface="Arial"/>
              </a:rPr>
              <a:t>e</a:t>
            </a:r>
            <a:r>
              <a:rPr sz="1600" b="1" spc="20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Staf</a:t>
            </a:r>
            <a:r>
              <a:rPr sz="1600" b="1" dirty="0">
                <a:solidFill>
                  <a:srgbClr val="1F497C"/>
                </a:solidFill>
                <a:latin typeface="Arial"/>
                <a:cs typeface="Arial"/>
              </a:rPr>
              <a:t>f</a:t>
            </a:r>
            <a:r>
              <a:rPr sz="1600" b="1" spc="5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an</a:t>
            </a:r>
            <a:r>
              <a:rPr sz="1600" b="1" dirty="0">
                <a:solidFill>
                  <a:srgbClr val="1F497C"/>
                </a:solidFill>
                <a:latin typeface="Arial"/>
                <a:cs typeface="Arial"/>
              </a:rPr>
              <a:t>d</a:t>
            </a:r>
            <a:r>
              <a:rPr sz="1600" b="1" spc="-65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Administrators</a:t>
            </a:r>
            <a:endParaRPr sz="1600" dirty="0">
              <a:latin typeface="Arial"/>
              <a:cs typeface="Arial"/>
            </a:endParaRPr>
          </a:p>
          <a:p>
            <a:pPr marL="12700" marR="6350" algn="just">
              <a:lnSpc>
                <a:spcPct val="80000"/>
              </a:lnSpc>
              <a:spcBef>
                <a:spcPts val="380"/>
              </a:spcBef>
            </a:pPr>
            <a:r>
              <a:rPr sz="1600" spc="-5" dirty="0">
                <a:latin typeface="Arial"/>
                <a:cs typeface="Arial"/>
              </a:rPr>
              <a:t>Al</a:t>
            </a:r>
            <a:r>
              <a:rPr sz="1600" dirty="0">
                <a:latin typeface="Arial"/>
                <a:cs typeface="Arial"/>
              </a:rPr>
              <a:t>l </a:t>
            </a:r>
            <a:r>
              <a:rPr sz="1600" spc="-114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full-tim</a:t>
            </a:r>
            <a:r>
              <a:rPr sz="1600" dirty="0">
                <a:latin typeface="Arial"/>
                <a:cs typeface="Arial"/>
              </a:rPr>
              <a:t>e </a:t>
            </a:r>
            <a:r>
              <a:rPr sz="1600" spc="-1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administrato</a:t>
            </a:r>
            <a:r>
              <a:rPr sz="1600" spc="5" dirty="0">
                <a:latin typeface="Arial"/>
                <a:cs typeface="Arial"/>
              </a:rPr>
              <a:t>r</a:t>
            </a:r>
            <a:r>
              <a:rPr sz="1600" dirty="0">
                <a:latin typeface="Arial"/>
                <a:cs typeface="Arial"/>
              </a:rPr>
              <a:t>s </a:t>
            </a:r>
            <a:r>
              <a:rPr sz="1600" spc="-1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an</a:t>
            </a:r>
            <a:r>
              <a:rPr sz="1600" dirty="0">
                <a:latin typeface="Arial"/>
                <a:cs typeface="Arial"/>
              </a:rPr>
              <a:t>d </a:t>
            </a:r>
            <a:r>
              <a:rPr sz="1600" spc="-114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sta</a:t>
            </a:r>
            <a:r>
              <a:rPr sz="1600" spc="-30" dirty="0">
                <a:latin typeface="Arial"/>
                <a:cs typeface="Arial"/>
              </a:rPr>
              <a:t>f</a:t>
            </a:r>
            <a:r>
              <a:rPr sz="1600" dirty="0">
                <a:latin typeface="Arial"/>
                <a:cs typeface="Arial"/>
              </a:rPr>
              <a:t>f </a:t>
            </a:r>
            <a:r>
              <a:rPr sz="1600" spc="-10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e</a:t>
            </a:r>
            <a:r>
              <a:rPr sz="1600" spc="-5" dirty="0">
                <a:latin typeface="Arial"/>
                <a:cs typeface="Arial"/>
              </a:rPr>
              <a:t>mployee</a:t>
            </a:r>
            <a:r>
              <a:rPr sz="1600" dirty="0">
                <a:latin typeface="Arial"/>
                <a:cs typeface="Arial"/>
              </a:rPr>
              <a:t>s </a:t>
            </a:r>
            <a:r>
              <a:rPr sz="1600" spc="-1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ar</a:t>
            </a:r>
            <a:r>
              <a:rPr sz="1600" dirty="0">
                <a:latin typeface="Arial"/>
                <a:cs typeface="Arial"/>
              </a:rPr>
              <a:t>e </a:t>
            </a:r>
            <a:r>
              <a:rPr sz="1600" spc="-114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</a:t>
            </a:r>
            <a:r>
              <a:rPr sz="1600" spc="-5" dirty="0">
                <a:latin typeface="Arial"/>
                <a:cs typeface="Arial"/>
              </a:rPr>
              <a:t>u</a:t>
            </a:r>
            <a:r>
              <a:rPr sz="1600" spc="5" dirty="0">
                <a:latin typeface="Arial"/>
                <a:cs typeface="Arial"/>
              </a:rPr>
              <a:t>rr</a:t>
            </a:r>
            <a:r>
              <a:rPr sz="1600" spc="-5" dirty="0">
                <a:latin typeface="Arial"/>
                <a:cs typeface="Arial"/>
              </a:rPr>
              <a:t>ently pai</a:t>
            </a:r>
            <a:r>
              <a:rPr sz="1600" dirty="0">
                <a:latin typeface="Arial"/>
                <a:cs typeface="Arial"/>
              </a:rPr>
              <a:t>d</a:t>
            </a:r>
            <a:r>
              <a:rPr sz="1600" spc="-5" dirty="0">
                <a:latin typeface="Arial"/>
                <a:cs typeface="Arial"/>
              </a:rPr>
              <a:t> o</a:t>
            </a:r>
            <a:r>
              <a:rPr sz="1600" dirty="0">
                <a:latin typeface="Arial"/>
                <a:cs typeface="Arial"/>
              </a:rPr>
              <a:t>n </a:t>
            </a:r>
            <a:r>
              <a:rPr sz="1600" spc="-5" dirty="0">
                <a:latin typeface="Arial"/>
                <a:cs typeface="Arial"/>
              </a:rPr>
              <a:t>th</a:t>
            </a:r>
            <a:r>
              <a:rPr sz="1600" dirty="0">
                <a:latin typeface="Arial"/>
                <a:cs typeface="Arial"/>
              </a:rPr>
              <a:t>e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las</a:t>
            </a:r>
            <a:r>
              <a:rPr sz="1600" dirty="0">
                <a:latin typeface="Arial"/>
                <a:cs typeface="Arial"/>
              </a:rPr>
              <a:t>t</a:t>
            </a:r>
            <a:r>
              <a:rPr sz="1600" spc="-5" dirty="0">
                <a:latin typeface="Arial"/>
                <a:cs typeface="Arial"/>
              </a:rPr>
              <a:t> workin</a:t>
            </a:r>
            <a:r>
              <a:rPr sz="1600" dirty="0">
                <a:latin typeface="Arial"/>
                <a:cs typeface="Arial"/>
              </a:rPr>
              <a:t>g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da</a:t>
            </a:r>
            <a:r>
              <a:rPr sz="1600" dirty="0">
                <a:latin typeface="Arial"/>
                <a:cs typeface="Arial"/>
              </a:rPr>
              <a:t>y </a:t>
            </a:r>
            <a:r>
              <a:rPr sz="1600" spc="-5" dirty="0">
                <a:latin typeface="Arial"/>
                <a:cs typeface="Arial"/>
              </a:rPr>
              <a:t>o</a:t>
            </a:r>
            <a:r>
              <a:rPr sz="1600" dirty="0">
                <a:latin typeface="Arial"/>
                <a:cs typeface="Arial"/>
              </a:rPr>
              <a:t>f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eac</a:t>
            </a:r>
            <a:r>
              <a:rPr sz="1600" dirty="0">
                <a:latin typeface="Arial"/>
                <a:cs typeface="Arial"/>
              </a:rPr>
              <a:t>h</a:t>
            </a:r>
            <a:r>
              <a:rPr sz="1600" spc="-5" dirty="0">
                <a:latin typeface="Arial"/>
                <a:cs typeface="Arial"/>
              </a:rPr>
              <a:t> month.</a:t>
            </a:r>
            <a:endParaRPr sz="1600" dirty="0">
              <a:latin typeface="Arial"/>
              <a:cs typeface="Arial"/>
            </a:endParaRPr>
          </a:p>
          <a:p>
            <a:pPr marL="469900" marR="5080" indent="-182880" algn="just">
              <a:lnSpc>
                <a:spcPts val="1340"/>
              </a:lnSpc>
              <a:spcBef>
                <a:spcPts val="335"/>
              </a:spcBef>
              <a:buClr>
                <a:srgbClr val="1F497C"/>
              </a:buClr>
              <a:buSzPct val="82142"/>
              <a:buFont typeface="Arial"/>
              <a:buChar char="•"/>
              <a:tabLst>
                <a:tab pos="469900" algn="l"/>
              </a:tabLst>
            </a:pPr>
            <a:r>
              <a:rPr sz="1400" spc="-15" dirty="0">
                <a:latin typeface="Arial"/>
                <a:cs typeface="Arial"/>
              </a:rPr>
              <a:t>Fo</a:t>
            </a:r>
            <a:r>
              <a:rPr sz="1400" spc="-5" dirty="0">
                <a:latin typeface="Arial"/>
                <a:cs typeface="Arial"/>
              </a:rPr>
              <a:t>r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e</a:t>
            </a:r>
            <a:r>
              <a:rPr sz="1400" spc="-15" dirty="0">
                <a:latin typeface="Arial"/>
                <a:cs typeface="Arial"/>
              </a:rPr>
              <a:t>xample</a:t>
            </a:r>
            <a:r>
              <a:rPr sz="1400" spc="-5" dirty="0">
                <a:latin typeface="Arial"/>
                <a:cs typeface="Arial"/>
              </a:rPr>
              <a:t>,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o</a:t>
            </a:r>
            <a:r>
              <a:rPr sz="1400" spc="-10" dirty="0">
                <a:latin typeface="Arial"/>
                <a:cs typeface="Arial"/>
              </a:rPr>
              <a:t>n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2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th</a:t>
            </a:r>
            <a:r>
              <a:rPr sz="1400" spc="-10" dirty="0">
                <a:latin typeface="Arial"/>
                <a:cs typeface="Arial"/>
              </a:rPr>
              <a:t>e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2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las</a:t>
            </a:r>
            <a:r>
              <a:rPr sz="1400" spc="-5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2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workin</a:t>
            </a:r>
            <a:r>
              <a:rPr sz="1400" spc="-10" dirty="0">
                <a:latin typeface="Arial"/>
                <a:cs typeface="Arial"/>
              </a:rPr>
              <a:t>g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d</a:t>
            </a:r>
            <a:r>
              <a:rPr sz="1400" spc="-15" dirty="0">
                <a:latin typeface="Arial"/>
                <a:cs typeface="Arial"/>
              </a:rPr>
              <a:t>a</a:t>
            </a:r>
            <a:r>
              <a:rPr sz="1400" spc="-10" dirty="0">
                <a:latin typeface="Arial"/>
                <a:cs typeface="Arial"/>
              </a:rPr>
              <a:t>y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3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in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Januar</a:t>
            </a:r>
            <a:r>
              <a:rPr sz="1400" spc="-114" dirty="0">
                <a:latin typeface="Arial"/>
                <a:cs typeface="Arial"/>
              </a:rPr>
              <a:t>y</a:t>
            </a:r>
            <a:r>
              <a:rPr sz="1400" spc="-5" dirty="0">
                <a:latin typeface="Arial"/>
                <a:cs typeface="Arial"/>
              </a:rPr>
              <a:t>,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2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al</a:t>
            </a:r>
            <a:r>
              <a:rPr sz="1400" spc="-5" dirty="0">
                <a:latin typeface="Arial"/>
                <a:cs typeface="Arial"/>
              </a:rPr>
              <a:t>l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2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full-time administrativ</a:t>
            </a:r>
            <a:r>
              <a:rPr sz="1400" spc="-10" dirty="0">
                <a:latin typeface="Arial"/>
                <a:cs typeface="Arial"/>
              </a:rPr>
              <a:t>e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an</a:t>
            </a:r>
            <a:r>
              <a:rPr sz="1400" spc="-10" dirty="0">
                <a:latin typeface="Arial"/>
                <a:cs typeface="Arial"/>
              </a:rPr>
              <a:t>d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sta</a:t>
            </a:r>
            <a:r>
              <a:rPr sz="1400" spc="-35" dirty="0">
                <a:latin typeface="Arial"/>
                <a:cs typeface="Arial"/>
              </a:rPr>
              <a:t>f</a:t>
            </a:r>
            <a:r>
              <a:rPr sz="1400" spc="-5" dirty="0">
                <a:latin typeface="Arial"/>
                <a:cs typeface="Arial"/>
              </a:rPr>
              <a:t>f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e</a:t>
            </a:r>
            <a:r>
              <a:rPr sz="1400" spc="-15" dirty="0">
                <a:latin typeface="Arial"/>
                <a:cs typeface="Arial"/>
              </a:rPr>
              <a:t>mployee</a:t>
            </a:r>
            <a:r>
              <a:rPr sz="1400" spc="-10" dirty="0">
                <a:latin typeface="Arial"/>
                <a:cs typeface="Arial"/>
              </a:rPr>
              <a:t>s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wil</a:t>
            </a:r>
            <a:r>
              <a:rPr sz="1400" spc="-5" dirty="0">
                <a:latin typeface="Arial"/>
                <a:cs typeface="Arial"/>
              </a:rPr>
              <a:t>l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b</a:t>
            </a:r>
            <a:r>
              <a:rPr sz="1400" spc="-10" dirty="0">
                <a:latin typeface="Arial"/>
                <a:cs typeface="Arial"/>
              </a:rPr>
              <a:t>e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pai</a:t>
            </a:r>
            <a:r>
              <a:rPr sz="1400" spc="-10" dirty="0">
                <a:latin typeface="Arial"/>
                <a:cs typeface="Arial"/>
              </a:rPr>
              <a:t>d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fo</a:t>
            </a:r>
            <a:r>
              <a:rPr sz="1400" spc="-5" dirty="0">
                <a:latin typeface="Arial"/>
                <a:cs typeface="Arial"/>
              </a:rPr>
              <a:t>r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Januar</a:t>
            </a:r>
            <a:r>
              <a:rPr sz="1400" spc="-10" dirty="0">
                <a:latin typeface="Arial"/>
                <a:cs typeface="Arial"/>
              </a:rPr>
              <a:t>y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1</a:t>
            </a:r>
            <a:r>
              <a:rPr sz="1350" spc="15" baseline="24691" dirty="0">
                <a:latin typeface="Arial"/>
                <a:cs typeface="Arial"/>
              </a:rPr>
              <a:t>st </a:t>
            </a:r>
            <a:r>
              <a:rPr sz="1400" spc="-10" dirty="0">
                <a:latin typeface="Arial"/>
                <a:cs typeface="Arial"/>
              </a:rPr>
              <a:t>through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January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3</a:t>
            </a:r>
            <a:r>
              <a:rPr sz="1400" spc="-5" dirty="0">
                <a:latin typeface="Arial"/>
                <a:cs typeface="Arial"/>
              </a:rPr>
              <a:t>1</a:t>
            </a:r>
            <a:r>
              <a:rPr sz="1350" spc="15" baseline="24691" dirty="0">
                <a:latin typeface="Arial"/>
                <a:cs typeface="Arial"/>
              </a:rPr>
              <a:t>s</a:t>
            </a:r>
            <a:r>
              <a:rPr sz="1350" baseline="24691" dirty="0">
                <a:latin typeface="Arial"/>
                <a:cs typeface="Arial"/>
              </a:rPr>
              <a:t>t</a:t>
            </a:r>
            <a:r>
              <a:rPr sz="1400" spc="-5" dirty="0">
                <a:latin typeface="Arial"/>
                <a:cs typeface="Arial"/>
              </a:rPr>
              <a:t>.</a:t>
            </a:r>
            <a:endParaRPr sz="1400" dirty="0">
              <a:latin typeface="Arial"/>
              <a:cs typeface="Arial"/>
            </a:endParaRPr>
          </a:p>
          <a:p>
            <a:pPr marL="469900" marR="5715" indent="-182880" algn="just">
              <a:lnSpc>
                <a:spcPts val="1340"/>
              </a:lnSpc>
              <a:spcBef>
                <a:spcPts val="340"/>
              </a:spcBef>
              <a:buClr>
                <a:srgbClr val="1F497C"/>
              </a:buClr>
              <a:buSzPct val="82142"/>
              <a:buFont typeface="Arial"/>
              <a:buChar char="•"/>
              <a:tabLst>
                <a:tab pos="469900" algn="l"/>
              </a:tabLst>
            </a:pPr>
            <a:r>
              <a:rPr sz="1400" spc="-140" dirty="0">
                <a:latin typeface="Arial"/>
                <a:cs typeface="Arial"/>
              </a:rPr>
              <a:t>Y</a:t>
            </a:r>
            <a:r>
              <a:rPr sz="1400" spc="-10" dirty="0">
                <a:latin typeface="Arial"/>
                <a:cs typeface="Arial"/>
              </a:rPr>
              <a:t>o</a:t>
            </a:r>
            <a:r>
              <a:rPr sz="1400" spc="-15" dirty="0">
                <a:latin typeface="Arial"/>
                <a:cs typeface="Arial"/>
              </a:rPr>
              <a:t>u</a:t>
            </a:r>
            <a:r>
              <a:rPr sz="1400" spc="-5" dirty="0">
                <a:latin typeface="Arial"/>
                <a:cs typeface="Arial"/>
              </a:rPr>
              <a:t>r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19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firs</a:t>
            </a:r>
            <a:r>
              <a:rPr sz="1400" spc="-5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19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chec</a:t>
            </a:r>
            <a:r>
              <a:rPr sz="1400" spc="-10" dirty="0">
                <a:latin typeface="Arial"/>
                <a:cs typeface="Arial"/>
              </a:rPr>
              <a:t>k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19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wil</a:t>
            </a:r>
            <a:r>
              <a:rPr sz="1400" spc="-5" dirty="0">
                <a:latin typeface="Arial"/>
                <a:cs typeface="Arial"/>
              </a:rPr>
              <a:t>l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18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b</a:t>
            </a:r>
            <a:r>
              <a:rPr sz="1400" spc="-10" dirty="0">
                <a:latin typeface="Arial"/>
                <a:cs typeface="Arial"/>
              </a:rPr>
              <a:t>e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19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fo</a:t>
            </a:r>
            <a:r>
              <a:rPr sz="1400" spc="-5" dirty="0">
                <a:latin typeface="Arial"/>
                <a:cs typeface="Arial"/>
              </a:rPr>
              <a:t>r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19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t</a:t>
            </a:r>
            <a:r>
              <a:rPr sz="1400" spc="-15" dirty="0">
                <a:latin typeface="Arial"/>
                <a:cs typeface="Arial"/>
              </a:rPr>
              <a:t>h</a:t>
            </a:r>
            <a:r>
              <a:rPr sz="1400" spc="-10" dirty="0">
                <a:latin typeface="Arial"/>
                <a:cs typeface="Arial"/>
              </a:rPr>
              <a:t>e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19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day</a:t>
            </a:r>
            <a:r>
              <a:rPr sz="1400" spc="-10" dirty="0">
                <a:latin typeface="Arial"/>
                <a:cs typeface="Arial"/>
              </a:rPr>
              <a:t>s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19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worke</a:t>
            </a:r>
            <a:r>
              <a:rPr sz="1400" spc="-10" dirty="0">
                <a:latin typeface="Arial"/>
                <a:cs typeface="Arial"/>
              </a:rPr>
              <a:t>d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19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in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19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tha</a:t>
            </a:r>
            <a:r>
              <a:rPr sz="1400" spc="-5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19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mont</a:t>
            </a:r>
            <a:r>
              <a:rPr sz="1400" spc="-10" dirty="0">
                <a:latin typeface="Arial"/>
                <a:cs typeface="Arial"/>
              </a:rPr>
              <a:t>h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18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i</a:t>
            </a:r>
            <a:r>
              <a:rPr sz="1400" spc="-5" dirty="0">
                <a:latin typeface="Arial"/>
                <a:cs typeface="Arial"/>
              </a:rPr>
              <a:t>f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19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you star</a:t>
            </a:r>
            <a:r>
              <a:rPr sz="1400" spc="-5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on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o</a:t>
            </a:r>
            <a:r>
              <a:rPr sz="1400" spc="-5" dirty="0">
                <a:latin typeface="Arial"/>
                <a:cs typeface="Arial"/>
              </a:rPr>
              <a:t>r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b</a:t>
            </a:r>
            <a:r>
              <a:rPr sz="1400" spc="-15" dirty="0">
                <a:latin typeface="Arial"/>
                <a:cs typeface="Arial"/>
              </a:rPr>
              <a:t>efor</a:t>
            </a:r>
            <a:r>
              <a:rPr sz="1400" spc="-10" dirty="0">
                <a:latin typeface="Arial"/>
                <a:cs typeface="Arial"/>
              </a:rPr>
              <a:t>e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th</a:t>
            </a:r>
            <a:r>
              <a:rPr sz="1400" spc="-10" dirty="0">
                <a:latin typeface="Arial"/>
                <a:cs typeface="Arial"/>
              </a:rPr>
              <a:t>e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1</a:t>
            </a:r>
            <a:r>
              <a:rPr sz="1400" spc="-5" dirty="0">
                <a:latin typeface="Arial"/>
                <a:cs typeface="Arial"/>
              </a:rPr>
              <a:t>5</a:t>
            </a:r>
            <a:r>
              <a:rPr sz="1350" spc="7" baseline="24691" dirty="0">
                <a:latin typeface="Arial"/>
                <a:cs typeface="Arial"/>
              </a:rPr>
              <a:t>t</a:t>
            </a:r>
            <a:r>
              <a:rPr sz="1350" spc="30" baseline="24691" dirty="0">
                <a:latin typeface="Arial"/>
                <a:cs typeface="Arial"/>
              </a:rPr>
              <a:t>h</a:t>
            </a:r>
            <a:r>
              <a:rPr sz="1350" baseline="24691" dirty="0">
                <a:latin typeface="Arial"/>
                <a:cs typeface="Arial"/>
              </a:rPr>
              <a:t> </a:t>
            </a:r>
            <a:r>
              <a:rPr sz="1350" spc="-157" baseline="24691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o</a:t>
            </a:r>
            <a:r>
              <a:rPr sz="1400" spc="-5" dirty="0">
                <a:latin typeface="Arial"/>
                <a:cs typeface="Arial"/>
              </a:rPr>
              <a:t>f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th</a:t>
            </a:r>
            <a:r>
              <a:rPr sz="1400" spc="-10" dirty="0">
                <a:latin typeface="Arial"/>
                <a:cs typeface="Arial"/>
              </a:rPr>
              <a:t>e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m</a:t>
            </a:r>
            <a:r>
              <a:rPr sz="1400" spc="-15" dirty="0">
                <a:latin typeface="Arial"/>
                <a:cs typeface="Arial"/>
              </a:rPr>
              <a:t>onth</a:t>
            </a:r>
            <a:r>
              <a:rPr sz="1400" spc="-5" dirty="0">
                <a:latin typeface="Arial"/>
                <a:cs typeface="Arial"/>
              </a:rPr>
              <a:t>.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I</a:t>
            </a:r>
            <a:r>
              <a:rPr sz="1400" spc="-5" dirty="0">
                <a:latin typeface="Arial"/>
                <a:cs typeface="Arial"/>
              </a:rPr>
              <a:t>f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yo</a:t>
            </a:r>
            <a:r>
              <a:rPr sz="1400" spc="-10" dirty="0">
                <a:latin typeface="Arial"/>
                <a:cs typeface="Arial"/>
              </a:rPr>
              <a:t>u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begi</a:t>
            </a:r>
            <a:r>
              <a:rPr sz="1400" spc="-10" dirty="0">
                <a:latin typeface="Arial"/>
                <a:cs typeface="Arial"/>
              </a:rPr>
              <a:t>n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wor</a:t>
            </a:r>
            <a:r>
              <a:rPr sz="1400" spc="-10" dirty="0">
                <a:latin typeface="Arial"/>
                <a:cs typeface="Arial"/>
              </a:rPr>
              <a:t>k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afte</a:t>
            </a:r>
            <a:r>
              <a:rPr sz="1400" spc="-5" dirty="0">
                <a:latin typeface="Arial"/>
                <a:cs typeface="Arial"/>
              </a:rPr>
              <a:t>r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the 1</a:t>
            </a:r>
            <a:r>
              <a:rPr sz="1400" spc="-10" dirty="0">
                <a:latin typeface="Arial"/>
                <a:cs typeface="Arial"/>
              </a:rPr>
              <a:t>5</a:t>
            </a:r>
            <a:r>
              <a:rPr sz="1350" spc="7" baseline="24691" dirty="0">
                <a:latin typeface="Arial"/>
                <a:cs typeface="Arial"/>
              </a:rPr>
              <a:t>t</a:t>
            </a:r>
            <a:r>
              <a:rPr sz="1350" spc="30" baseline="24691" dirty="0">
                <a:latin typeface="Arial"/>
                <a:cs typeface="Arial"/>
              </a:rPr>
              <a:t>h</a:t>
            </a:r>
            <a:r>
              <a:rPr sz="1400" spc="-5" dirty="0">
                <a:latin typeface="Arial"/>
                <a:cs typeface="Arial"/>
              </a:rPr>
              <a:t>,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14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y</a:t>
            </a:r>
            <a:r>
              <a:rPr sz="1400" spc="-15" dirty="0">
                <a:latin typeface="Arial"/>
                <a:cs typeface="Arial"/>
              </a:rPr>
              <a:t>o</a:t>
            </a:r>
            <a:r>
              <a:rPr sz="1400" spc="-10" dirty="0">
                <a:latin typeface="Arial"/>
                <a:cs typeface="Arial"/>
              </a:rPr>
              <a:t>u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15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wil</a:t>
            </a:r>
            <a:r>
              <a:rPr sz="1400" spc="-5" dirty="0">
                <a:latin typeface="Arial"/>
                <a:cs typeface="Arial"/>
              </a:rPr>
              <a:t>l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14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b</a:t>
            </a:r>
            <a:r>
              <a:rPr sz="1400" spc="-10" dirty="0">
                <a:latin typeface="Arial"/>
                <a:cs typeface="Arial"/>
              </a:rPr>
              <a:t>e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15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pai</a:t>
            </a:r>
            <a:r>
              <a:rPr sz="1400" spc="-10" dirty="0">
                <a:latin typeface="Arial"/>
                <a:cs typeface="Arial"/>
              </a:rPr>
              <a:t>d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15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th</a:t>
            </a:r>
            <a:r>
              <a:rPr sz="1400" spc="-10" dirty="0">
                <a:latin typeface="Arial"/>
                <a:cs typeface="Arial"/>
              </a:rPr>
              <a:t>e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15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f</a:t>
            </a:r>
            <a:r>
              <a:rPr sz="1400" spc="-10" dirty="0">
                <a:latin typeface="Arial"/>
                <a:cs typeface="Arial"/>
              </a:rPr>
              <a:t>irs</a:t>
            </a:r>
            <a:r>
              <a:rPr sz="1400" spc="-5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15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partia</a:t>
            </a:r>
            <a:r>
              <a:rPr sz="1400" spc="-5" dirty="0">
                <a:latin typeface="Arial"/>
                <a:cs typeface="Arial"/>
              </a:rPr>
              <a:t>l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14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mont</a:t>
            </a:r>
            <a:r>
              <a:rPr sz="1400" spc="-10" dirty="0">
                <a:latin typeface="Arial"/>
                <a:cs typeface="Arial"/>
              </a:rPr>
              <a:t>h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15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an</a:t>
            </a:r>
            <a:r>
              <a:rPr sz="1400" spc="-10" dirty="0">
                <a:latin typeface="Arial"/>
                <a:cs typeface="Arial"/>
              </a:rPr>
              <a:t>d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14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th</a:t>
            </a:r>
            <a:r>
              <a:rPr sz="1400" spc="-10" dirty="0">
                <a:latin typeface="Arial"/>
                <a:cs typeface="Arial"/>
              </a:rPr>
              <a:t>e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15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f</a:t>
            </a:r>
            <a:r>
              <a:rPr sz="1400" spc="-15" dirty="0">
                <a:latin typeface="Arial"/>
                <a:cs typeface="Arial"/>
              </a:rPr>
              <a:t>ul</a:t>
            </a:r>
            <a:r>
              <a:rPr sz="1400" spc="-5" dirty="0">
                <a:latin typeface="Arial"/>
                <a:cs typeface="Arial"/>
              </a:rPr>
              <a:t>l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15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s</a:t>
            </a:r>
            <a:r>
              <a:rPr sz="1400" spc="-15" dirty="0">
                <a:latin typeface="Arial"/>
                <a:cs typeface="Arial"/>
              </a:rPr>
              <a:t>econd</a:t>
            </a:r>
            <a:r>
              <a:rPr sz="1400" spc="-10" dirty="0">
                <a:latin typeface="Arial"/>
                <a:cs typeface="Arial"/>
              </a:rPr>
              <a:t> month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on the last working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day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of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the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second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month.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6"/>
              </a:spcBef>
            </a:pPr>
            <a:endParaRPr sz="165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Full-</a:t>
            </a:r>
            <a:r>
              <a:rPr sz="1600" b="1" spc="-35" dirty="0">
                <a:solidFill>
                  <a:srgbClr val="1F497C"/>
                </a:solidFill>
                <a:latin typeface="Arial"/>
                <a:cs typeface="Arial"/>
              </a:rPr>
              <a:t>T</a:t>
            </a: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im</a:t>
            </a:r>
            <a:r>
              <a:rPr sz="1600" b="1" dirty="0">
                <a:solidFill>
                  <a:srgbClr val="1F497C"/>
                </a:solidFill>
                <a:latin typeface="Arial"/>
                <a:cs typeface="Arial"/>
              </a:rPr>
              <a:t>e</a:t>
            </a:r>
            <a:r>
              <a:rPr sz="1600" b="1" spc="20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Faculty</a:t>
            </a:r>
            <a:endParaRPr sz="1600" dirty="0">
              <a:latin typeface="Arial"/>
              <a:cs typeface="Arial"/>
            </a:endParaRPr>
          </a:p>
          <a:p>
            <a:pPr marL="12700" marR="5080" algn="just">
              <a:lnSpc>
                <a:spcPct val="80000"/>
              </a:lnSpc>
              <a:spcBef>
                <a:spcPts val="380"/>
              </a:spcBef>
            </a:pPr>
            <a:r>
              <a:rPr sz="1600" spc="-5" dirty="0">
                <a:latin typeface="Arial"/>
                <a:cs typeface="Arial"/>
              </a:rPr>
              <a:t>Al</a:t>
            </a:r>
            <a:r>
              <a:rPr sz="1600" dirty="0">
                <a:latin typeface="Arial"/>
                <a:cs typeface="Arial"/>
              </a:rPr>
              <a:t>l </a:t>
            </a:r>
            <a:r>
              <a:rPr sz="1600" spc="-15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full-tim</a:t>
            </a:r>
            <a:r>
              <a:rPr sz="1600" dirty="0">
                <a:latin typeface="Arial"/>
                <a:cs typeface="Arial"/>
              </a:rPr>
              <a:t>e </a:t>
            </a:r>
            <a:r>
              <a:rPr sz="1600" spc="-14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facult</a:t>
            </a:r>
            <a:r>
              <a:rPr sz="1600" dirty="0">
                <a:latin typeface="Arial"/>
                <a:cs typeface="Arial"/>
              </a:rPr>
              <a:t>y </a:t>
            </a:r>
            <a:r>
              <a:rPr sz="1600" spc="-14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wil</a:t>
            </a:r>
            <a:r>
              <a:rPr sz="1600" dirty="0">
                <a:latin typeface="Arial"/>
                <a:cs typeface="Arial"/>
              </a:rPr>
              <a:t>l </a:t>
            </a:r>
            <a:r>
              <a:rPr sz="1600" spc="-15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b</a:t>
            </a:r>
            <a:r>
              <a:rPr sz="1600" dirty="0">
                <a:latin typeface="Arial"/>
                <a:cs typeface="Arial"/>
              </a:rPr>
              <a:t>e </a:t>
            </a:r>
            <a:r>
              <a:rPr sz="1600" spc="-15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pai</a:t>
            </a:r>
            <a:r>
              <a:rPr sz="1600" dirty="0">
                <a:latin typeface="Arial"/>
                <a:cs typeface="Arial"/>
              </a:rPr>
              <a:t>d </a:t>
            </a:r>
            <a:r>
              <a:rPr sz="1600" spc="-1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1</a:t>
            </a:r>
            <a:r>
              <a:rPr sz="1600" spc="-5" dirty="0">
                <a:latin typeface="Arial"/>
                <a:cs typeface="Arial"/>
              </a:rPr>
              <a:t>/</a:t>
            </a:r>
            <a:r>
              <a:rPr sz="1600" spc="5" dirty="0">
                <a:latin typeface="Arial"/>
                <a:cs typeface="Arial"/>
              </a:rPr>
              <a:t>9</a:t>
            </a:r>
            <a:r>
              <a:rPr sz="1575" spc="-7" baseline="26455" dirty="0">
                <a:latin typeface="Arial"/>
                <a:cs typeface="Arial"/>
              </a:rPr>
              <a:t>t</a:t>
            </a:r>
            <a:r>
              <a:rPr sz="1575" spc="7" baseline="26455" dirty="0">
                <a:latin typeface="Arial"/>
                <a:cs typeface="Arial"/>
              </a:rPr>
              <a:t>h</a:t>
            </a:r>
            <a:r>
              <a:rPr sz="1575" baseline="26455" dirty="0">
                <a:latin typeface="Arial"/>
                <a:cs typeface="Arial"/>
              </a:rPr>
              <a:t>  </a:t>
            </a:r>
            <a:r>
              <a:rPr sz="1575" spc="-202" baseline="2645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o</a:t>
            </a:r>
            <a:r>
              <a:rPr sz="1600" dirty="0">
                <a:latin typeface="Arial"/>
                <a:cs typeface="Arial"/>
              </a:rPr>
              <a:t>r </a:t>
            </a:r>
            <a:r>
              <a:rPr sz="1600" spc="-14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1/1</a:t>
            </a:r>
            <a:r>
              <a:rPr sz="1600" dirty="0">
                <a:latin typeface="Arial"/>
                <a:cs typeface="Arial"/>
              </a:rPr>
              <a:t>2</a:t>
            </a:r>
            <a:r>
              <a:rPr sz="1575" spc="-7" baseline="26455" dirty="0">
                <a:latin typeface="Arial"/>
                <a:cs typeface="Arial"/>
              </a:rPr>
              <a:t>t</a:t>
            </a:r>
            <a:r>
              <a:rPr sz="1575" spc="7" baseline="26455" dirty="0">
                <a:latin typeface="Arial"/>
                <a:cs typeface="Arial"/>
              </a:rPr>
              <a:t>h</a:t>
            </a:r>
            <a:r>
              <a:rPr sz="1575" baseline="26455" dirty="0">
                <a:latin typeface="Arial"/>
                <a:cs typeface="Arial"/>
              </a:rPr>
              <a:t>  </a:t>
            </a:r>
            <a:r>
              <a:rPr sz="1575" spc="-202" baseline="26455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(</a:t>
            </a:r>
            <a:r>
              <a:rPr sz="1600" spc="-5" dirty="0">
                <a:latin typeface="Arial"/>
                <a:cs typeface="Arial"/>
              </a:rPr>
              <a:t>dependin</a:t>
            </a:r>
            <a:r>
              <a:rPr sz="1600" dirty="0">
                <a:latin typeface="Arial"/>
                <a:cs typeface="Arial"/>
              </a:rPr>
              <a:t>g </a:t>
            </a:r>
            <a:r>
              <a:rPr sz="1600" spc="-15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on pa</a:t>
            </a:r>
            <a:r>
              <a:rPr sz="1600" dirty="0">
                <a:latin typeface="Arial"/>
                <a:cs typeface="Arial"/>
              </a:rPr>
              <a:t>y</a:t>
            </a:r>
            <a:r>
              <a:rPr sz="1600" spc="9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election</a:t>
            </a:r>
            <a:r>
              <a:rPr sz="1600" dirty="0">
                <a:latin typeface="Arial"/>
                <a:cs typeface="Arial"/>
              </a:rPr>
              <a:t>)</a:t>
            </a:r>
            <a:r>
              <a:rPr sz="1600" spc="1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o</a:t>
            </a:r>
            <a:r>
              <a:rPr sz="1600" dirty="0">
                <a:latin typeface="Arial"/>
                <a:cs typeface="Arial"/>
              </a:rPr>
              <a:t>f</a:t>
            </a:r>
            <a:r>
              <a:rPr sz="1600" spc="10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thei</a:t>
            </a:r>
            <a:r>
              <a:rPr sz="1600" dirty="0">
                <a:latin typeface="Arial"/>
                <a:cs typeface="Arial"/>
              </a:rPr>
              <a:t>r</a:t>
            </a:r>
            <a:r>
              <a:rPr sz="1600" spc="10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r</a:t>
            </a:r>
            <a:r>
              <a:rPr sz="1600" spc="-5" dirty="0">
                <a:latin typeface="Arial"/>
                <a:cs typeface="Arial"/>
              </a:rPr>
              <a:t>egula</a:t>
            </a:r>
            <a:r>
              <a:rPr sz="1600" dirty="0">
                <a:latin typeface="Arial"/>
                <a:cs typeface="Arial"/>
              </a:rPr>
              <a:t>r</a:t>
            </a:r>
            <a:r>
              <a:rPr sz="1600" spc="9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annua</a:t>
            </a:r>
            <a:r>
              <a:rPr sz="1600" dirty="0">
                <a:latin typeface="Arial"/>
                <a:cs typeface="Arial"/>
              </a:rPr>
              <a:t>l</a:t>
            </a:r>
            <a:r>
              <a:rPr sz="1600" spc="9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contrac</a:t>
            </a:r>
            <a:r>
              <a:rPr sz="1600" dirty="0">
                <a:latin typeface="Arial"/>
                <a:cs typeface="Arial"/>
              </a:rPr>
              <a:t>t</a:t>
            </a:r>
            <a:r>
              <a:rPr sz="1600" spc="1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salar</a:t>
            </a:r>
            <a:r>
              <a:rPr sz="1600" dirty="0">
                <a:latin typeface="Arial"/>
                <a:cs typeface="Arial"/>
              </a:rPr>
              <a:t>y</a:t>
            </a:r>
            <a:r>
              <a:rPr sz="1600" spc="9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o</a:t>
            </a:r>
            <a:r>
              <a:rPr sz="1600" dirty="0">
                <a:latin typeface="Arial"/>
                <a:cs typeface="Arial"/>
              </a:rPr>
              <a:t>n</a:t>
            </a:r>
            <a:r>
              <a:rPr sz="1600" spc="1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th</a:t>
            </a:r>
            <a:r>
              <a:rPr sz="1600" dirty="0">
                <a:latin typeface="Arial"/>
                <a:cs typeface="Arial"/>
              </a:rPr>
              <a:t>e</a:t>
            </a:r>
            <a:r>
              <a:rPr sz="1600" spc="9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last workin</a:t>
            </a:r>
            <a:r>
              <a:rPr sz="1600" dirty="0">
                <a:latin typeface="Arial"/>
                <a:cs typeface="Arial"/>
              </a:rPr>
              <a:t>g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da</a:t>
            </a:r>
            <a:r>
              <a:rPr sz="1600" dirty="0">
                <a:latin typeface="Arial"/>
                <a:cs typeface="Arial"/>
              </a:rPr>
              <a:t>y </a:t>
            </a:r>
            <a:r>
              <a:rPr sz="1600" spc="-5" dirty="0">
                <a:latin typeface="Arial"/>
                <a:cs typeface="Arial"/>
              </a:rPr>
              <a:t>o</a:t>
            </a:r>
            <a:r>
              <a:rPr sz="1600" dirty="0">
                <a:latin typeface="Arial"/>
                <a:cs typeface="Arial"/>
              </a:rPr>
              <a:t>f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th</a:t>
            </a:r>
            <a:r>
              <a:rPr sz="1600" dirty="0">
                <a:latin typeface="Arial"/>
                <a:cs typeface="Arial"/>
              </a:rPr>
              <a:t>e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mont</a:t>
            </a:r>
            <a:r>
              <a:rPr sz="1600" dirty="0">
                <a:latin typeface="Arial"/>
                <a:cs typeface="Arial"/>
              </a:rPr>
              <a:t>h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(</a:t>
            </a:r>
            <a:r>
              <a:rPr sz="1600" spc="-5" dirty="0">
                <a:latin typeface="Arial"/>
                <a:cs typeface="Arial"/>
              </a:rPr>
              <a:t>durin</a:t>
            </a:r>
            <a:r>
              <a:rPr sz="1600" dirty="0">
                <a:latin typeface="Arial"/>
                <a:cs typeface="Arial"/>
              </a:rPr>
              <a:t>g </a:t>
            </a:r>
            <a:r>
              <a:rPr sz="1600" spc="-5" dirty="0">
                <a:latin typeface="Arial"/>
                <a:cs typeface="Arial"/>
              </a:rPr>
              <a:t>Sept-Ma</a:t>
            </a:r>
            <a:r>
              <a:rPr sz="1600" dirty="0">
                <a:latin typeface="Arial"/>
                <a:cs typeface="Arial"/>
              </a:rPr>
              <a:t>y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o</a:t>
            </a:r>
            <a:r>
              <a:rPr sz="1600" dirty="0">
                <a:latin typeface="Arial"/>
                <a:cs typeface="Arial"/>
              </a:rPr>
              <a:t>r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Sept-Aug).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20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80000"/>
              </a:lnSpc>
            </a:pPr>
            <a:r>
              <a:rPr sz="1600" spc="-10" dirty="0">
                <a:latin typeface="Arial"/>
                <a:cs typeface="Arial"/>
              </a:rPr>
              <a:t>E</a:t>
            </a:r>
            <a:r>
              <a:rPr sz="1600" dirty="0">
                <a:latin typeface="Arial"/>
                <a:cs typeface="Arial"/>
              </a:rPr>
              <a:t>x</a:t>
            </a:r>
            <a:r>
              <a:rPr sz="1600" spc="-5" dirty="0">
                <a:latin typeface="Arial"/>
                <a:cs typeface="Arial"/>
              </a:rPr>
              <a:t>tra-servic</a:t>
            </a:r>
            <a:r>
              <a:rPr sz="1600" dirty="0">
                <a:latin typeface="Arial"/>
                <a:cs typeface="Arial"/>
              </a:rPr>
              <a:t>e </a:t>
            </a:r>
            <a:r>
              <a:rPr sz="1600" spc="3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assignme</a:t>
            </a:r>
            <a:r>
              <a:rPr sz="1600" spc="-10" dirty="0">
                <a:latin typeface="Arial"/>
                <a:cs typeface="Arial"/>
              </a:rPr>
              <a:t>n</a:t>
            </a:r>
            <a:r>
              <a:rPr sz="1600" spc="-5" dirty="0">
                <a:latin typeface="Arial"/>
                <a:cs typeface="Arial"/>
              </a:rPr>
              <a:t>t</a:t>
            </a:r>
            <a:r>
              <a:rPr sz="1600" dirty="0">
                <a:latin typeface="Arial"/>
                <a:cs typeface="Arial"/>
              </a:rPr>
              <a:t>s </a:t>
            </a:r>
            <a:r>
              <a:rPr sz="1600" spc="4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ar</a:t>
            </a:r>
            <a:r>
              <a:rPr sz="1600" dirty="0">
                <a:latin typeface="Arial"/>
                <a:cs typeface="Arial"/>
              </a:rPr>
              <a:t>e </a:t>
            </a:r>
            <a:r>
              <a:rPr sz="1600" spc="4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pai</a:t>
            </a:r>
            <a:r>
              <a:rPr sz="1600" dirty="0">
                <a:latin typeface="Arial"/>
                <a:cs typeface="Arial"/>
              </a:rPr>
              <a:t>d </a:t>
            </a:r>
            <a:r>
              <a:rPr sz="1600" spc="3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i</a:t>
            </a:r>
            <a:r>
              <a:rPr sz="1600" dirty="0">
                <a:latin typeface="Arial"/>
                <a:cs typeface="Arial"/>
              </a:rPr>
              <a:t>n </a:t>
            </a:r>
            <a:r>
              <a:rPr sz="1600" spc="3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accord</a:t>
            </a:r>
            <a:r>
              <a:rPr sz="1600" spc="-10" dirty="0">
                <a:latin typeface="Arial"/>
                <a:cs typeface="Arial"/>
              </a:rPr>
              <a:t>a</a:t>
            </a:r>
            <a:r>
              <a:rPr sz="1600" spc="-5" dirty="0">
                <a:latin typeface="Arial"/>
                <a:cs typeface="Arial"/>
              </a:rPr>
              <a:t>nc</a:t>
            </a:r>
            <a:r>
              <a:rPr sz="1600" dirty="0">
                <a:latin typeface="Arial"/>
                <a:cs typeface="Arial"/>
              </a:rPr>
              <a:t>e </a:t>
            </a:r>
            <a:r>
              <a:rPr sz="1600" spc="3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wit</a:t>
            </a:r>
            <a:r>
              <a:rPr sz="1600" dirty="0">
                <a:latin typeface="Arial"/>
                <a:cs typeface="Arial"/>
              </a:rPr>
              <a:t>h </a:t>
            </a:r>
            <a:r>
              <a:rPr sz="1600" spc="4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the Associat</a:t>
            </a:r>
            <a:r>
              <a:rPr sz="1600" dirty="0">
                <a:latin typeface="Arial"/>
                <a:cs typeface="Arial"/>
              </a:rPr>
              <a:t>e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Fault</a:t>
            </a:r>
            <a:r>
              <a:rPr sz="1600" dirty="0">
                <a:latin typeface="Arial"/>
                <a:cs typeface="Arial"/>
              </a:rPr>
              <a:t>y </a:t>
            </a:r>
            <a:r>
              <a:rPr sz="1600" spc="-5" dirty="0">
                <a:latin typeface="Arial"/>
                <a:cs typeface="Arial"/>
              </a:rPr>
              <a:t>an</a:t>
            </a:r>
            <a:r>
              <a:rPr sz="1600" dirty="0">
                <a:latin typeface="Arial"/>
                <a:cs typeface="Arial"/>
              </a:rPr>
              <a:t>d </a:t>
            </a:r>
            <a:r>
              <a:rPr sz="1600" spc="-5" dirty="0">
                <a:latin typeface="Arial"/>
                <a:cs typeface="Arial"/>
              </a:rPr>
              <a:t>Extra-Servic</a:t>
            </a:r>
            <a:r>
              <a:rPr sz="1600" dirty="0">
                <a:latin typeface="Arial"/>
                <a:cs typeface="Arial"/>
              </a:rPr>
              <a:t>e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Payrol</a:t>
            </a:r>
            <a:r>
              <a:rPr sz="1600" dirty="0">
                <a:latin typeface="Arial"/>
                <a:cs typeface="Arial"/>
              </a:rPr>
              <a:t>l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Schedule.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14400" y="1829180"/>
            <a:ext cx="8382000" cy="0"/>
          </a:xfrm>
          <a:custGeom>
            <a:avLst/>
            <a:gdLst/>
            <a:ahLst/>
            <a:cxnLst/>
            <a:rect l="l" t="t" r="r" b="b"/>
            <a:pathLst>
              <a:path w="8382000">
                <a:moveTo>
                  <a:pt x="0" y="0"/>
                </a:moveTo>
                <a:lnTo>
                  <a:pt x="8382000" y="0"/>
                </a:lnTo>
              </a:path>
            </a:pathLst>
          </a:custGeom>
          <a:ln w="11176">
            <a:solidFill>
              <a:srgbClr val="1F49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086600" y="3352800"/>
            <a:ext cx="2133600" cy="170459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57200" y="457200"/>
            <a:ext cx="9144000" cy="365760"/>
          </a:xfrm>
          <a:prstGeom prst="rect">
            <a:avLst/>
          </a:prstGeom>
          <a:solidFill>
            <a:srgbClr val="1F497D"/>
          </a:solidFill>
        </p:spPr>
        <p:txBody>
          <a:bodyPr vert="horz" wrap="square" lIns="0" tIns="0" rIns="0" bIns="0" rtlCol="0">
            <a:spAutoFit/>
          </a:bodyPr>
          <a:lstStyle/>
          <a:p>
            <a:pPr marR="542290" algn="r">
              <a:lnSpc>
                <a:spcPct val="100000"/>
              </a:lnSpc>
            </a:pP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36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925202"/>
            <a:ext cx="8224520" cy="882301"/>
          </a:xfrm>
          <a:prstGeom prst="rect">
            <a:avLst/>
          </a:prstGeom>
        </p:spPr>
        <p:txBody>
          <a:bodyPr vert="horz" wrap="square" lIns="0" tIns="325128" rIns="0" bIns="0" rtlCol="0">
            <a:spAutoFit/>
          </a:bodyPr>
          <a:lstStyle/>
          <a:p>
            <a:pPr marL="88900">
              <a:lnSpc>
                <a:spcPct val="100000"/>
              </a:lnSpc>
            </a:pPr>
            <a:r>
              <a:rPr sz="3600" b="1" spc="-254" dirty="0"/>
              <a:t>T</a:t>
            </a:r>
            <a:r>
              <a:rPr sz="3600" b="1" spc="-105" dirty="0"/>
              <a:t>i</a:t>
            </a:r>
            <a:r>
              <a:rPr sz="3600" b="1" spc="-100" dirty="0"/>
              <a:t>m</a:t>
            </a:r>
            <a:r>
              <a:rPr sz="3600" b="1" dirty="0"/>
              <a:t>e</a:t>
            </a:r>
            <a:r>
              <a:rPr sz="3600" b="1" spc="-200" dirty="0"/>
              <a:t> </a:t>
            </a:r>
            <a:r>
              <a:rPr sz="3600" b="1" spc="-100" dirty="0"/>
              <a:t>Cloc</a:t>
            </a:r>
            <a:r>
              <a:rPr sz="3600" b="1" dirty="0"/>
              <a:t>k</a:t>
            </a:r>
            <a:r>
              <a:rPr sz="3600" b="1" spc="-200" dirty="0"/>
              <a:t> </a:t>
            </a:r>
            <a:r>
              <a:rPr sz="3600" b="1" spc="-100" dirty="0" smtClean="0"/>
              <a:t>Plus</a:t>
            </a:r>
            <a:r>
              <a:rPr lang="en-US" sz="3600" b="1" spc="-100" dirty="0" smtClean="0"/>
              <a:t> – Non-Exempt</a:t>
            </a:r>
            <a:endParaRPr sz="3600" b="1" spc="-100" dirty="0"/>
          </a:p>
        </p:txBody>
      </p:sp>
      <p:sp>
        <p:nvSpPr>
          <p:cNvPr id="3" name="object 3"/>
          <p:cNvSpPr txBox="1"/>
          <p:nvPr/>
        </p:nvSpPr>
        <p:spPr>
          <a:xfrm>
            <a:off x="1069339" y="2127686"/>
            <a:ext cx="8071484" cy="4424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7620" algn="just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Al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on-exemp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(hourly</a:t>
            </a:r>
            <a:r>
              <a:rPr sz="1800" dirty="0">
                <a:latin typeface="Arial"/>
                <a:cs typeface="Arial"/>
              </a:rPr>
              <a:t>)</a:t>
            </a:r>
            <a:r>
              <a:rPr sz="1800" spc="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mployee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MUS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cloc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in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5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ollege</a:t>
            </a:r>
            <a:r>
              <a:rPr sz="1800" spc="-30" dirty="0">
                <a:latin typeface="Arial"/>
                <a:cs typeface="Arial"/>
              </a:rPr>
              <a:t>’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5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time </a:t>
            </a:r>
            <a:r>
              <a:rPr sz="1800" dirty="0">
                <a:latin typeface="Arial"/>
                <a:cs typeface="Arial"/>
              </a:rPr>
              <a:t>clock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system,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70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ime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Clock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Plus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(TCP),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order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 track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work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hours.</a:t>
            </a: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sz="26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Within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f</a:t>
            </a:r>
            <a:r>
              <a:rPr sz="1800" dirty="0">
                <a:latin typeface="Arial"/>
                <a:cs typeface="Arial"/>
              </a:rPr>
              <a:t>irst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week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employment,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you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your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supervisor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should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receive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 email</a:t>
            </a:r>
            <a:r>
              <a:rPr sz="1800" spc="1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f</a:t>
            </a:r>
            <a:r>
              <a:rPr sz="1800" dirty="0">
                <a:latin typeface="Arial"/>
                <a:cs typeface="Arial"/>
              </a:rPr>
              <a:t>rom</a:t>
            </a:r>
            <a:r>
              <a:rPr sz="1800" spc="1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he</a:t>
            </a:r>
            <a:r>
              <a:rPr sz="1800" spc="1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Payroll</a:t>
            </a:r>
            <a:r>
              <a:rPr sz="1800" spc="1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Department</a:t>
            </a:r>
            <a:r>
              <a:rPr sz="1800" spc="1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with</a:t>
            </a:r>
            <a:r>
              <a:rPr sz="1800" spc="1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CP</a:t>
            </a:r>
            <a:r>
              <a:rPr sz="1800" spc="11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login</a:t>
            </a:r>
            <a:r>
              <a:rPr sz="1800" spc="1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information.</a:t>
            </a:r>
            <a:r>
              <a:rPr sz="1800" spc="135" dirty="0">
                <a:latin typeface="Arial"/>
                <a:cs typeface="Arial"/>
              </a:rPr>
              <a:t> </a:t>
            </a:r>
            <a:r>
              <a:rPr sz="1800" spc="-170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our</a:t>
            </a:r>
            <a:r>
              <a:rPr sz="1800" spc="1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CWID</a:t>
            </a:r>
            <a:r>
              <a:rPr sz="1800" spc="1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will be</a:t>
            </a:r>
            <a:r>
              <a:rPr sz="1800" spc="1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your</a:t>
            </a:r>
            <a:r>
              <a:rPr sz="1800" spc="1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User</a:t>
            </a:r>
            <a:r>
              <a:rPr sz="1800" spc="1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ID,</a:t>
            </a:r>
            <a:r>
              <a:rPr sz="1800" spc="1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and</a:t>
            </a:r>
            <a:r>
              <a:rPr sz="1800" spc="1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Payroll</a:t>
            </a:r>
            <a:r>
              <a:rPr sz="1800" spc="15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will</a:t>
            </a:r>
            <a:r>
              <a:rPr sz="1800" spc="15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issue</a:t>
            </a:r>
            <a:r>
              <a:rPr sz="1800" spc="1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1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generic</a:t>
            </a:r>
            <a:r>
              <a:rPr sz="1800" spc="1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password</a:t>
            </a:r>
            <a:r>
              <a:rPr sz="1800" spc="1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via</a:t>
            </a:r>
            <a:r>
              <a:rPr sz="1800" spc="1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email</a:t>
            </a:r>
            <a:r>
              <a:rPr sz="1800" spc="15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f</a:t>
            </a:r>
            <a:r>
              <a:rPr sz="1800" dirty="0">
                <a:latin typeface="Arial"/>
                <a:cs typeface="Arial"/>
              </a:rPr>
              <a:t>or</a:t>
            </a:r>
            <a:r>
              <a:rPr sz="1800" spc="1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initial access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70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ime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Clock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Plus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system.</a:t>
            </a: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sz="26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Unti</a:t>
            </a:r>
            <a:r>
              <a:rPr sz="1800" dirty="0">
                <a:latin typeface="Arial"/>
                <a:cs typeface="Arial"/>
              </a:rPr>
              <a:t>l </a:t>
            </a:r>
            <a:r>
              <a:rPr sz="1800" spc="-24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y</a:t>
            </a:r>
            <a:r>
              <a:rPr sz="1800" spc="-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u </a:t>
            </a:r>
            <a:r>
              <a:rPr sz="1800" spc="-2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receiv</a:t>
            </a:r>
            <a:r>
              <a:rPr sz="1800" dirty="0">
                <a:latin typeface="Arial"/>
                <a:cs typeface="Arial"/>
              </a:rPr>
              <a:t>e </a:t>
            </a:r>
            <a:r>
              <a:rPr sz="1800" spc="-2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cces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2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o </a:t>
            </a:r>
            <a:r>
              <a:rPr sz="1800" spc="-2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TC</a:t>
            </a:r>
            <a:r>
              <a:rPr sz="1800" spc="-235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, </a:t>
            </a:r>
            <a:r>
              <a:rPr sz="1800" spc="-2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leas</a:t>
            </a:r>
            <a:r>
              <a:rPr sz="1800" dirty="0">
                <a:latin typeface="Arial"/>
                <a:cs typeface="Arial"/>
              </a:rPr>
              <a:t>e </a:t>
            </a:r>
            <a:r>
              <a:rPr sz="1800" spc="-2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5" dirty="0">
                <a:latin typeface="Arial"/>
                <a:cs typeface="Arial"/>
              </a:rPr>
              <a:t>ee</a:t>
            </a:r>
            <a:r>
              <a:rPr sz="1800" dirty="0">
                <a:latin typeface="Arial"/>
                <a:cs typeface="Arial"/>
              </a:rPr>
              <a:t>p </a:t>
            </a:r>
            <a:r>
              <a:rPr sz="1800" spc="-2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p </a:t>
            </a:r>
            <a:r>
              <a:rPr sz="1800" spc="-2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wit</a:t>
            </a:r>
            <a:r>
              <a:rPr sz="1800" dirty="0">
                <a:latin typeface="Arial"/>
                <a:cs typeface="Arial"/>
              </a:rPr>
              <a:t>h </a:t>
            </a:r>
            <a:r>
              <a:rPr sz="1800" spc="-2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-5" dirty="0">
                <a:latin typeface="Arial"/>
                <a:cs typeface="Arial"/>
              </a:rPr>
              <a:t>ou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2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hour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2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 </a:t>
            </a:r>
            <a:r>
              <a:rPr sz="1800" spc="-2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2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hand writte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14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tim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heet</a:t>
            </a:r>
            <a:r>
              <a:rPr sz="1800" dirty="0">
                <a:latin typeface="Arial"/>
                <a:cs typeface="Arial"/>
              </a:rPr>
              <a:t>. </a:t>
            </a:r>
            <a:r>
              <a:rPr sz="1800" spc="2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hour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14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leav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1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be</a:t>
            </a:r>
            <a:r>
              <a:rPr sz="1800" spc="1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pprove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1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on</a:t>
            </a:r>
            <a:r>
              <a:rPr sz="1800" spc="1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1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weekl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1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basi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14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y your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superviso</a:t>
            </a:r>
            <a:r>
              <a:rPr sz="1800" spc="-105" dirty="0">
                <a:latin typeface="Arial"/>
                <a:cs typeface="Arial"/>
              </a:rPr>
              <a:t>r</a:t>
            </a:r>
            <a:r>
              <a:rPr sz="1800" dirty="0">
                <a:latin typeface="Arial"/>
                <a:cs typeface="Arial"/>
              </a:rPr>
              <a:t>.</a:t>
            </a: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sz="2600" dirty="0">
              <a:latin typeface="Times New Roman"/>
              <a:cs typeface="Times New Roman"/>
            </a:endParaRPr>
          </a:p>
          <a:p>
            <a:pPr marL="12700" marR="12065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The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TCP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Payroll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contact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is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Judy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-3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yres, </a:t>
            </a:r>
            <a:r>
              <a:rPr sz="1800" u="heavy" dirty="0">
                <a:solidFill>
                  <a:srgbClr val="0000FF"/>
                </a:solidFill>
                <a:latin typeface="Arial"/>
                <a:cs typeface="Arial"/>
                <a:hlinkClick r:id="rId3"/>
              </a:rPr>
              <a:t>jayres@collin.edu</a:t>
            </a:r>
            <a:r>
              <a:rPr sz="1800" spc="-5" dirty="0">
                <a:solidFill>
                  <a:srgbClr val="0000FF"/>
                </a:solidFill>
                <a:latin typeface="Arial"/>
                <a:cs typeface="Arial"/>
                <a:hlinkClick r:id="rId3"/>
              </a:rPr>
              <a:t> </a:t>
            </a:r>
            <a:r>
              <a:rPr sz="1800" dirty="0">
                <a:latin typeface="Arial"/>
                <a:cs typeface="Arial"/>
              </a:rPr>
              <a:t>and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phone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972-758- 3824. 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Instructions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for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70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ime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Clock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Plus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can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accessed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through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Cougar</a:t>
            </a:r>
            <a:r>
              <a:rPr sz="1800" spc="-35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eb on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Payroll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site.</a:t>
            </a:r>
          </a:p>
        </p:txBody>
      </p:sp>
      <p:sp>
        <p:nvSpPr>
          <p:cNvPr id="4" name="object 4"/>
          <p:cNvSpPr/>
          <p:nvPr/>
        </p:nvSpPr>
        <p:spPr>
          <a:xfrm>
            <a:off x="914400" y="1829180"/>
            <a:ext cx="8382000" cy="0"/>
          </a:xfrm>
          <a:custGeom>
            <a:avLst/>
            <a:gdLst/>
            <a:ahLst/>
            <a:cxnLst/>
            <a:rect l="l" t="t" r="r" b="b"/>
            <a:pathLst>
              <a:path w="8382000">
                <a:moveTo>
                  <a:pt x="0" y="0"/>
                </a:moveTo>
                <a:lnTo>
                  <a:pt x="8382000" y="0"/>
                </a:lnTo>
              </a:path>
            </a:pathLst>
          </a:custGeom>
          <a:ln w="11176">
            <a:solidFill>
              <a:srgbClr val="1F49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57200" y="457200"/>
            <a:ext cx="9144000" cy="365760"/>
          </a:xfrm>
          <a:prstGeom prst="rect">
            <a:avLst/>
          </a:prstGeom>
          <a:solidFill>
            <a:srgbClr val="1F497D"/>
          </a:solidFill>
        </p:spPr>
        <p:txBody>
          <a:bodyPr vert="horz" wrap="square" lIns="0" tIns="0" rIns="0" bIns="0" rtlCol="0">
            <a:spAutoFit/>
          </a:bodyPr>
          <a:lstStyle/>
          <a:p>
            <a:pPr marR="542290" algn="r">
              <a:lnSpc>
                <a:spcPct val="100000"/>
              </a:lnSpc>
            </a:pP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38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4400" y="946879"/>
            <a:ext cx="8224520" cy="882301"/>
          </a:xfrm>
          <a:prstGeom prst="rect">
            <a:avLst/>
          </a:prstGeom>
        </p:spPr>
        <p:txBody>
          <a:bodyPr vert="horz" wrap="square" lIns="0" tIns="325128" rIns="0" bIns="0" rtlCol="0">
            <a:spAutoFit/>
          </a:bodyPr>
          <a:lstStyle/>
          <a:p>
            <a:pPr marL="88900">
              <a:lnSpc>
                <a:spcPct val="100000"/>
              </a:lnSpc>
            </a:pPr>
            <a:r>
              <a:rPr sz="3600" b="1" spc="-254" dirty="0"/>
              <a:t>T</a:t>
            </a:r>
            <a:r>
              <a:rPr sz="3600" b="1" spc="-105" dirty="0"/>
              <a:t>im</a:t>
            </a:r>
            <a:r>
              <a:rPr sz="3600" b="1" dirty="0"/>
              <a:t>e</a:t>
            </a:r>
            <a:r>
              <a:rPr sz="3600" b="1" spc="-204" dirty="0"/>
              <a:t> </a:t>
            </a:r>
            <a:r>
              <a:rPr sz="3600" b="1" spc="-105" dirty="0"/>
              <a:t>Cloc</a:t>
            </a:r>
            <a:r>
              <a:rPr sz="3600" b="1" dirty="0"/>
              <a:t>k</a:t>
            </a:r>
            <a:r>
              <a:rPr sz="3600" b="1" spc="-204" dirty="0"/>
              <a:t> </a:t>
            </a:r>
            <a:r>
              <a:rPr sz="3600" b="1" spc="-105" dirty="0"/>
              <a:t>Plu</a:t>
            </a:r>
            <a:r>
              <a:rPr sz="3600" b="1" dirty="0"/>
              <a:t>s</a:t>
            </a:r>
            <a:r>
              <a:rPr sz="3600" b="1" spc="-204" dirty="0"/>
              <a:t> </a:t>
            </a:r>
            <a:endParaRPr sz="3600" b="1" spc="-105" dirty="0"/>
          </a:p>
        </p:txBody>
      </p:sp>
      <p:sp>
        <p:nvSpPr>
          <p:cNvPr id="3" name="object 3"/>
          <p:cNvSpPr txBox="1"/>
          <p:nvPr/>
        </p:nvSpPr>
        <p:spPr>
          <a:xfrm>
            <a:off x="1069339" y="2127686"/>
            <a:ext cx="8070850" cy="2668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All 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exempt 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and 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non-exempt </a:t>
            </a:r>
            <a:r>
              <a:rPr sz="1800" spc="-11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employees 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must 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also 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report 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paid 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leave 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ime 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 </a:t>
            </a:r>
            <a:r>
              <a:rPr sz="1800" spc="-70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ime</a:t>
            </a:r>
            <a:r>
              <a:rPr sz="1800" spc="16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Clock</a:t>
            </a:r>
            <a:r>
              <a:rPr sz="1800" spc="16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lus</a:t>
            </a:r>
            <a:r>
              <a:rPr sz="1800" spc="16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</a:t>
            </a:r>
            <a:r>
              <a:rPr sz="1800" spc="-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).  </a:t>
            </a:r>
            <a:r>
              <a:rPr sz="1800" spc="-17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</a:t>
            </a:r>
            <a:r>
              <a:rPr sz="1800" spc="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ce</a:t>
            </a:r>
            <a:r>
              <a:rPr sz="1800" spc="16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16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new</a:t>
            </a:r>
            <a:r>
              <a:rPr sz="1800" spc="16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hire</a:t>
            </a:r>
            <a:r>
              <a:rPr sz="1800" spc="16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is</a:t>
            </a:r>
            <a:r>
              <a:rPr sz="1800" spc="16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set</a:t>
            </a:r>
            <a:r>
              <a:rPr sz="1800" spc="16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up</a:t>
            </a:r>
            <a:r>
              <a:rPr sz="1800" spc="16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in</a:t>
            </a:r>
            <a:r>
              <a:rPr sz="1800" spc="165" dirty="0">
                <a:latin typeface="Arial"/>
                <a:cs typeface="Arial"/>
              </a:rPr>
              <a:t> </a:t>
            </a:r>
            <a:r>
              <a:rPr sz="1800" spc="-70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ime</a:t>
            </a:r>
            <a:r>
              <a:rPr sz="1800" spc="16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ock</a:t>
            </a:r>
            <a:r>
              <a:rPr sz="1800" spc="16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lus,</a:t>
            </a:r>
            <a:r>
              <a:rPr sz="1800" spc="16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</a:t>
            </a:r>
            <a:r>
              <a:rPr sz="1800" spc="165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- mail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will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sent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from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P</a:t>
            </a:r>
            <a:r>
              <a:rPr sz="1800" dirty="0">
                <a:latin typeface="Arial"/>
                <a:cs typeface="Arial"/>
              </a:rPr>
              <a:t>ayroll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representative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providing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further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instructions.</a:t>
            </a: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sz="26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Please</a:t>
            </a:r>
            <a:r>
              <a:rPr sz="1800" spc="1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note</a:t>
            </a:r>
            <a:r>
              <a:rPr sz="1800" spc="15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hat</a:t>
            </a:r>
            <a:r>
              <a:rPr sz="1800" spc="1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1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imesheet</a:t>
            </a:r>
            <a:r>
              <a:rPr sz="1800" spc="1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does</a:t>
            </a:r>
            <a:r>
              <a:rPr sz="1800" spc="1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not</a:t>
            </a:r>
            <a:r>
              <a:rPr sz="1800" spc="1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concur</a:t>
            </a:r>
            <a:r>
              <a:rPr sz="1800" spc="1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with</a:t>
            </a:r>
            <a:r>
              <a:rPr sz="1800" spc="15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he</a:t>
            </a:r>
            <a:r>
              <a:rPr sz="1800" spc="1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pay</a:t>
            </a:r>
            <a:r>
              <a:rPr sz="1800" spc="1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period</a:t>
            </a:r>
            <a:r>
              <a:rPr sz="1800" spc="1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described on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previous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page.</a:t>
            </a: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sz="26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spc="-35" dirty="0">
                <a:latin typeface="Arial"/>
                <a:cs typeface="Arial"/>
              </a:rPr>
              <a:t>V</a:t>
            </a:r>
            <a:r>
              <a:rPr sz="1800" dirty="0">
                <a:latin typeface="Arial"/>
                <a:cs typeface="Arial"/>
              </a:rPr>
              <a:t>isit</a:t>
            </a:r>
            <a:r>
              <a:rPr sz="1800" spc="2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he</a:t>
            </a:r>
            <a:r>
              <a:rPr sz="1800" spc="2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Business</a:t>
            </a:r>
            <a:r>
              <a:rPr sz="1800" spc="2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</a:t>
            </a:r>
            <a:r>
              <a:rPr sz="1800" spc="-35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f</a:t>
            </a:r>
            <a:r>
              <a:rPr sz="1800" dirty="0">
                <a:latin typeface="Arial"/>
                <a:cs typeface="Arial"/>
              </a:rPr>
              <a:t>ice/Payroll</a:t>
            </a:r>
            <a:r>
              <a:rPr sz="1800" spc="2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intranet</a:t>
            </a:r>
            <a:r>
              <a:rPr sz="1800" spc="2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page</a:t>
            </a:r>
            <a:r>
              <a:rPr sz="1800" spc="2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by</a:t>
            </a:r>
            <a:r>
              <a:rPr sz="1800" spc="2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logging</a:t>
            </a:r>
            <a:r>
              <a:rPr sz="1800" spc="2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into</a:t>
            </a:r>
            <a:r>
              <a:rPr sz="1800" spc="225" dirty="0">
                <a:latin typeface="Arial"/>
                <a:cs typeface="Arial"/>
              </a:rPr>
              <a:t> </a:t>
            </a:r>
            <a:r>
              <a:rPr sz="1800" u="heavy" spc="-5" dirty="0">
                <a:solidFill>
                  <a:srgbClr val="0000FF"/>
                </a:solidFill>
                <a:latin typeface="Arial"/>
                <a:cs typeface="Arial"/>
              </a:rPr>
              <a:t>Cougar</a:t>
            </a:r>
            <a:r>
              <a:rPr sz="1800" u="heavy" spc="-35" dirty="0">
                <a:solidFill>
                  <a:srgbClr val="0000FF"/>
                </a:solidFill>
                <a:latin typeface="Arial"/>
                <a:cs typeface="Arial"/>
              </a:rPr>
              <a:t>W</a:t>
            </a:r>
            <a:r>
              <a:rPr sz="1800" u="heavy" dirty="0">
                <a:solidFill>
                  <a:srgbClr val="0000FF"/>
                </a:solidFill>
                <a:latin typeface="Arial"/>
                <a:cs typeface="Arial"/>
              </a:rPr>
              <a:t>eb</a:t>
            </a:r>
            <a:r>
              <a:rPr sz="1800" spc="22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for </a:t>
            </a:r>
            <a:r>
              <a:rPr sz="1800" dirty="0">
                <a:latin typeface="Arial"/>
                <a:cs typeface="Arial"/>
              </a:rPr>
              <a:t>additional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time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sheet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guidelines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and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instructions.</a:t>
            </a:r>
          </a:p>
        </p:txBody>
      </p:sp>
      <p:sp>
        <p:nvSpPr>
          <p:cNvPr id="4" name="object 4"/>
          <p:cNvSpPr/>
          <p:nvPr/>
        </p:nvSpPr>
        <p:spPr>
          <a:xfrm>
            <a:off x="914400" y="1829180"/>
            <a:ext cx="8382000" cy="0"/>
          </a:xfrm>
          <a:custGeom>
            <a:avLst/>
            <a:gdLst/>
            <a:ahLst/>
            <a:cxnLst/>
            <a:rect l="l" t="t" r="r" b="b"/>
            <a:pathLst>
              <a:path w="8382000">
                <a:moveTo>
                  <a:pt x="0" y="0"/>
                </a:moveTo>
                <a:lnTo>
                  <a:pt x="8382000" y="0"/>
                </a:lnTo>
              </a:path>
            </a:pathLst>
          </a:custGeom>
          <a:ln w="11176">
            <a:solidFill>
              <a:srgbClr val="1F49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57200" y="457200"/>
            <a:ext cx="9144000" cy="365760"/>
          </a:xfrm>
          <a:prstGeom prst="rect">
            <a:avLst/>
          </a:prstGeom>
          <a:solidFill>
            <a:srgbClr val="1F497D"/>
          </a:solidFill>
        </p:spPr>
        <p:txBody>
          <a:bodyPr vert="horz" wrap="square" lIns="0" tIns="0" rIns="0" bIns="0" rtlCol="0">
            <a:spAutoFit/>
          </a:bodyPr>
          <a:lstStyle/>
          <a:p>
            <a:pPr marR="542290" algn="r">
              <a:lnSpc>
                <a:spcPct val="100000"/>
              </a:lnSpc>
            </a:pP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39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3139" y="998330"/>
            <a:ext cx="4190365" cy="1031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3600" spc="-105" dirty="0">
                <a:solidFill>
                  <a:srgbClr val="1F497C"/>
                </a:solidFill>
                <a:latin typeface="Arial"/>
                <a:cs typeface="Arial"/>
              </a:rPr>
              <a:t>FLS</a:t>
            </a:r>
            <a:r>
              <a:rPr sz="3600" dirty="0">
                <a:solidFill>
                  <a:srgbClr val="1F497C"/>
                </a:solidFill>
                <a:latin typeface="Arial"/>
                <a:cs typeface="Arial"/>
              </a:rPr>
              <a:t>A</a:t>
            </a:r>
            <a:r>
              <a:rPr sz="3600" spc="-400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3600" spc="-170" dirty="0">
                <a:solidFill>
                  <a:srgbClr val="1F497C"/>
                </a:solidFill>
                <a:latin typeface="Arial"/>
                <a:cs typeface="Arial"/>
              </a:rPr>
              <a:t>W</a:t>
            </a:r>
            <a:r>
              <a:rPr sz="3600" spc="-100" dirty="0">
                <a:solidFill>
                  <a:srgbClr val="1F497C"/>
                </a:solidFill>
                <a:latin typeface="Arial"/>
                <a:cs typeface="Arial"/>
              </a:rPr>
              <a:t>o</a:t>
            </a:r>
            <a:r>
              <a:rPr sz="3600" spc="-105" dirty="0">
                <a:solidFill>
                  <a:srgbClr val="1F497C"/>
                </a:solidFill>
                <a:latin typeface="Arial"/>
                <a:cs typeface="Arial"/>
              </a:rPr>
              <a:t>r</a:t>
            </a:r>
            <a:r>
              <a:rPr sz="3600" dirty="0">
                <a:solidFill>
                  <a:srgbClr val="1F497C"/>
                </a:solidFill>
                <a:latin typeface="Arial"/>
                <a:cs typeface="Arial"/>
              </a:rPr>
              <a:t>k</a:t>
            </a:r>
            <a:r>
              <a:rPr sz="3600" spc="-195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3600" spc="-105" dirty="0">
                <a:solidFill>
                  <a:srgbClr val="1F497C"/>
                </a:solidFill>
                <a:latin typeface="Arial"/>
                <a:cs typeface="Arial"/>
              </a:rPr>
              <a:t>Hours an</a:t>
            </a:r>
            <a:r>
              <a:rPr sz="3600" dirty="0">
                <a:solidFill>
                  <a:srgbClr val="1F497C"/>
                </a:solidFill>
                <a:latin typeface="Arial"/>
                <a:cs typeface="Arial"/>
              </a:rPr>
              <a:t>d</a:t>
            </a:r>
            <a:r>
              <a:rPr sz="3600" spc="-210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3600" spc="-105" dirty="0">
                <a:solidFill>
                  <a:srgbClr val="1F497C"/>
                </a:solidFill>
                <a:latin typeface="Arial"/>
                <a:cs typeface="Arial"/>
              </a:rPr>
              <a:t>Leav</a:t>
            </a:r>
            <a:r>
              <a:rPr sz="3600" dirty="0">
                <a:solidFill>
                  <a:srgbClr val="1F497C"/>
                </a:solidFill>
                <a:latin typeface="Arial"/>
                <a:cs typeface="Arial"/>
              </a:rPr>
              <a:t>e</a:t>
            </a:r>
            <a:r>
              <a:rPr sz="3600" spc="-210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3600" spc="-105" dirty="0">
                <a:solidFill>
                  <a:srgbClr val="1F497C"/>
                </a:solidFill>
                <a:latin typeface="Arial"/>
                <a:cs typeface="Arial"/>
              </a:rPr>
              <a:t>Guidelines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139" y="2455174"/>
            <a:ext cx="8070850" cy="2313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80000"/>
              </a:lnSpc>
            </a:pPr>
            <a:r>
              <a:rPr sz="1700" b="1" spc="-15" dirty="0">
                <a:solidFill>
                  <a:srgbClr val="1F497C"/>
                </a:solidFill>
                <a:latin typeface="Arial"/>
                <a:cs typeface="Arial"/>
              </a:rPr>
              <a:t>FLSA</a:t>
            </a:r>
            <a:r>
              <a:rPr sz="1700" b="1" spc="110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1700" b="1" spc="-55" dirty="0">
                <a:solidFill>
                  <a:srgbClr val="1F497C"/>
                </a:solidFill>
                <a:latin typeface="Arial"/>
                <a:cs typeface="Arial"/>
              </a:rPr>
              <a:t>W</a:t>
            </a:r>
            <a:r>
              <a:rPr sz="1700" b="1" spc="-10" dirty="0">
                <a:solidFill>
                  <a:srgbClr val="1F497C"/>
                </a:solidFill>
                <a:latin typeface="Arial"/>
                <a:cs typeface="Arial"/>
              </a:rPr>
              <a:t>ork</a:t>
            </a:r>
            <a:r>
              <a:rPr sz="1700" b="1" spc="175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1700" b="1" spc="-10" dirty="0">
                <a:solidFill>
                  <a:srgbClr val="1F497C"/>
                </a:solidFill>
                <a:latin typeface="Arial"/>
                <a:cs typeface="Arial"/>
              </a:rPr>
              <a:t>Hours</a:t>
            </a:r>
            <a:r>
              <a:rPr sz="1700" b="1" spc="175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1700" b="1" spc="-10" dirty="0">
                <a:solidFill>
                  <a:srgbClr val="1F497C"/>
                </a:solidFill>
                <a:latin typeface="Arial"/>
                <a:cs typeface="Arial"/>
              </a:rPr>
              <a:t>and</a:t>
            </a:r>
            <a:r>
              <a:rPr sz="1700" b="1" spc="175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1700" b="1" spc="-10" dirty="0">
                <a:solidFill>
                  <a:srgbClr val="1F497C"/>
                </a:solidFill>
                <a:latin typeface="Arial"/>
                <a:cs typeface="Arial"/>
              </a:rPr>
              <a:t>Le</a:t>
            </a:r>
            <a:r>
              <a:rPr sz="1700" b="1" spc="-5" dirty="0">
                <a:solidFill>
                  <a:srgbClr val="1F497C"/>
                </a:solidFill>
                <a:latin typeface="Arial"/>
                <a:cs typeface="Arial"/>
              </a:rPr>
              <a:t>a</a:t>
            </a:r>
            <a:r>
              <a:rPr sz="1700" b="1" spc="-10" dirty="0">
                <a:solidFill>
                  <a:srgbClr val="1F497C"/>
                </a:solidFill>
                <a:latin typeface="Arial"/>
                <a:cs typeface="Arial"/>
              </a:rPr>
              <a:t>ve</a:t>
            </a:r>
            <a:r>
              <a:rPr sz="1700" b="1" spc="185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1700" b="1" spc="-20" dirty="0">
                <a:solidFill>
                  <a:srgbClr val="1F497C"/>
                </a:solidFill>
                <a:latin typeface="Arial"/>
                <a:cs typeface="Arial"/>
              </a:rPr>
              <a:t>G</a:t>
            </a:r>
            <a:r>
              <a:rPr sz="1700" b="1" spc="-10" dirty="0">
                <a:solidFill>
                  <a:srgbClr val="1F497C"/>
                </a:solidFill>
                <a:latin typeface="Arial"/>
                <a:cs typeface="Arial"/>
              </a:rPr>
              <a:t>uidelines</a:t>
            </a:r>
            <a:r>
              <a:rPr sz="1700" b="1" spc="175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1700" b="1" spc="-15" dirty="0">
                <a:solidFill>
                  <a:srgbClr val="1F497C"/>
                </a:solidFill>
                <a:latin typeface="Arial"/>
                <a:cs typeface="Arial"/>
              </a:rPr>
              <a:t>f</a:t>
            </a:r>
            <a:r>
              <a:rPr sz="1700" b="1" spc="-10" dirty="0">
                <a:solidFill>
                  <a:srgbClr val="1F497C"/>
                </a:solidFill>
                <a:latin typeface="Arial"/>
                <a:cs typeface="Arial"/>
              </a:rPr>
              <a:t>or</a:t>
            </a:r>
            <a:r>
              <a:rPr sz="1700" b="1" spc="170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1700" b="1" spc="-10" dirty="0">
                <a:solidFill>
                  <a:srgbClr val="1F497C"/>
                </a:solidFill>
                <a:latin typeface="Arial"/>
                <a:cs typeface="Arial"/>
              </a:rPr>
              <a:t>Non-exempt</a:t>
            </a:r>
            <a:r>
              <a:rPr sz="1700" b="1" spc="170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1700" b="1" spc="-10" dirty="0">
                <a:solidFill>
                  <a:srgbClr val="1F497C"/>
                </a:solidFill>
                <a:latin typeface="Arial"/>
                <a:cs typeface="Arial"/>
              </a:rPr>
              <a:t>Employees</a:t>
            </a:r>
            <a:r>
              <a:rPr sz="1700" spc="-5" dirty="0">
                <a:latin typeface="Arial"/>
                <a:cs typeface="Arial"/>
              </a:rPr>
              <a:t>.</a:t>
            </a:r>
            <a:r>
              <a:rPr sz="1700" dirty="0">
                <a:latin typeface="Arial"/>
                <a:cs typeface="Arial"/>
              </a:rPr>
              <a:t>  </a:t>
            </a:r>
            <a:r>
              <a:rPr sz="1700" spc="-110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P</a:t>
            </a:r>
            <a:r>
              <a:rPr sz="1700" dirty="0">
                <a:latin typeface="Arial"/>
                <a:cs typeface="Arial"/>
              </a:rPr>
              <a:t>l</a:t>
            </a:r>
            <a:r>
              <a:rPr sz="1700" spc="-10" dirty="0">
                <a:latin typeface="Arial"/>
                <a:cs typeface="Arial"/>
              </a:rPr>
              <a:t>e</a:t>
            </a:r>
            <a:r>
              <a:rPr sz="1700" spc="-15" dirty="0">
                <a:latin typeface="Arial"/>
                <a:cs typeface="Arial"/>
              </a:rPr>
              <a:t>a</a:t>
            </a:r>
            <a:r>
              <a:rPr sz="1700" spc="-10" dirty="0">
                <a:latin typeface="Arial"/>
                <a:cs typeface="Arial"/>
              </a:rPr>
              <a:t>se view</a:t>
            </a:r>
            <a:r>
              <a:rPr sz="1700" spc="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</a:t>
            </a:r>
            <a:r>
              <a:rPr sz="1700" spc="-10" dirty="0">
                <a:latin typeface="Arial"/>
                <a:cs typeface="Arial"/>
              </a:rPr>
              <a:t>he</a:t>
            </a:r>
            <a:r>
              <a:rPr sz="1700" spc="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FLS</a:t>
            </a:r>
            <a:r>
              <a:rPr sz="1700" spc="-15" dirty="0">
                <a:latin typeface="Arial"/>
                <a:cs typeface="Arial"/>
              </a:rPr>
              <a:t>A</a:t>
            </a:r>
            <a:r>
              <a:rPr sz="1700" spc="-8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Gu</a:t>
            </a:r>
            <a:r>
              <a:rPr sz="1700" dirty="0">
                <a:latin typeface="Arial"/>
                <a:cs typeface="Arial"/>
              </a:rPr>
              <a:t>i</a:t>
            </a:r>
            <a:r>
              <a:rPr sz="1700" spc="-10" dirty="0">
                <a:latin typeface="Arial"/>
                <a:cs typeface="Arial"/>
              </a:rPr>
              <a:t>delines</a:t>
            </a:r>
            <a:r>
              <a:rPr sz="1700" spc="1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</a:t>
            </a:r>
            <a:r>
              <a:rPr sz="1700" spc="-10" dirty="0">
                <a:latin typeface="Arial"/>
                <a:cs typeface="Arial"/>
              </a:rPr>
              <a:t>o</a:t>
            </a:r>
            <a:r>
              <a:rPr sz="1700" spc="1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learn</a:t>
            </a:r>
            <a:r>
              <a:rPr sz="1700" spc="1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more</a:t>
            </a:r>
            <a:r>
              <a:rPr sz="1700" spc="1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ab</a:t>
            </a:r>
            <a:r>
              <a:rPr sz="1700" spc="-5" dirty="0">
                <a:latin typeface="Arial"/>
                <a:cs typeface="Arial"/>
              </a:rPr>
              <a:t>o</a:t>
            </a:r>
            <a:r>
              <a:rPr sz="1700" spc="-10" dirty="0">
                <a:latin typeface="Arial"/>
                <a:cs typeface="Arial"/>
              </a:rPr>
              <a:t>ut</a:t>
            </a:r>
            <a:r>
              <a:rPr sz="1700" spc="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</a:t>
            </a:r>
            <a:r>
              <a:rPr sz="1700" spc="-10" dirty="0">
                <a:latin typeface="Arial"/>
                <a:cs typeface="Arial"/>
              </a:rPr>
              <a:t>he</a:t>
            </a:r>
            <a:r>
              <a:rPr sz="1700" spc="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Fair</a:t>
            </a:r>
            <a:r>
              <a:rPr sz="1700" spc="1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La</a:t>
            </a:r>
            <a:r>
              <a:rPr sz="1700" spc="-5" dirty="0">
                <a:latin typeface="Arial"/>
                <a:cs typeface="Arial"/>
              </a:rPr>
              <a:t>b</a:t>
            </a:r>
            <a:r>
              <a:rPr sz="1700" spc="-10" dirty="0">
                <a:latin typeface="Arial"/>
                <a:cs typeface="Arial"/>
              </a:rPr>
              <a:t>or</a:t>
            </a:r>
            <a:r>
              <a:rPr sz="1700" spc="10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S</a:t>
            </a:r>
            <a:r>
              <a:rPr sz="1700" dirty="0">
                <a:latin typeface="Arial"/>
                <a:cs typeface="Arial"/>
              </a:rPr>
              <a:t>t</a:t>
            </a:r>
            <a:r>
              <a:rPr sz="1700" spc="-10" dirty="0">
                <a:latin typeface="Arial"/>
                <a:cs typeface="Arial"/>
              </a:rPr>
              <a:t>andards</a:t>
            </a:r>
            <a:r>
              <a:rPr sz="1700" spc="1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Act</a:t>
            </a:r>
            <a:r>
              <a:rPr sz="1700" spc="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(FLSA), a</a:t>
            </a:r>
            <a:r>
              <a:rPr sz="1700" spc="20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f</a:t>
            </a:r>
            <a:r>
              <a:rPr sz="1700" spc="-10" dirty="0">
                <a:latin typeface="Arial"/>
                <a:cs typeface="Arial"/>
              </a:rPr>
              <a:t>ederal</a:t>
            </a:r>
            <a:r>
              <a:rPr sz="1700" spc="20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law</a:t>
            </a:r>
            <a:r>
              <a:rPr sz="1700" spc="20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</a:t>
            </a:r>
            <a:r>
              <a:rPr sz="1700" spc="-10" dirty="0">
                <a:latin typeface="Arial"/>
                <a:cs typeface="Arial"/>
              </a:rPr>
              <a:t>hat</a:t>
            </a:r>
            <a:r>
              <a:rPr sz="1700" spc="204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governs</a:t>
            </a:r>
            <a:r>
              <a:rPr sz="1700" spc="21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an</a:t>
            </a:r>
            <a:r>
              <a:rPr sz="1700" spc="204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employee's</a:t>
            </a:r>
            <a:r>
              <a:rPr sz="1700" spc="21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work</a:t>
            </a:r>
            <a:r>
              <a:rPr sz="1700" spc="204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hours</a:t>
            </a:r>
            <a:r>
              <a:rPr sz="1700" spc="20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and</a:t>
            </a:r>
            <a:r>
              <a:rPr sz="1700" spc="204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r</a:t>
            </a:r>
            <a:r>
              <a:rPr sz="1700" spc="-10" dirty="0">
                <a:latin typeface="Arial"/>
                <a:cs typeface="Arial"/>
              </a:rPr>
              <a:t>eporting</a:t>
            </a:r>
            <a:r>
              <a:rPr sz="1700" spc="20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requirements.</a:t>
            </a:r>
            <a:r>
              <a:rPr sz="1700" spc="-5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Thi</a:t>
            </a:r>
            <a:r>
              <a:rPr sz="1700" spc="-10" dirty="0">
                <a:latin typeface="Arial"/>
                <a:cs typeface="Arial"/>
              </a:rPr>
              <a:t>s</a:t>
            </a:r>
            <a:r>
              <a:rPr sz="1700" spc="10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documen</a:t>
            </a:r>
            <a:r>
              <a:rPr sz="1700" spc="-5" dirty="0">
                <a:latin typeface="Arial"/>
                <a:cs typeface="Arial"/>
              </a:rPr>
              <a:t>t</a:t>
            </a:r>
            <a:r>
              <a:rPr sz="1700" spc="30" dirty="0">
                <a:latin typeface="Arial"/>
                <a:cs typeface="Arial"/>
              </a:rPr>
              <a:t> </a:t>
            </a:r>
            <a:r>
              <a:rPr sz="1700" spc="-5" dirty="0">
                <a:latin typeface="Arial"/>
                <a:cs typeface="Arial"/>
              </a:rPr>
              <a:t>i</a:t>
            </a:r>
            <a:r>
              <a:rPr sz="1700" spc="-15" dirty="0">
                <a:latin typeface="Arial"/>
                <a:cs typeface="Arial"/>
              </a:rPr>
              <a:t>nclude</a:t>
            </a:r>
            <a:r>
              <a:rPr sz="1700" spc="-10" dirty="0">
                <a:latin typeface="Arial"/>
                <a:cs typeface="Arial"/>
              </a:rPr>
              <a:t>s</a:t>
            </a:r>
            <a:r>
              <a:rPr sz="1700" spc="25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instruction</a:t>
            </a:r>
            <a:r>
              <a:rPr sz="1700" spc="-10" dirty="0">
                <a:latin typeface="Arial"/>
                <a:cs typeface="Arial"/>
              </a:rPr>
              <a:t>s</a:t>
            </a:r>
            <a:r>
              <a:rPr sz="1700" spc="20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o</a:t>
            </a:r>
            <a:r>
              <a:rPr sz="1700" spc="-10" dirty="0">
                <a:latin typeface="Arial"/>
                <a:cs typeface="Arial"/>
              </a:rPr>
              <a:t>n</a:t>
            </a:r>
            <a:r>
              <a:rPr sz="1700" spc="15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how</a:t>
            </a:r>
            <a:r>
              <a:rPr sz="1700" spc="1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to</a:t>
            </a:r>
            <a:r>
              <a:rPr sz="1700" spc="10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complet</a:t>
            </a:r>
            <a:r>
              <a:rPr sz="1700" spc="-10" dirty="0">
                <a:latin typeface="Arial"/>
                <a:cs typeface="Arial"/>
              </a:rPr>
              <a:t>e</a:t>
            </a:r>
            <a:r>
              <a:rPr sz="1700" spc="2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a</a:t>
            </a:r>
            <a:r>
              <a:rPr sz="1700" spc="5" dirty="0">
                <a:latin typeface="Arial"/>
                <a:cs typeface="Arial"/>
              </a:rPr>
              <a:t> </a:t>
            </a:r>
            <a:r>
              <a:rPr sz="1700" spc="-5" dirty="0">
                <a:latin typeface="Arial"/>
                <a:cs typeface="Arial"/>
              </a:rPr>
              <a:t>t</a:t>
            </a:r>
            <a:r>
              <a:rPr sz="1700" spc="-15" dirty="0">
                <a:latin typeface="Arial"/>
                <a:cs typeface="Arial"/>
              </a:rPr>
              <a:t>imesheet.</a:t>
            </a:r>
            <a:endParaRPr sz="1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2100">
              <a:latin typeface="Times New Roman"/>
              <a:cs typeface="Times New Roman"/>
            </a:endParaRPr>
          </a:p>
          <a:p>
            <a:pPr marL="12700" marR="5080" algn="just">
              <a:lnSpc>
                <a:spcPct val="80000"/>
              </a:lnSpc>
            </a:pPr>
            <a:r>
              <a:rPr sz="1700" b="1" spc="-15" dirty="0">
                <a:latin typeface="Arial"/>
                <a:cs typeface="Arial"/>
              </a:rPr>
              <a:t>Note</a:t>
            </a:r>
            <a:r>
              <a:rPr sz="1700" spc="-5" dirty="0">
                <a:latin typeface="Arial"/>
                <a:cs typeface="Arial"/>
              </a:rPr>
              <a:t>:</a:t>
            </a:r>
            <a:r>
              <a:rPr sz="1700" spc="17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Any</a:t>
            </a:r>
            <a:r>
              <a:rPr sz="1700" spc="17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adjustment</a:t>
            </a:r>
            <a:r>
              <a:rPr sz="1700" spc="17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to</a:t>
            </a:r>
            <a:r>
              <a:rPr sz="1700" spc="16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an</a:t>
            </a:r>
            <a:r>
              <a:rPr sz="1700" spc="16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employee</a:t>
            </a:r>
            <a:r>
              <a:rPr sz="1700" spc="-35" dirty="0">
                <a:latin typeface="Arial"/>
                <a:cs typeface="Arial"/>
              </a:rPr>
              <a:t>’</a:t>
            </a:r>
            <a:r>
              <a:rPr sz="1700" spc="-10" dirty="0">
                <a:latin typeface="Arial"/>
                <a:cs typeface="Arial"/>
              </a:rPr>
              <a:t>s</a:t>
            </a:r>
            <a:r>
              <a:rPr sz="1700" spc="16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regular</a:t>
            </a:r>
            <a:r>
              <a:rPr sz="1700" spc="16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work</a:t>
            </a:r>
            <a:r>
              <a:rPr sz="1700" spc="16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schedule,</a:t>
            </a:r>
            <a:r>
              <a:rPr sz="1700" spc="17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even</a:t>
            </a:r>
            <a:r>
              <a:rPr sz="1700" spc="165" dirty="0">
                <a:latin typeface="Arial"/>
                <a:cs typeface="Arial"/>
              </a:rPr>
              <a:t> </a:t>
            </a:r>
            <a:r>
              <a:rPr sz="1700" spc="-5" dirty="0">
                <a:latin typeface="Arial"/>
                <a:cs typeface="Arial"/>
              </a:rPr>
              <a:t>if</a:t>
            </a:r>
            <a:r>
              <a:rPr sz="1700" spc="165" dirty="0">
                <a:latin typeface="Arial"/>
                <a:cs typeface="Arial"/>
              </a:rPr>
              <a:t> </a:t>
            </a:r>
            <a:r>
              <a:rPr sz="1700" spc="-5" dirty="0">
                <a:latin typeface="Arial"/>
                <a:cs typeface="Arial"/>
              </a:rPr>
              <a:t>it</a:t>
            </a:r>
            <a:r>
              <a:rPr sz="1700" spc="16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does</a:t>
            </a:r>
            <a:r>
              <a:rPr sz="1700" spc="17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not re</a:t>
            </a:r>
            <a:r>
              <a:rPr sz="1700" spc="-5" dirty="0">
                <a:latin typeface="Arial"/>
                <a:cs typeface="Arial"/>
              </a:rPr>
              <a:t>s</a:t>
            </a:r>
            <a:r>
              <a:rPr sz="1700" spc="-15" dirty="0">
                <a:latin typeface="Arial"/>
                <a:cs typeface="Arial"/>
              </a:rPr>
              <a:t>u</a:t>
            </a:r>
            <a:r>
              <a:rPr sz="1700" spc="-5" dirty="0">
                <a:latin typeface="Arial"/>
                <a:cs typeface="Arial"/>
              </a:rPr>
              <a:t>lt</a:t>
            </a:r>
            <a:r>
              <a:rPr sz="1700" dirty="0">
                <a:latin typeface="Arial"/>
                <a:cs typeface="Arial"/>
              </a:rPr>
              <a:t> </a:t>
            </a:r>
            <a:r>
              <a:rPr sz="1700" spc="20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i</a:t>
            </a:r>
            <a:r>
              <a:rPr sz="1700" spc="-10" dirty="0">
                <a:latin typeface="Arial"/>
                <a:cs typeface="Arial"/>
              </a:rPr>
              <a:t>n</a:t>
            </a:r>
            <a:r>
              <a:rPr sz="1700" dirty="0">
                <a:latin typeface="Arial"/>
                <a:cs typeface="Arial"/>
              </a:rPr>
              <a:t> </a:t>
            </a:r>
            <a:r>
              <a:rPr sz="1700" spc="21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a</a:t>
            </a:r>
            <a:r>
              <a:rPr sz="1700" dirty="0">
                <a:latin typeface="Arial"/>
                <a:cs typeface="Arial"/>
              </a:rPr>
              <a:t> </a:t>
            </a:r>
            <a:r>
              <a:rPr sz="1700" spc="20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d</a:t>
            </a:r>
            <a:r>
              <a:rPr sz="1700" spc="-5" dirty="0">
                <a:latin typeface="Arial"/>
                <a:cs typeface="Arial"/>
              </a:rPr>
              <a:t>e</a:t>
            </a:r>
            <a:r>
              <a:rPr sz="1700" spc="-10" dirty="0">
                <a:latin typeface="Arial"/>
                <a:cs typeface="Arial"/>
              </a:rPr>
              <a:t>du</a:t>
            </a:r>
            <a:r>
              <a:rPr sz="1700" spc="-5" dirty="0">
                <a:latin typeface="Arial"/>
                <a:cs typeface="Arial"/>
              </a:rPr>
              <a:t>c</a:t>
            </a:r>
            <a:r>
              <a:rPr sz="1700" spc="-10" dirty="0">
                <a:latin typeface="Arial"/>
                <a:cs typeface="Arial"/>
              </a:rPr>
              <a:t>tion</a:t>
            </a:r>
            <a:r>
              <a:rPr sz="1700" dirty="0">
                <a:latin typeface="Arial"/>
                <a:cs typeface="Arial"/>
              </a:rPr>
              <a:t> </a:t>
            </a:r>
            <a:r>
              <a:rPr sz="1700" spc="21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of</a:t>
            </a:r>
            <a:r>
              <a:rPr sz="1700" dirty="0">
                <a:latin typeface="Arial"/>
                <a:cs typeface="Arial"/>
              </a:rPr>
              <a:t> </a:t>
            </a:r>
            <a:r>
              <a:rPr sz="1700" spc="204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a</a:t>
            </a:r>
            <a:r>
              <a:rPr sz="1700" spc="-5" dirty="0">
                <a:latin typeface="Arial"/>
                <a:cs typeface="Arial"/>
              </a:rPr>
              <a:t>c</a:t>
            </a:r>
            <a:r>
              <a:rPr sz="1700" spc="-10" dirty="0">
                <a:latin typeface="Arial"/>
                <a:cs typeface="Arial"/>
              </a:rPr>
              <a:t>crued</a:t>
            </a:r>
            <a:r>
              <a:rPr sz="1700" dirty="0">
                <a:latin typeface="Arial"/>
                <a:cs typeface="Arial"/>
              </a:rPr>
              <a:t> </a:t>
            </a:r>
            <a:r>
              <a:rPr sz="1700" spc="20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lea</a:t>
            </a:r>
            <a:r>
              <a:rPr sz="1700" spc="-5" dirty="0">
                <a:latin typeface="Arial"/>
                <a:cs typeface="Arial"/>
              </a:rPr>
              <a:t>v</a:t>
            </a:r>
            <a:r>
              <a:rPr sz="1700" spc="-10" dirty="0">
                <a:latin typeface="Arial"/>
                <a:cs typeface="Arial"/>
              </a:rPr>
              <a:t>e</a:t>
            </a:r>
            <a:r>
              <a:rPr sz="1700" dirty="0">
                <a:latin typeface="Arial"/>
                <a:cs typeface="Arial"/>
              </a:rPr>
              <a:t> </a:t>
            </a:r>
            <a:r>
              <a:rPr sz="1700" spc="21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ba</a:t>
            </a:r>
            <a:r>
              <a:rPr sz="1700" dirty="0">
                <a:latin typeface="Arial"/>
                <a:cs typeface="Arial"/>
              </a:rPr>
              <a:t>l</a:t>
            </a:r>
            <a:r>
              <a:rPr sz="1700" spc="-10" dirty="0">
                <a:latin typeface="Arial"/>
                <a:cs typeface="Arial"/>
              </a:rPr>
              <a:t>an</a:t>
            </a:r>
            <a:r>
              <a:rPr sz="1700" spc="-5" dirty="0">
                <a:latin typeface="Arial"/>
                <a:cs typeface="Arial"/>
              </a:rPr>
              <a:t>c</a:t>
            </a:r>
            <a:r>
              <a:rPr sz="1700" spc="-15" dirty="0">
                <a:latin typeface="Arial"/>
                <a:cs typeface="Arial"/>
              </a:rPr>
              <a:t>e</a:t>
            </a:r>
            <a:r>
              <a:rPr sz="1700" spc="-5" dirty="0">
                <a:latin typeface="Arial"/>
                <a:cs typeface="Arial"/>
              </a:rPr>
              <a:t>s,</a:t>
            </a:r>
            <a:r>
              <a:rPr sz="1700" dirty="0">
                <a:latin typeface="Arial"/>
                <a:cs typeface="Arial"/>
              </a:rPr>
              <a:t> </a:t>
            </a:r>
            <a:r>
              <a:rPr sz="1700" spc="20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must</a:t>
            </a:r>
            <a:r>
              <a:rPr sz="1700" dirty="0">
                <a:latin typeface="Arial"/>
                <a:cs typeface="Arial"/>
              </a:rPr>
              <a:t> </a:t>
            </a:r>
            <a:r>
              <a:rPr sz="1700" spc="21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be</a:t>
            </a:r>
            <a:r>
              <a:rPr sz="1700" dirty="0">
                <a:latin typeface="Arial"/>
                <a:cs typeface="Arial"/>
              </a:rPr>
              <a:t> </a:t>
            </a:r>
            <a:r>
              <a:rPr sz="1700" spc="20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a</a:t>
            </a:r>
            <a:r>
              <a:rPr sz="1700" spc="-5" dirty="0">
                <a:latin typeface="Arial"/>
                <a:cs typeface="Arial"/>
              </a:rPr>
              <a:t>p</a:t>
            </a:r>
            <a:r>
              <a:rPr sz="1700" spc="-10" dirty="0">
                <a:latin typeface="Arial"/>
                <a:cs typeface="Arial"/>
              </a:rPr>
              <a:t>pro</a:t>
            </a:r>
            <a:r>
              <a:rPr sz="1700" spc="-5" dirty="0">
                <a:latin typeface="Arial"/>
                <a:cs typeface="Arial"/>
              </a:rPr>
              <a:t>v</a:t>
            </a:r>
            <a:r>
              <a:rPr sz="1700" spc="-10" dirty="0">
                <a:latin typeface="Arial"/>
                <a:cs typeface="Arial"/>
              </a:rPr>
              <a:t>ed</a:t>
            </a:r>
            <a:r>
              <a:rPr sz="1700" dirty="0">
                <a:latin typeface="Arial"/>
                <a:cs typeface="Arial"/>
              </a:rPr>
              <a:t> </a:t>
            </a:r>
            <a:r>
              <a:rPr sz="1700" spc="21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by</a:t>
            </a:r>
            <a:r>
              <a:rPr sz="1700" dirty="0">
                <a:latin typeface="Arial"/>
                <a:cs typeface="Arial"/>
              </a:rPr>
              <a:t> </a:t>
            </a:r>
            <a:r>
              <a:rPr sz="1700" spc="20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</a:t>
            </a:r>
            <a:r>
              <a:rPr sz="1700" spc="-10" dirty="0">
                <a:latin typeface="Arial"/>
                <a:cs typeface="Arial"/>
              </a:rPr>
              <a:t>he</a:t>
            </a:r>
            <a:r>
              <a:rPr sz="1700" spc="-5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employee</a:t>
            </a:r>
            <a:r>
              <a:rPr sz="1700" spc="-35" dirty="0">
                <a:latin typeface="Arial"/>
                <a:cs typeface="Arial"/>
              </a:rPr>
              <a:t>’</a:t>
            </a:r>
            <a:r>
              <a:rPr sz="1700" spc="-10" dirty="0">
                <a:latin typeface="Arial"/>
                <a:cs typeface="Arial"/>
              </a:rPr>
              <a:t>s</a:t>
            </a:r>
            <a:r>
              <a:rPr sz="1700" spc="3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s</a:t>
            </a:r>
            <a:r>
              <a:rPr sz="1700" spc="-15" dirty="0">
                <a:latin typeface="Arial"/>
                <a:cs typeface="Arial"/>
              </a:rPr>
              <a:t>uperviso</a:t>
            </a:r>
            <a:r>
              <a:rPr sz="1700" spc="-110" dirty="0">
                <a:latin typeface="Arial"/>
                <a:cs typeface="Arial"/>
              </a:rPr>
              <a:t>r</a:t>
            </a:r>
            <a:r>
              <a:rPr sz="1700" spc="-5" dirty="0">
                <a:latin typeface="Arial"/>
                <a:cs typeface="Arial"/>
              </a:rPr>
              <a:t>.</a:t>
            </a:r>
            <a:endParaRPr sz="1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700" spc="-10" dirty="0">
                <a:latin typeface="Arial"/>
                <a:cs typeface="Arial"/>
              </a:rPr>
              <a:t>For</a:t>
            </a:r>
            <a:r>
              <a:rPr sz="1700" spc="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additional</a:t>
            </a:r>
            <a:r>
              <a:rPr sz="1700" spc="30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FLSA</a:t>
            </a:r>
            <a:r>
              <a:rPr sz="1700" spc="-7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information,</a:t>
            </a:r>
            <a:r>
              <a:rPr sz="1700" spc="3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visit:</a:t>
            </a:r>
            <a:r>
              <a:rPr sz="1700" spc="-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  <a:hlinkClick r:id="rId3"/>
              </a:rPr>
              <a:t>http://ww</a:t>
            </a:r>
            <a:r>
              <a:rPr sz="1700" spc="-114" dirty="0">
                <a:latin typeface="Arial"/>
                <a:cs typeface="Arial"/>
                <a:hlinkClick r:id="rId3"/>
              </a:rPr>
              <a:t>w</a:t>
            </a:r>
            <a:r>
              <a:rPr sz="1700" spc="-10" dirty="0">
                <a:latin typeface="Arial"/>
                <a:cs typeface="Arial"/>
                <a:hlinkClick r:id="rId3"/>
              </a:rPr>
              <a:t>.dol.gov/whd/flsa/</a:t>
            </a:r>
            <a:endParaRPr sz="17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14400" y="2133980"/>
            <a:ext cx="8382000" cy="0"/>
          </a:xfrm>
          <a:custGeom>
            <a:avLst/>
            <a:gdLst/>
            <a:ahLst/>
            <a:cxnLst/>
            <a:rect l="l" t="t" r="r" b="b"/>
            <a:pathLst>
              <a:path w="8382000">
                <a:moveTo>
                  <a:pt x="0" y="0"/>
                </a:moveTo>
                <a:lnTo>
                  <a:pt x="8382000" y="0"/>
                </a:lnTo>
              </a:path>
            </a:pathLst>
          </a:custGeom>
          <a:ln w="11176">
            <a:solidFill>
              <a:srgbClr val="1F49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90800" y="5208270"/>
            <a:ext cx="3762755" cy="21069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57200" y="457200"/>
            <a:ext cx="9144000" cy="365760"/>
          </a:xfrm>
          <a:prstGeom prst="rect">
            <a:avLst/>
          </a:prstGeom>
          <a:solidFill>
            <a:srgbClr val="1F497D"/>
          </a:solidFill>
        </p:spPr>
        <p:txBody>
          <a:bodyPr vert="horz" wrap="square" lIns="0" tIns="0" rIns="0" bIns="0" rtlCol="0">
            <a:spAutoFit/>
          </a:bodyPr>
          <a:lstStyle/>
          <a:p>
            <a:pPr marR="542290" algn="r">
              <a:lnSpc>
                <a:spcPct val="100000"/>
              </a:lnSpc>
            </a:pP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40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5128" rIns="0" bIns="0" rtlCol="0">
            <a:spAutoFit/>
          </a:bodyPr>
          <a:lstStyle/>
          <a:p>
            <a:pPr marL="88900">
              <a:lnSpc>
                <a:spcPct val="100000"/>
              </a:lnSpc>
            </a:pPr>
            <a:r>
              <a:rPr spc="-105" dirty="0"/>
              <a:t>Cougar</a:t>
            </a:r>
            <a:r>
              <a:rPr spc="-175" dirty="0"/>
              <a:t>W</a:t>
            </a:r>
            <a:r>
              <a:rPr spc="-105" dirty="0"/>
              <a:t>e</a:t>
            </a:r>
            <a:r>
              <a:rPr dirty="0"/>
              <a:t>b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23" y="2077589"/>
            <a:ext cx="8223250" cy="2172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80000"/>
              </a:lnSpc>
            </a:pPr>
            <a:r>
              <a:rPr sz="1300" dirty="0">
                <a:latin typeface="Arial"/>
                <a:cs typeface="Arial"/>
              </a:rPr>
              <a:t>Cougar</a:t>
            </a:r>
            <a:r>
              <a:rPr sz="1300" spc="-30" dirty="0">
                <a:latin typeface="Arial"/>
                <a:cs typeface="Arial"/>
              </a:rPr>
              <a:t>W</a:t>
            </a:r>
            <a:r>
              <a:rPr sz="1300" dirty="0">
                <a:latin typeface="Arial"/>
                <a:cs typeface="Arial"/>
              </a:rPr>
              <a:t>eb</a:t>
            </a:r>
            <a:r>
              <a:rPr sz="1300" spc="10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i</a:t>
            </a:r>
            <a:r>
              <a:rPr sz="1300" dirty="0">
                <a:latin typeface="Arial"/>
                <a:cs typeface="Arial"/>
              </a:rPr>
              <a:t>s</a:t>
            </a:r>
            <a:r>
              <a:rPr sz="1300" spc="10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t</a:t>
            </a:r>
            <a:r>
              <a:rPr sz="1300" dirty="0">
                <a:latin typeface="Arial"/>
                <a:cs typeface="Arial"/>
              </a:rPr>
              <a:t>he</a:t>
            </a:r>
            <a:r>
              <a:rPr sz="1300" spc="9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portal</a:t>
            </a:r>
            <a:r>
              <a:rPr sz="1300" spc="9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i</a:t>
            </a:r>
            <a:r>
              <a:rPr sz="1300" dirty="0">
                <a:latin typeface="Arial"/>
                <a:cs typeface="Arial"/>
              </a:rPr>
              <a:t>nto</a:t>
            </a:r>
            <a:r>
              <a:rPr sz="1300" spc="10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i</a:t>
            </a:r>
            <a:r>
              <a:rPr sz="1300" dirty="0">
                <a:latin typeface="Arial"/>
                <a:cs typeface="Arial"/>
              </a:rPr>
              <a:t>mportant</a:t>
            </a:r>
            <a:r>
              <a:rPr sz="1300" spc="10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information</a:t>
            </a:r>
            <a:r>
              <a:rPr sz="1300" spc="10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at</a:t>
            </a:r>
            <a:r>
              <a:rPr sz="1300" spc="9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Coll</a:t>
            </a:r>
            <a:r>
              <a:rPr sz="1300" spc="-10" dirty="0">
                <a:latin typeface="Arial"/>
                <a:cs typeface="Arial"/>
              </a:rPr>
              <a:t>i</a:t>
            </a:r>
            <a:r>
              <a:rPr sz="1300" dirty="0">
                <a:latin typeface="Arial"/>
                <a:cs typeface="Arial"/>
              </a:rPr>
              <a:t>n</a:t>
            </a:r>
            <a:r>
              <a:rPr sz="1300" spc="10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College.  </a:t>
            </a:r>
            <a:r>
              <a:rPr sz="1300" spc="-16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Cougar</a:t>
            </a:r>
            <a:r>
              <a:rPr sz="1300" spc="-25" dirty="0">
                <a:latin typeface="Arial"/>
                <a:cs typeface="Arial"/>
              </a:rPr>
              <a:t>W</a:t>
            </a:r>
            <a:r>
              <a:rPr sz="1300" dirty="0">
                <a:latin typeface="Arial"/>
                <a:cs typeface="Arial"/>
              </a:rPr>
              <a:t>eb</a:t>
            </a:r>
            <a:r>
              <a:rPr sz="1300" spc="10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i</a:t>
            </a:r>
            <a:r>
              <a:rPr sz="1300" dirty="0">
                <a:latin typeface="Arial"/>
                <a:cs typeface="Arial"/>
              </a:rPr>
              <a:t>s</a:t>
            </a:r>
            <a:r>
              <a:rPr sz="1300" spc="10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used</a:t>
            </a:r>
            <a:r>
              <a:rPr sz="1300" spc="10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by</a:t>
            </a:r>
            <a:r>
              <a:rPr sz="1300" spc="9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students,</a:t>
            </a:r>
            <a:r>
              <a:rPr sz="1300" spc="9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facul</a:t>
            </a:r>
            <a:r>
              <a:rPr sz="1300" spc="-10" dirty="0">
                <a:latin typeface="Arial"/>
                <a:cs typeface="Arial"/>
              </a:rPr>
              <a:t>t</a:t>
            </a:r>
            <a:r>
              <a:rPr sz="1300" dirty="0">
                <a:latin typeface="Arial"/>
                <a:cs typeface="Arial"/>
              </a:rPr>
              <a:t>y and sta</a:t>
            </a:r>
            <a:r>
              <a:rPr sz="1300" spc="-30" dirty="0">
                <a:latin typeface="Arial"/>
                <a:cs typeface="Arial"/>
              </a:rPr>
              <a:t>f</a:t>
            </a:r>
            <a:r>
              <a:rPr sz="1300" dirty="0">
                <a:latin typeface="Arial"/>
                <a:cs typeface="Arial"/>
              </a:rPr>
              <a:t>f.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080" algn="just">
              <a:lnSpc>
                <a:spcPct val="80000"/>
              </a:lnSpc>
            </a:pPr>
            <a:r>
              <a:rPr sz="1300" dirty="0">
                <a:latin typeface="Arial"/>
                <a:cs typeface="Arial"/>
              </a:rPr>
              <a:t>The </a:t>
            </a:r>
            <a:r>
              <a:rPr sz="1300" spc="-1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Cou</a:t>
            </a:r>
            <a:r>
              <a:rPr sz="1300" spc="-5" dirty="0">
                <a:latin typeface="Arial"/>
                <a:cs typeface="Arial"/>
              </a:rPr>
              <a:t>g</a:t>
            </a:r>
            <a:r>
              <a:rPr sz="1300" dirty="0">
                <a:latin typeface="Arial"/>
                <a:cs typeface="Arial"/>
              </a:rPr>
              <a:t>ar</a:t>
            </a:r>
            <a:r>
              <a:rPr sz="1300" spc="-25" dirty="0">
                <a:latin typeface="Arial"/>
                <a:cs typeface="Arial"/>
              </a:rPr>
              <a:t>W</a:t>
            </a:r>
            <a:r>
              <a:rPr sz="1300" dirty="0">
                <a:latin typeface="Arial"/>
                <a:cs typeface="Arial"/>
              </a:rPr>
              <a:t>eb </a:t>
            </a:r>
            <a:r>
              <a:rPr sz="1300" spc="-1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‘</a:t>
            </a:r>
            <a:r>
              <a:rPr sz="1300" b="1" dirty="0">
                <a:latin typeface="Arial"/>
                <a:cs typeface="Arial"/>
              </a:rPr>
              <a:t>My </a:t>
            </a:r>
            <a:r>
              <a:rPr sz="1300" b="1" spc="-130" dirty="0">
                <a:latin typeface="Arial"/>
                <a:cs typeface="Arial"/>
              </a:rPr>
              <a:t> </a:t>
            </a:r>
            <a:r>
              <a:rPr sz="1300" b="1" spc="-25" dirty="0">
                <a:latin typeface="Arial"/>
                <a:cs typeface="Arial"/>
              </a:rPr>
              <a:t>W</a:t>
            </a:r>
            <a:r>
              <a:rPr sz="1300" b="1" dirty="0">
                <a:latin typeface="Arial"/>
                <a:cs typeface="Arial"/>
              </a:rPr>
              <a:t>orkplace’ </a:t>
            </a:r>
            <a:r>
              <a:rPr sz="1300" b="1" spc="-1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tab </a:t>
            </a:r>
            <a:r>
              <a:rPr sz="1300" spc="-114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has </a:t>
            </a:r>
            <a:r>
              <a:rPr sz="1300" spc="-12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emp</a:t>
            </a:r>
            <a:r>
              <a:rPr sz="1300" spc="-10" dirty="0">
                <a:latin typeface="Arial"/>
                <a:cs typeface="Arial"/>
              </a:rPr>
              <a:t>l</a:t>
            </a:r>
            <a:r>
              <a:rPr sz="1300" dirty="0">
                <a:latin typeface="Arial"/>
                <a:cs typeface="Arial"/>
              </a:rPr>
              <a:t>oyee </a:t>
            </a:r>
            <a:r>
              <a:rPr sz="1300" spc="-1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information </a:t>
            </a:r>
            <a:r>
              <a:rPr sz="1300" spc="-1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such </a:t>
            </a:r>
            <a:r>
              <a:rPr sz="1300" spc="-1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as </a:t>
            </a:r>
            <a:r>
              <a:rPr sz="1300" spc="-12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your  </a:t>
            </a:r>
            <a:r>
              <a:rPr sz="1300" spc="12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check </a:t>
            </a:r>
            <a:r>
              <a:rPr sz="1300" spc="-13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stub </a:t>
            </a:r>
            <a:r>
              <a:rPr sz="1300" spc="-12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i</a:t>
            </a:r>
            <a:r>
              <a:rPr sz="1300" dirty="0">
                <a:latin typeface="Arial"/>
                <a:cs typeface="Arial"/>
              </a:rPr>
              <a:t>nformation, </a:t>
            </a:r>
            <a:r>
              <a:rPr sz="1300" spc="-1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W2 forms, </a:t>
            </a:r>
            <a:r>
              <a:rPr sz="1300" spc="16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your </a:t>
            </a:r>
            <a:r>
              <a:rPr sz="1300" spc="16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leave </a:t>
            </a:r>
            <a:r>
              <a:rPr sz="1300" spc="16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balances, </a:t>
            </a:r>
            <a:r>
              <a:rPr sz="1300" spc="15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benefits </a:t>
            </a:r>
            <a:r>
              <a:rPr sz="1300" spc="16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i</a:t>
            </a:r>
            <a:r>
              <a:rPr sz="1300" dirty="0">
                <a:latin typeface="Arial"/>
                <a:cs typeface="Arial"/>
              </a:rPr>
              <a:t>nformation, </a:t>
            </a:r>
            <a:r>
              <a:rPr sz="1300" spc="16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college </a:t>
            </a:r>
            <a:r>
              <a:rPr sz="1300" spc="16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policies </a:t>
            </a:r>
            <a:r>
              <a:rPr sz="1300" spc="16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&amp; </a:t>
            </a:r>
            <a:r>
              <a:rPr sz="1300" spc="16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procedures, </a:t>
            </a:r>
            <a:r>
              <a:rPr sz="1300" spc="16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calendars, </a:t>
            </a:r>
            <a:r>
              <a:rPr sz="1300" spc="16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f</a:t>
            </a:r>
            <a:r>
              <a:rPr sz="1300" dirty="0">
                <a:latin typeface="Arial"/>
                <a:cs typeface="Arial"/>
              </a:rPr>
              <a:t>orms </a:t>
            </a:r>
            <a:r>
              <a:rPr sz="1300" spc="16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and departmental intranet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pages.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080" algn="just">
              <a:lnSpc>
                <a:spcPct val="80000"/>
              </a:lnSpc>
            </a:pPr>
            <a:r>
              <a:rPr sz="1300" dirty="0">
                <a:latin typeface="Arial"/>
                <a:cs typeface="Arial"/>
              </a:rPr>
              <a:t>Cougar</a:t>
            </a:r>
            <a:r>
              <a:rPr sz="1300" spc="-30" dirty="0">
                <a:latin typeface="Arial"/>
                <a:cs typeface="Arial"/>
              </a:rPr>
              <a:t>W</a:t>
            </a:r>
            <a:r>
              <a:rPr sz="1300" dirty="0">
                <a:latin typeface="Arial"/>
                <a:cs typeface="Arial"/>
              </a:rPr>
              <a:t>eb </a:t>
            </a:r>
            <a:r>
              <a:rPr sz="1300" spc="7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also </a:t>
            </a:r>
            <a:r>
              <a:rPr sz="1300" spc="6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provides </a:t>
            </a:r>
            <a:r>
              <a:rPr sz="1300" spc="6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employees </a:t>
            </a:r>
            <a:r>
              <a:rPr sz="1300" spc="7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of </a:t>
            </a:r>
            <a:r>
              <a:rPr sz="1300" spc="6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Coll</a:t>
            </a:r>
            <a:r>
              <a:rPr sz="1300" spc="-10" dirty="0">
                <a:latin typeface="Arial"/>
                <a:cs typeface="Arial"/>
              </a:rPr>
              <a:t>i</a:t>
            </a:r>
            <a:r>
              <a:rPr sz="1300" dirty="0">
                <a:latin typeface="Arial"/>
                <a:cs typeface="Arial"/>
              </a:rPr>
              <a:t>n </a:t>
            </a:r>
            <a:r>
              <a:rPr sz="1300" spc="7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College </a:t>
            </a:r>
            <a:r>
              <a:rPr sz="1300" spc="7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with </a:t>
            </a:r>
            <a:r>
              <a:rPr sz="1300" spc="7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access </a:t>
            </a:r>
            <a:r>
              <a:rPr sz="1300" spc="7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the </a:t>
            </a:r>
            <a:r>
              <a:rPr sz="1300" spc="6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c</a:t>
            </a:r>
            <a:r>
              <a:rPr sz="1300" dirty="0">
                <a:latin typeface="Arial"/>
                <a:cs typeface="Arial"/>
              </a:rPr>
              <a:t>ollege</a:t>
            </a:r>
            <a:r>
              <a:rPr sz="1300" spc="-30" dirty="0">
                <a:latin typeface="Arial"/>
                <a:cs typeface="Arial"/>
              </a:rPr>
              <a:t>’</a:t>
            </a:r>
            <a:r>
              <a:rPr sz="1300" dirty="0">
                <a:latin typeface="Arial"/>
                <a:cs typeface="Arial"/>
              </a:rPr>
              <a:t>s </a:t>
            </a:r>
            <a:r>
              <a:rPr sz="1300" spc="7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l</a:t>
            </a:r>
            <a:r>
              <a:rPr sz="1300" spc="-10" dirty="0">
                <a:latin typeface="Arial"/>
                <a:cs typeface="Arial"/>
              </a:rPr>
              <a:t>i</a:t>
            </a:r>
            <a:r>
              <a:rPr sz="1300" dirty="0">
                <a:latin typeface="Arial"/>
                <a:cs typeface="Arial"/>
              </a:rPr>
              <a:t>brary </a:t>
            </a:r>
            <a:r>
              <a:rPr sz="1300" spc="7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databases </a:t>
            </a:r>
            <a:r>
              <a:rPr sz="1300" spc="7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a</a:t>
            </a:r>
            <a:r>
              <a:rPr sz="1300" dirty="0">
                <a:latin typeface="Arial"/>
                <a:cs typeface="Arial"/>
              </a:rPr>
              <a:t>nd resources and remote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access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to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their college</a:t>
            </a:r>
            <a:r>
              <a:rPr sz="1300" spc="-1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email account.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080" algn="just">
              <a:lnSpc>
                <a:spcPct val="80000"/>
              </a:lnSpc>
            </a:pPr>
            <a:r>
              <a:rPr sz="1300" dirty="0">
                <a:latin typeface="Arial"/>
                <a:cs typeface="Arial"/>
              </a:rPr>
              <a:t>For </a:t>
            </a:r>
            <a:r>
              <a:rPr sz="1300" spc="-10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more </a:t>
            </a:r>
            <a:r>
              <a:rPr sz="1300" spc="-10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i</a:t>
            </a:r>
            <a:r>
              <a:rPr sz="1300" dirty="0">
                <a:latin typeface="Arial"/>
                <a:cs typeface="Arial"/>
              </a:rPr>
              <a:t>nformation, </a:t>
            </a:r>
            <a:r>
              <a:rPr sz="1300" spc="-11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log </a:t>
            </a:r>
            <a:r>
              <a:rPr sz="1300" spc="-105" dirty="0">
                <a:latin typeface="Arial"/>
                <a:cs typeface="Arial"/>
              </a:rPr>
              <a:t> </a:t>
            </a:r>
            <a:r>
              <a:rPr sz="1300" spc="5" dirty="0">
                <a:latin typeface="Arial"/>
                <a:cs typeface="Arial"/>
              </a:rPr>
              <a:t>o</a:t>
            </a:r>
            <a:r>
              <a:rPr sz="1300" dirty="0">
                <a:latin typeface="Arial"/>
                <a:cs typeface="Arial"/>
              </a:rPr>
              <a:t>n </a:t>
            </a:r>
            <a:r>
              <a:rPr sz="1300" spc="-10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t</a:t>
            </a:r>
            <a:r>
              <a:rPr sz="1300" dirty="0">
                <a:latin typeface="Arial"/>
                <a:cs typeface="Arial"/>
              </a:rPr>
              <a:t>o </a:t>
            </a:r>
            <a:r>
              <a:rPr sz="1300" spc="-10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Cougar</a:t>
            </a:r>
            <a:r>
              <a:rPr sz="1300" spc="-25" dirty="0">
                <a:latin typeface="Arial"/>
                <a:cs typeface="Arial"/>
              </a:rPr>
              <a:t>W</a:t>
            </a:r>
            <a:r>
              <a:rPr sz="1300" dirty="0">
                <a:latin typeface="Arial"/>
                <a:cs typeface="Arial"/>
              </a:rPr>
              <a:t>eb </a:t>
            </a:r>
            <a:r>
              <a:rPr sz="1300" spc="-10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(after </a:t>
            </a:r>
            <a:r>
              <a:rPr sz="1300" spc="-10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you </a:t>
            </a:r>
            <a:r>
              <a:rPr sz="1300" spc="-10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have </a:t>
            </a:r>
            <a:r>
              <a:rPr sz="1300" spc="-10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received </a:t>
            </a:r>
            <a:r>
              <a:rPr sz="1300" spc="-10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your </a:t>
            </a:r>
            <a:r>
              <a:rPr sz="1300" spc="-11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CWID </a:t>
            </a:r>
            <a:r>
              <a:rPr sz="1300" spc="-10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number) </a:t>
            </a:r>
            <a:r>
              <a:rPr sz="1300" spc="-110" dirty="0">
                <a:latin typeface="Arial"/>
                <a:cs typeface="Arial"/>
              </a:rPr>
              <a:t> </a:t>
            </a:r>
            <a:r>
              <a:rPr sz="1300" spc="5" dirty="0">
                <a:latin typeface="Arial"/>
                <a:cs typeface="Arial"/>
              </a:rPr>
              <a:t>o</a:t>
            </a:r>
            <a:r>
              <a:rPr sz="1300" dirty="0">
                <a:latin typeface="Arial"/>
                <a:cs typeface="Arial"/>
              </a:rPr>
              <a:t>r </a:t>
            </a:r>
            <a:r>
              <a:rPr sz="1300" spc="-10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 </a:t>
            </a:r>
            <a:r>
              <a:rPr sz="1300" spc="-105" dirty="0">
                <a:latin typeface="Arial"/>
                <a:cs typeface="Arial"/>
              </a:rPr>
              <a:t> </a:t>
            </a:r>
            <a:r>
              <a:rPr sz="1300" spc="-50" dirty="0">
                <a:latin typeface="Arial"/>
                <a:cs typeface="Arial"/>
              </a:rPr>
              <a:t>T</a:t>
            </a:r>
            <a:r>
              <a:rPr sz="1300" spc="5" dirty="0">
                <a:latin typeface="Arial"/>
                <a:cs typeface="Arial"/>
              </a:rPr>
              <a:t>u</a:t>
            </a:r>
            <a:r>
              <a:rPr sz="1300" dirty="0">
                <a:latin typeface="Arial"/>
                <a:cs typeface="Arial"/>
              </a:rPr>
              <a:t>torial </a:t>
            </a:r>
            <a:r>
              <a:rPr sz="1300" spc="-11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of Cougar</a:t>
            </a:r>
            <a:r>
              <a:rPr sz="1300" spc="-25" dirty="0">
                <a:latin typeface="Arial"/>
                <a:cs typeface="Arial"/>
              </a:rPr>
              <a:t>W</a:t>
            </a:r>
            <a:r>
              <a:rPr sz="1300" dirty="0">
                <a:latin typeface="Arial"/>
                <a:cs typeface="Arial"/>
              </a:rPr>
              <a:t>eb</a:t>
            </a:r>
            <a:r>
              <a:rPr sz="1300" spc="-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i</a:t>
            </a:r>
            <a:r>
              <a:rPr sz="1300" dirty="0">
                <a:latin typeface="Arial"/>
                <a:cs typeface="Arial"/>
              </a:rPr>
              <a:t>s provided</a:t>
            </a:r>
            <a:r>
              <a:rPr sz="1300" spc="-1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  <a:hlinkClick r:id="rId3"/>
              </a:rPr>
              <a:t>at http://ww</a:t>
            </a:r>
            <a:r>
              <a:rPr sz="1300" spc="-75" dirty="0">
                <a:latin typeface="Arial"/>
                <a:cs typeface="Arial"/>
                <a:hlinkClick r:id="rId3"/>
              </a:rPr>
              <a:t>w</a:t>
            </a:r>
            <a:r>
              <a:rPr sz="1300" dirty="0">
                <a:latin typeface="Arial"/>
                <a:cs typeface="Arial"/>
                <a:hlinkClick r:id="rId3"/>
              </a:rPr>
              <a:t>.collin.edu/cougarweb/tutorial/thingstoknow_employees_pub.html</a:t>
            </a:r>
            <a:endParaRPr sz="13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1829180"/>
            <a:ext cx="8382000" cy="0"/>
          </a:xfrm>
          <a:custGeom>
            <a:avLst/>
            <a:gdLst/>
            <a:ahLst/>
            <a:cxnLst/>
            <a:rect l="l" t="t" r="r" b="b"/>
            <a:pathLst>
              <a:path w="8382000">
                <a:moveTo>
                  <a:pt x="0" y="0"/>
                </a:moveTo>
                <a:lnTo>
                  <a:pt x="8382000" y="0"/>
                </a:lnTo>
              </a:path>
            </a:pathLst>
          </a:custGeom>
          <a:ln w="11176">
            <a:solidFill>
              <a:srgbClr val="1F49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95600" y="5017008"/>
            <a:ext cx="3848100" cy="22981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57200" y="457200"/>
            <a:ext cx="9144000" cy="365760"/>
          </a:xfrm>
          <a:prstGeom prst="rect">
            <a:avLst/>
          </a:prstGeom>
          <a:solidFill>
            <a:srgbClr val="1F497D"/>
          </a:solidFill>
        </p:spPr>
        <p:txBody>
          <a:bodyPr vert="horz" wrap="square" lIns="0" tIns="0" rIns="0" bIns="0" rtlCol="0">
            <a:spAutoFit/>
          </a:bodyPr>
          <a:lstStyle/>
          <a:p>
            <a:pPr marR="542290" algn="r">
              <a:lnSpc>
                <a:spcPct val="100000"/>
              </a:lnSpc>
            </a:pP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48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7828" rIns="0" bIns="0" rtlCol="0">
            <a:spAutoFit/>
          </a:bodyPr>
          <a:lstStyle/>
          <a:p>
            <a:pPr marL="88900">
              <a:lnSpc>
                <a:spcPts val="4760"/>
              </a:lnSpc>
            </a:pPr>
            <a:r>
              <a:rPr spc="-105" dirty="0"/>
              <a:t>Benefit</a:t>
            </a:r>
            <a:r>
              <a:rPr dirty="0"/>
              <a:t>s</a:t>
            </a:r>
            <a:r>
              <a:rPr spc="-195" dirty="0"/>
              <a:t> </a:t>
            </a:r>
            <a:r>
              <a:rPr spc="-105" dirty="0"/>
              <a:t>Overview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139" y="1991993"/>
            <a:ext cx="8069580" cy="1741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5580" marR="5715" indent="-182880">
              <a:lnSpc>
                <a:spcPct val="100000"/>
              </a:lnSpc>
              <a:buClr>
                <a:srgbClr val="1F497C"/>
              </a:buClr>
              <a:buSzPct val="85000"/>
              <a:buFont typeface="Arial"/>
              <a:buChar char="•"/>
              <a:tabLst>
                <a:tab pos="195580" algn="l"/>
                <a:tab pos="680085" algn="l"/>
                <a:tab pos="1007744" algn="l"/>
                <a:tab pos="2084705" algn="l"/>
                <a:tab pos="3373754" algn="l"/>
                <a:tab pos="3773170" algn="l"/>
                <a:tab pos="4596130" algn="l"/>
                <a:tab pos="5714365" algn="l"/>
                <a:tab pos="6311900" algn="l"/>
                <a:tab pos="6864984" algn="l"/>
                <a:tab pos="7843520" algn="l"/>
              </a:tabLst>
            </a:pPr>
            <a:r>
              <a:rPr sz="2000" spc="-15" dirty="0">
                <a:latin typeface="Arial"/>
                <a:cs typeface="Arial"/>
              </a:rPr>
              <a:t>As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5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full-time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5" dirty="0">
                <a:latin typeface="Arial"/>
                <a:cs typeface="Arial"/>
              </a:rPr>
              <a:t>employee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at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Collin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College,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5" dirty="0">
                <a:latin typeface="Arial"/>
                <a:cs typeface="Arial"/>
              </a:rPr>
              <a:t>you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25" dirty="0"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re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eligible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to </a:t>
            </a:r>
            <a:r>
              <a:rPr sz="2000" spc="-15" dirty="0">
                <a:latin typeface="Arial"/>
                <a:cs typeface="Arial"/>
              </a:rPr>
              <a:t>participate</a:t>
            </a:r>
            <a:r>
              <a:rPr sz="2000" spc="-10" dirty="0">
                <a:latin typeface="Arial"/>
                <a:cs typeface="Arial"/>
              </a:rPr>
              <a:t> in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20" dirty="0">
                <a:latin typeface="Arial"/>
                <a:cs typeface="Arial"/>
              </a:rPr>
              <a:t>h</a:t>
            </a:r>
            <a:r>
              <a:rPr sz="2000" spc="-15" dirty="0">
                <a:latin typeface="Arial"/>
                <a:cs typeface="Arial"/>
              </a:rPr>
              <a:t>e </a:t>
            </a:r>
            <a:r>
              <a:rPr sz="2000" spc="-20" dirty="0">
                <a:latin typeface="Arial"/>
                <a:cs typeface="Arial"/>
              </a:rPr>
              <a:t>ER</a:t>
            </a:r>
            <a:r>
              <a:rPr sz="2000" spc="-15" dirty="0">
                <a:latin typeface="Arial"/>
                <a:cs typeface="Arial"/>
              </a:rPr>
              <a:t>S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240" dirty="0">
                <a:latin typeface="Arial"/>
                <a:cs typeface="Arial"/>
              </a:rPr>
              <a:t>T</a:t>
            </a:r>
            <a:r>
              <a:rPr sz="2000" spc="-20" dirty="0">
                <a:latin typeface="Arial"/>
                <a:cs typeface="Arial"/>
              </a:rPr>
              <a:t>exa</a:t>
            </a:r>
            <a:r>
              <a:rPr sz="2000" spc="-10" dirty="0">
                <a:latin typeface="Arial"/>
                <a:cs typeface="Arial"/>
              </a:rPr>
              <a:t>s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Employee</a:t>
            </a:r>
            <a:r>
              <a:rPr sz="2000" spc="-10" dirty="0">
                <a:latin typeface="Arial"/>
                <a:cs typeface="Arial"/>
              </a:rPr>
              <a:t>s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Grou</a:t>
            </a:r>
            <a:r>
              <a:rPr sz="2000" spc="-15" dirty="0">
                <a:latin typeface="Arial"/>
                <a:cs typeface="Arial"/>
              </a:rPr>
              <a:t>p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Benefit</a:t>
            </a:r>
            <a:r>
              <a:rPr sz="2000" spc="-10" dirty="0">
                <a:latin typeface="Arial"/>
                <a:cs typeface="Arial"/>
              </a:rPr>
              <a:t>s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Program.</a:t>
            </a:r>
            <a:endParaRPr sz="2000">
              <a:latin typeface="Arial"/>
              <a:cs typeface="Arial"/>
            </a:endParaRPr>
          </a:p>
          <a:p>
            <a:pPr marL="195580" marR="5080" indent="-182880">
              <a:lnSpc>
                <a:spcPct val="100000"/>
              </a:lnSpc>
              <a:spcBef>
                <a:spcPts val="480"/>
              </a:spcBef>
              <a:buClr>
                <a:srgbClr val="1F497C"/>
              </a:buClr>
              <a:buSzPct val="85000"/>
              <a:buFont typeface="Arial"/>
              <a:buChar char="•"/>
              <a:tabLst>
                <a:tab pos="195580" algn="l"/>
              </a:tabLst>
            </a:pPr>
            <a:r>
              <a:rPr sz="2000" spc="-20" dirty="0">
                <a:latin typeface="Arial"/>
                <a:cs typeface="Arial"/>
              </a:rPr>
              <a:t>Fo</a:t>
            </a:r>
            <a:r>
              <a:rPr sz="2000" spc="-10" dirty="0">
                <a:latin typeface="Arial"/>
                <a:cs typeface="Arial"/>
              </a:rPr>
              <a:t>r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20" dirty="0">
                <a:latin typeface="Arial"/>
                <a:cs typeface="Arial"/>
              </a:rPr>
              <a:t>h</a:t>
            </a:r>
            <a:r>
              <a:rPr sz="2000" spc="-15" dirty="0">
                <a:latin typeface="Arial"/>
                <a:cs typeface="Arial"/>
              </a:rPr>
              <a:t>e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averag</a:t>
            </a:r>
            <a:r>
              <a:rPr sz="2000" spc="-15" dirty="0">
                <a:latin typeface="Arial"/>
                <a:cs typeface="Arial"/>
              </a:rPr>
              <a:t>e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state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agenc</a:t>
            </a:r>
            <a:r>
              <a:rPr sz="2000" spc="-10" dirty="0">
                <a:latin typeface="Arial"/>
                <a:cs typeface="Arial"/>
              </a:rPr>
              <a:t>y</a:t>
            </a:r>
            <a:r>
              <a:rPr sz="2000" spc="2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e</a:t>
            </a:r>
            <a:r>
              <a:rPr sz="2000" spc="-20" dirty="0">
                <a:latin typeface="Arial"/>
                <a:cs typeface="Arial"/>
              </a:rPr>
              <a:t>mplo</a:t>
            </a:r>
            <a:r>
              <a:rPr sz="2000" spc="-5" dirty="0">
                <a:latin typeface="Arial"/>
                <a:cs typeface="Arial"/>
              </a:rPr>
              <a:t>y</a:t>
            </a:r>
            <a:r>
              <a:rPr sz="2000" spc="-20" dirty="0">
                <a:latin typeface="Arial"/>
                <a:cs typeface="Arial"/>
              </a:rPr>
              <a:t>ee</a:t>
            </a:r>
            <a:r>
              <a:rPr sz="2000" spc="-10" dirty="0">
                <a:latin typeface="Arial"/>
                <a:cs typeface="Arial"/>
              </a:rPr>
              <a:t>,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the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15" dirty="0">
                <a:latin typeface="Arial"/>
                <a:cs typeface="Arial"/>
              </a:rPr>
              <a:t>ota</a:t>
            </a:r>
            <a:r>
              <a:rPr sz="2000" spc="-5" dirty="0">
                <a:latin typeface="Arial"/>
                <a:cs typeface="Arial"/>
              </a:rPr>
              <a:t>l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value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o</a:t>
            </a:r>
            <a:r>
              <a:rPr sz="2000" spc="-10" dirty="0">
                <a:latin typeface="Arial"/>
                <a:cs typeface="Arial"/>
              </a:rPr>
              <a:t>f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20" dirty="0">
                <a:latin typeface="Arial"/>
                <a:cs typeface="Arial"/>
              </a:rPr>
              <a:t>h</a:t>
            </a:r>
            <a:r>
              <a:rPr sz="2000" spc="-15" dirty="0">
                <a:latin typeface="Arial"/>
                <a:cs typeface="Arial"/>
              </a:rPr>
              <a:t>e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State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o</a:t>
            </a:r>
            <a:r>
              <a:rPr sz="2000" spc="-10" dirty="0">
                <a:latin typeface="Arial"/>
                <a:cs typeface="Arial"/>
              </a:rPr>
              <a:t>f </a:t>
            </a:r>
            <a:r>
              <a:rPr sz="2000" spc="-240" dirty="0">
                <a:latin typeface="Arial"/>
                <a:cs typeface="Arial"/>
              </a:rPr>
              <a:t>T</a:t>
            </a:r>
            <a:r>
              <a:rPr sz="2000" spc="-20" dirty="0">
                <a:latin typeface="Arial"/>
                <a:cs typeface="Arial"/>
              </a:rPr>
              <a:t>e</a:t>
            </a:r>
            <a:r>
              <a:rPr sz="2000" spc="-15" dirty="0">
                <a:latin typeface="Arial"/>
                <a:cs typeface="Arial"/>
              </a:rPr>
              <a:t>xas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benefits </a:t>
            </a:r>
            <a:r>
              <a:rPr sz="2000" spc="-15" dirty="0">
                <a:latin typeface="Arial"/>
                <a:cs typeface="Arial"/>
              </a:rPr>
              <a:t>package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is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equal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to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your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base</a:t>
            </a:r>
            <a:r>
              <a:rPr sz="2000" spc="-10" dirty="0">
                <a:latin typeface="Arial"/>
                <a:cs typeface="Arial"/>
              </a:rPr>
              <a:t> salary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p</a:t>
            </a:r>
            <a:r>
              <a:rPr sz="2000" spc="-10" dirty="0">
                <a:latin typeface="Arial"/>
                <a:cs typeface="Arial"/>
              </a:rPr>
              <a:t>lus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32.3%.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380"/>
              </a:lnSpc>
              <a:spcBef>
                <a:spcPts val="1630"/>
              </a:spcBef>
            </a:pPr>
            <a:r>
              <a:rPr sz="2000" b="1" spc="-20" dirty="0">
                <a:solidFill>
                  <a:srgbClr val="C00000"/>
                </a:solidFill>
                <a:latin typeface="Arial"/>
                <a:cs typeface="Arial"/>
              </a:rPr>
              <a:t>Enrollmen</a:t>
            </a:r>
            <a:r>
              <a:rPr sz="2000" b="1" spc="-10" dirty="0">
                <a:solidFill>
                  <a:srgbClr val="C00000"/>
                </a:solidFill>
                <a:latin typeface="Arial"/>
                <a:cs typeface="Arial"/>
              </a:rPr>
              <a:t>t</a:t>
            </a:r>
            <a:r>
              <a:rPr sz="2000" b="1" spc="-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000" b="1" spc="-20" dirty="0">
                <a:solidFill>
                  <a:srgbClr val="C00000"/>
                </a:solidFill>
                <a:latin typeface="Arial"/>
                <a:cs typeface="Arial"/>
              </a:rPr>
              <a:t>Deadline</a:t>
            </a:r>
            <a:r>
              <a:rPr sz="2000" b="1" spc="-15" dirty="0">
                <a:solidFill>
                  <a:srgbClr val="C00000"/>
                </a:solidFill>
                <a:latin typeface="Arial"/>
                <a:cs typeface="Arial"/>
              </a:rPr>
              <a:t>s</a:t>
            </a:r>
            <a:r>
              <a:rPr sz="2000" b="1" spc="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000" b="1" spc="-15" dirty="0">
                <a:solidFill>
                  <a:srgbClr val="C00000"/>
                </a:solidFill>
                <a:latin typeface="Arial"/>
                <a:cs typeface="Arial"/>
              </a:rPr>
              <a:t>&amp;</a:t>
            </a:r>
            <a:r>
              <a:rPr sz="2000" b="1" spc="-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000" b="1" spc="-20" dirty="0">
                <a:solidFill>
                  <a:srgbClr val="C00000"/>
                </a:solidFill>
                <a:latin typeface="Arial"/>
                <a:cs typeface="Arial"/>
              </a:rPr>
              <a:t>Coverag</a:t>
            </a:r>
            <a:r>
              <a:rPr sz="2000" b="1" spc="-15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2000" b="1" spc="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000" b="1" spc="-15" dirty="0">
                <a:solidFill>
                  <a:srgbClr val="C00000"/>
                </a:solidFill>
                <a:latin typeface="Arial"/>
                <a:cs typeface="Arial"/>
              </a:rPr>
              <a:t>Effective</a:t>
            </a:r>
            <a:r>
              <a:rPr sz="2000" b="1" spc="-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000" b="1" spc="-20" dirty="0">
                <a:solidFill>
                  <a:srgbClr val="C00000"/>
                </a:solidFill>
                <a:latin typeface="Arial"/>
                <a:cs typeface="Arial"/>
              </a:rPr>
              <a:t>Dates: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7200" y="457200"/>
            <a:ext cx="9144000" cy="365760"/>
          </a:xfrm>
          <a:prstGeom prst="rect">
            <a:avLst/>
          </a:prstGeom>
          <a:solidFill>
            <a:srgbClr val="1F497D"/>
          </a:solidFill>
        </p:spPr>
        <p:txBody>
          <a:bodyPr vert="horz" wrap="square" lIns="0" tIns="0" rIns="0" bIns="0" rtlCol="0">
            <a:spAutoFit/>
          </a:bodyPr>
          <a:lstStyle/>
          <a:p>
            <a:pPr marR="1226820" algn="r">
              <a:lnSpc>
                <a:spcPct val="100000"/>
              </a:lnSpc>
            </a:pP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14400" y="1829180"/>
            <a:ext cx="8382000" cy="0"/>
          </a:xfrm>
          <a:custGeom>
            <a:avLst/>
            <a:gdLst/>
            <a:ahLst/>
            <a:cxnLst/>
            <a:rect l="l" t="t" r="r" b="b"/>
            <a:pathLst>
              <a:path w="8382000">
                <a:moveTo>
                  <a:pt x="0" y="0"/>
                </a:moveTo>
                <a:lnTo>
                  <a:pt x="8382000" y="0"/>
                </a:lnTo>
              </a:path>
            </a:pathLst>
          </a:custGeom>
          <a:ln w="11176">
            <a:solidFill>
              <a:srgbClr val="1F49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692893"/>
              </p:ext>
            </p:extLst>
          </p:nvPr>
        </p:nvGraphicFramePr>
        <p:xfrm>
          <a:off x="908050" y="3879850"/>
          <a:ext cx="8305800" cy="29763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52900"/>
                <a:gridCol w="4152900"/>
              </a:tblGrid>
              <a:tr h="822960">
                <a:tc>
                  <a:txBody>
                    <a:bodyPr/>
                    <a:lstStyle/>
                    <a:p>
                      <a:pPr marL="84455" marR="8636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DEADLINE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:  </a:t>
                      </a:r>
                      <a:r>
                        <a:rPr sz="16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Withi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irst 31</a:t>
                      </a:r>
                      <a:r>
                        <a:rPr sz="1600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Days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EFFECTIVE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:</a:t>
                      </a:r>
                      <a:r>
                        <a:rPr sz="16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600" spc="-5" dirty="0" smtClean="0">
                          <a:solidFill>
                            <a:srgbClr val="FFFFFF"/>
                          </a:solidFill>
                          <a:latin typeface="Arial"/>
                          <a:ea typeface="+mn-ea"/>
                          <a:cs typeface="Arial"/>
                        </a:rPr>
                        <a:t>1st day of employment or 1st day of the following month </a:t>
                      </a:r>
                      <a:endParaRPr sz="1600" spc="-5" dirty="0">
                        <a:solidFill>
                          <a:srgbClr val="FFFFFF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8636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DEADLINE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:  </a:t>
                      </a:r>
                      <a:r>
                        <a:rPr sz="16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Withi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 </a:t>
                      </a:r>
                      <a:r>
                        <a:rPr sz="16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firs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600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sz="1600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Days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EFFECTIVE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:</a:t>
                      </a:r>
                      <a:r>
                        <a:rPr sz="16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575" baseline="264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 </a:t>
                      </a:r>
                      <a:r>
                        <a:rPr sz="1575" spc="-187" baseline="264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600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 </a:t>
                      </a:r>
                      <a:r>
                        <a:rPr sz="16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mont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600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afte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600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you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 </a:t>
                      </a:r>
                      <a:r>
                        <a:rPr sz="16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</a:t>
                      </a:r>
                      <a:r>
                        <a:rPr sz="16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sz="1575" spc="-7" baseline="264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 </a:t>
                      </a:r>
                      <a:r>
                        <a:rPr sz="16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6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o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600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employment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F497D"/>
                    </a:solidFill>
                  </a:tcPr>
                </a:tc>
              </a:tr>
              <a:tr h="579119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Enrol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Denta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coverage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CFD7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Choos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primar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6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car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physicia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or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dentis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(i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necessary)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CFD7"/>
                    </a:solidFill>
                  </a:tcPr>
                </a:tc>
              </a:tr>
              <a:tr h="497586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Enrol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Optiona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6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Lif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an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d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Depend</a:t>
                      </a:r>
                      <a:r>
                        <a:rPr sz="1600" b="1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Life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E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Enrol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HealthSelec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medica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 insurance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EC"/>
                    </a:solidFill>
                  </a:tcPr>
                </a:tc>
              </a:tr>
              <a:tr h="497585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Enrol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Shor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an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d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Long-ter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Disability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CFD7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CFD7"/>
                    </a:solidFill>
                  </a:tcPr>
                </a:tc>
              </a:tr>
              <a:tr h="579119">
                <a:tc>
                  <a:txBody>
                    <a:bodyPr/>
                    <a:lstStyle/>
                    <a:p>
                      <a:pPr marL="84455" marR="24447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Enrol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2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exFle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x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sav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 mone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health an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d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da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y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car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expenses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EC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E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21739" y="3064826"/>
            <a:ext cx="3145155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800" spc="-100" dirty="0">
                <a:solidFill>
                  <a:srgbClr val="1F497C"/>
                </a:solidFill>
                <a:latin typeface="Arial"/>
                <a:cs typeface="Arial"/>
              </a:rPr>
              <a:t>SECTIO</a:t>
            </a:r>
            <a:r>
              <a:rPr sz="4800" dirty="0">
                <a:solidFill>
                  <a:srgbClr val="1F497C"/>
                </a:solidFill>
                <a:latin typeface="Arial"/>
                <a:cs typeface="Arial"/>
              </a:rPr>
              <a:t>N</a:t>
            </a:r>
            <a:r>
              <a:rPr sz="4800" spc="-185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lang="en-US" sz="4800" dirty="0">
                <a:solidFill>
                  <a:srgbClr val="1F497C"/>
                </a:solidFill>
                <a:latin typeface="Arial"/>
                <a:cs typeface="Arial"/>
              </a:rPr>
              <a:t>3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21739" y="4077350"/>
            <a:ext cx="4288790" cy="534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5" dirty="0">
                <a:solidFill>
                  <a:srgbClr val="1F497C"/>
                </a:solidFill>
                <a:latin typeface="Arial"/>
                <a:cs typeface="Arial"/>
              </a:rPr>
              <a:t>Helpfu</a:t>
            </a:r>
            <a:r>
              <a:rPr sz="4000" dirty="0">
                <a:solidFill>
                  <a:srgbClr val="1F497C"/>
                </a:solidFill>
                <a:latin typeface="Arial"/>
                <a:cs typeface="Arial"/>
              </a:rPr>
              <a:t>l</a:t>
            </a:r>
            <a:r>
              <a:rPr sz="4000" spc="-10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4000" spc="-5" dirty="0">
                <a:solidFill>
                  <a:srgbClr val="1F497C"/>
                </a:solidFill>
                <a:latin typeface="Arial"/>
                <a:cs typeface="Arial"/>
              </a:rPr>
              <a:t>Information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7200" y="457200"/>
            <a:ext cx="9144000" cy="365760"/>
          </a:xfrm>
          <a:prstGeom prst="rect">
            <a:avLst/>
          </a:prstGeom>
          <a:solidFill>
            <a:srgbClr val="1F497D"/>
          </a:solidFill>
        </p:spPr>
        <p:txBody>
          <a:bodyPr vert="horz" wrap="square" lIns="0" tIns="0" rIns="0" bIns="0" rtlCol="0">
            <a:spAutoFit/>
          </a:bodyPr>
          <a:lstStyle/>
          <a:p>
            <a:pPr marR="542290" algn="r">
              <a:lnSpc>
                <a:spcPct val="100000"/>
              </a:lnSpc>
            </a:pP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47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2130536"/>
            <a:ext cx="4413885" cy="47256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Dres</a:t>
            </a:r>
            <a:r>
              <a:rPr sz="1600" b="1" dirty="0">
                <a:solidFill>
                  <a:srgbClr val="1F497C"/>
                </a:solidFill>
                <a:latin typeface="Arial"/>
                <a:cs typeface="Arial"/>
              </a:rPr>
              <a:t>s</a:t>
            </a: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 Code</a:t>
            </a:r>
            <a:endParaRPr sz="1600" dirty="0">
              <a:latin typeface="Arial"/>
              <a:cs typeface="Arial"/>
            </a:endParaRPr>
          </a:p>
          <a:p>
            <a:pPr marL="195580" marR="5715" indent="-182880" algn="just">
              <a:lnSpc>
                <a:spcPct val="80000"/>
              </a:lnSpc>
              <a:spcBef>
                <a:spcPts val="365"/>
              </a:spcBef>
              <a:buClr>
                <a:srgbClr val="1F497C"/>
              </a:buClr>
              <a:buSzPct val="83333"/>
              <a:buFont typeface="Arial"/>
              <a:buChar char="•"/>
              <a:tabLst>
                <a:tab pos="195580" algn="l"/>
              </a:tabLst>
            </a:pPr>
            <a:r>
              <a:rPr sz="1500" dirty="0">
                <a:latin typeface="Arial"/>
                <a:cs typeface="Arial"/>
              </a:rPr>
              <a:t>While</a:t>
            </a:r>
            <a:r>
              <a:rPr sz="1500" spc="114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w</a:t>
            </a:r>
            <a:r>
              <a:rPr sz="1500" dirty="0">
                <a:latin typeface="Arial"/>
                <a:cs typeface="Arial"/>
              </a:rPr>
              <a:t>e</a:t>
            </a:r>
            <a:r>
              <a:rPr sz="1500" spc="114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do</a:t>
            </a:r>
            <a:r>
              <a:rPr sz="1500" spc="114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not</a:t>
            </a:r>
            <a:r>
              <a:rPr sz="1500" spc="1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have</a:t>
            </a:r>
            <a:r>
              <a:rPr sz="1500" spc="114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</a:t>
            </a:r>
            <a:r>
              <a:rPr sz="1500" spc="1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col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ege-wide</a:t>
            </a:r>
            <a:r>
              <a:rPr sz="1500" spc="114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d</a:t>
            </a:r>
            <a:r>
              <a:rPr sz="1500" dirty="0">
                <a:latin typeface="Arial"/>
                <a:cs typeface="Arial"/>
              </a:rPr>
              <a:t>ress</a:t>
            </a:r>
            <a:r>
              <a:rPr sz="1500" spc="114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code po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ic</a:t>
            </a:r>
            <a:r>
              <a:rPr sz="1500" spc="-114" dirty="0">
                <a:latin typeface="Arial"/>
                <a:cs typeface="Arial"/>
              </a:rPr>
              <a:t>y</a:t>
            </a:r>
            <a:r>
              <a:rPr sz="1500" dirty="0">
                <a:latin typeface="Arial"/>
                <a:cs typeface="Arial"/>
              </a:rPr>
              <a:t>,   </a:t>
            </a:r>
            <a:r>
              <a:rPr sz="1500" spc="3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employees   </a:t>
            </a:r>
            <a:r>
              <a:rPr sz="1500" spc="3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a</a:t>
            </a:r>
            <a:r>
              <a:rPr sz="1500" dirty="0">
                <a:latin typeface="Arial"/>
                <a:cs typeface="Arial"/>
              </a:rPr>
              <a:t>re   </a:t>
            </a:r>
            <a:r>
              <a:rPr sz="1500" spc="3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expected   </a:t>
            </a:r>
            <a:r>
              <a:rPr sz="1500" spc="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to   </a:t>
            </a:r>
            <a:r>
              <a:rPr sz="1500" spc="3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dress appropr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ately</a:t>
            </a:r>
            <a:r>
              <a:rPr sz="1500" spc="7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f</a:t>
            </a:r>
            <a:r>
              <a:rPr sz="1500" dirty="0">
                <a:latin typeface="Arial"/>
                <a:cs typeface="Arial"/>
              </a:rPr>
              <a:t>or</a:t>
            </a:r>
            <a:r>
              <a:rPr sz="1500" spc="7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the</a:t>
            </a:r>
            <a:r>
              <a:rPr sz="1500" spc="7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workplace. </a:t>
            </a:r>
            <a:r>
              <a:rPr sz="1500" spc="1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Business</a:t>
            </a:r>
            <a:r>
              <a:rPr sz="1500" spc="8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casual attire</a:t>
            </a:r>
            <a:r>
              <a:rPr sz="1500" spc="114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is</a:t>
            </a:r>
            <a:r>
              <a:rPr sz="1500" spc="114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generally</a:t>
            </a:r>
            <a:r>
              <a:rPr sz="1500" spc="1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worn</a:t>
            </a:r>
            <a:r>
              <a:rPr sz="1500" spc="114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by</a:t>
            </a:r>
            <a:r>
              <a:rPr sz="1500" spc="1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most</a:t>
            </a:r>
            <a:r>
              <a:rPr sz="1500" spc="1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emp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oyees.  </a:t>
            </a:r>
            <a:r>
              <a:rPr sz="1500" spc="-190" dirty="0">
                <a:latin typeface="Arial"/>
                <a:cs typeface="Arial"/>
              </a:rPr>
              <a:t> </a:t>
            </a:r>
            <a:r>
              <a:rPr sz="1500" spc="-140" dirty="0">
                <a:latin typeface="Arial"/>
                <a:cs typeface="Arial"/>
              </a:rPr>
              <a:t>Y</a:t>
            </a:r>
            <a:r>
              <a:rPr sz="1500" dirty="0">
                <a:latin typeface="Arial"/>
                <a:cs typeface="Arial"/>
              </a:rPr>
              <a:t>ou are  </a:t>
            </a:r>
            <a:r>
              <a:rPr sz="1500" spc="-9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encouraged  </a:t>
            </a:r>
            <a:r>
              <a:rPr sz="1500" spc="-9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o  </a:t>
            </a:r>
            <a:r>
              <a:rPr sz="1500" spc="-9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d</a:t>
            </a:r>
            <a:r>
              <a:rPr sz="1500" dirty="0">
                <a:latin typeface="Arial"/>
                <a:cs typeface="Arial"/>
              </a:rPr>
              <a:t>isc</a:t>
            </a:r>
            <a:r>
              <a:rPr sz="1500" spc="5" dirty="0">
                <a:latin typeface="Arial"/>
                <a:cs typeface="Arial"/>
              </a:rPr>
              <a:t>u</a:t>
            </a:r>
            <a:r>
              <a:rPr sz="1500" dirty="0">
                <a:latin typeface="Arial"/>
                <a:cs typeface="Arial"/>
              </a:rPr>
              <a:t>ss  </a:t>
            </a:r>
            <a:r>
              <a:rPr sz="1500" spc="-9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appropriate  </a:t>
            </a:r>
            <a:r>
              <a:rPr sz="1500" spc="-9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attire expectat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ons  </a:t>
            </a:r>
            <a:r>
              <a:rPr sz="1500" spc="1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for  </a:t>
            </a:r>
            <a:r>
              <a:rPr sz="1500" spc="114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your  </a:t>
            </a:r>
            <a:r>
              <a:rPr sz="1500" spc="114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department  </a:t>
            </a:r>
            <a:r>
              <a:rPr sz="1500" spc="10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with  </a:t>
            </a:r>
            <a:r>
              <a:rPr sz="1500" spc="114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your superviso</a:t>
            </a:r>
            <a:r>
              <a:rPr sz="1500" spc="-90" dirty="0">
                <a:latin typeface="Arial"/>
                <a:cs typeface="Arial"/>
              </a:rPr>
              <a:t>r</a:t>
            </a:r>
            <a:r>
              <a:rPr sz="1500" dirty="0">
                <a:latin typeface="Arial"/>
                <a:cs typeface="Arial"/>
              </a:rPr>
              <a:t>.</a:t>
            </a:r>
          </a:p>
          <a:p>
            <a:pPr marL="195580" marR="5080" indent="-182880" algn="just">
              <a:lnSpc>
                <a:spcPts val="1440"/>
              </a:lnSpc>
              <a:spcBef>
                <a:spcPts val="345"/>
              </a:spcBef>
              <a:buClr>
                <a:srgbClr val="1F497C"/>
              </a:buClr>
              <a:buSzPct val="83333"/>
              <a:buFont typeface="Arial"/>
              <a:buChar char="•"/>
              <a:tabLst>
                <a:tab pos="195580" algn="l"/>
              </a:tabLst>
            </a:pPr>
            <a:r>
              <a:rPr sz="1500" dirty="0">
                <a:latin typeface="Arial"/>
                <a:cs typeface="Arial"/>
              </a:rPr>
              <a:t>Employees 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a</a:t>
            </a:r>
            <a:r>
              <a:rPr sz="1500" dirty="0">
                <a:latin typeface="Arial"/>
                <a:cs typeface="Arial"/>
              </a:rPr>
              <a:t>re 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also </a:t>
            </a:r>
            <a:r>
              <a:rPr sz="1500" spc="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encouraged </a:t>
            </a:r>
            <a:r>
              <a:rPr sz="1500" spc="2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o 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show </a:t>
            </a:r>
            <a:r>
              <a:rPr sz="1500" spc="2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heir Cougar </a:t>
            </a:r>
            <a:r>
              <a:rPr sz="1500" spc="16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Pride </a:t>
            </a:r>
            <a:r>
              <a:rPr sz="1500" spc="16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by </a:t>
            </a:r>
            <a:r>
              <a:rPr sz="1500" spc="17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wear</a:t>
            </a:r>
            <a:r>
              <a:rPr sz="1500" spc="5" dirty="0">
                <a:latin typeface="Arial"/>
                <a:cs typeface="Arial"/>
              </a:rPr>
              <a:t>in</a:t>
            </a:r>
            <a:r>
              <a:rPr sz="1500" dirty="0">
                <a:latin typeface="Arial"/>
                <a:cs typeface="Arial"/>
              </a:rPr>
              <a:t>g </a:t>
            </a:r>
            <a:r>
              <a:rPr sz="1500" spc="16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heir </a:t>
            </a:r>
            <a:r>
              <a:rPr sz="1500" spc="17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Col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in </a:t>
            </a:r>
            <a:r>
              <a:rPr sz="1500" spc="16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C</a:t>
            </a:r>
            <a:r>
              <a:rPr sz="1500" dirty="0">
                <a:latin typeface="Arial"/>
                <a:cs typeface="Arial"/>
              </a:rPr>
              <a:t>ol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spc="-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ge Spirit   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Shirts   </a:t>
            </a:r>
            <a:r>
              <a:rPr sz="1500" spc="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each   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spc="-25" dirty="0">
                <a:latin typeface="Arial"/>
                <a:cs typeface="Arial"/>
              </a:rPr>
              <a:t>W</a:t>
            </a:r>
            <a:r>
              <a:rPr sz="1500" spc="-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dnesda</a:t>
            </a:r>
            <a:r>
              <a:rPr sz="1500" spc="-114" dirty="0">
                <a:latin typeface="Arial"/>
                <a:cs typeface="Arial"/>
              </a:rPr>
              <a:t>y</a:t>
            </a:r>
            <a:r>
              <a:rPr sz="1500" dirty="0">
                <a:latin typeface="Arial"/>
                <a:cs typeface="Arial"/>
              </a:rPr>
              <a:t>.   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spc="-55" dirty="0">
                <a:latin typeface="Arial"/>
                <a:cs typeface="Arial"/>
              </a:rPr>
              <a:t>W</a:t>
            </a:r>
            <a:r>
              <a:rPr sz="1500" dirty="0">
                <a:latin typeface="Arial"/>
                <a:cs typeface="Arial"/>
              </a:rPr>
              <a:t>atch   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for announcements  </a:t>
            </a:r>
            <a:r>
              <a:rPr sz="1500" spc="16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f</a:t>
            </a:r>
            <a:r>
              <a:rPr sz="1500" dirty="0">
                <a:latin typeface="Arial"/>
                <a:cs typeface="Arial"/>
              </a:rPr>
              <a:t>or  </a:t>
            </a:r>
            <a:r>
              <a:rPr sz="1500" spc="15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the  </a:t>
            </a:r>
            <a:r>
              <a:rPr sz="1500" spc="15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n</a:t>
            </a:r>
            <a:r>
              <a:rPr sz="1500" dirty="0">
                <a:latin typeface="Arial"/>
                <a:cs typeface="Arial"/>
              </a:rPr>
              <a:t>ext  </a:t>
            </a:r>
            <a:r>
              <a:rPr sz="1500" spc="15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o</a:t>
            </a:r>
            <a:r>
              <a:rPr sz="1500" dirty="0">
                <a:latin typeface="Arial"/>
                <a:cs typeface="Arial"/>
              </a:rPr>
              <a:t>pportunity  </a:t>
            </a:r>
            <a:r>
              <a:rPr sz="1500" spc="15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to purchase </a:t>
            </a:r>
            <a:r>
              <a:rPr sz="1500" spc="-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your </a:t>
            </a:r>
            <a:r>
              <a:rPr sz="1500" spc="-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Spirit </a:t>
            </a:r>
            <a:r>
              <a:rPr sz="1500" spc="-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Shirt! </a:t>
            </a:r>
            <a:r>
              <a:rPr sz="1500" spc="-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Proceeds </a:t>
            </a:r>
            <a:r>
              <a:rPr sz="1500" spc="-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go </a:t>
            </a:r>
            <a:r>
              <a:rPr sz="1500" spc="-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to </a:t>
            </a:r>
            <a:r>
              <a:rPr sz="1500" spc="-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the Spirit Scholarship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fund.</a:t>
            </a: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1F497C"/>
              </a:buClr>
              <a:buFont typeface="Arial"/>
              <a:buChar char="•"/>
            </a:pPr>
            <a:endParaRPr sz="15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Employe</a:t>
            </a:r>
            <a:r>
              <a:rPr sz="1600" b="1" dirty="0">
                <a:solidFill>
                  <a:srgbClr val="1F497C"/>
                </a:solidFill>
                <a:latin typeface="Arial"/>
                <a:cs typeface="Arial"/>
              </a:rPr>
              <a:t>e</a:t>
            </a: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 I</a:t>
            </a:r>
            <a:r>
              <a:rPr sz="1600" b="1" dirty="0">
                <a:solidFill>
                  <a:srgbClr val="1F497C"/>
                </a:solidFill>
                <a:latin typeface="Arial"/>
                <a:cs typeface="Arial"/>
              </a:rPr>
              <a:t>D</a:t>
            </a:r>
            <a:r>
              <a:rPr sz="1600" b="1" spc="5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Cards,</a:t>
            </a:r>
            <a:endParaRPr sz="1600" dirty="0">
              <a:latin typeface="Arial"/>
              <a:cs typeface="Arial"/>
            </a:endParaRPr>
          </a:p>
          <a:p>
            <a:pPr marL="195580" marR="5080" indent="-182880" algn="just">
              <a:lnSpc>
                <a:spcPct val="80000"/>
              </a:lnSpc>
              <a:spcBef>
                <a:spcPts val="365"/>
              </a:spcBef>
              <a:buClr>
                <a:srgbClr val="1F497C"/>
              </a:buClr>
              <a:buSzPct val="83333"/>
              <a:buFont typeface="Arial"/>
              <a:buChar char="•"/>
              <a:tabLst>
                <a:tab pos="195580" algn="l"/>
              </a:tabLst>
            </a:pPr>
            <a:r>
              <a:rPr sz="1500" dirty="0">
                <a:latin typeface="Arial"/>
                <a:cs typeface="Arial"/>
              </a:rPr>
              <a:t>All</a:t>
            </a:r>
            <a:r>
              <a:rPr sz="1500" spc="8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f</a:t>
            </a:r>
            <a:r>
              <a:rPr sz="1500" dirty="0">
                <a:latin typeface="Arial"/>
                <a:cs typeface="Arial"/>
              </a:rPr>
              <a:t>aculty</a:t>
            </a:r>
            <a:r>
              <a:rPr sz="1500" spc="8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and</a:t>
            </a:r>
            <a:r>
              <a:rPr sz="1500" spc="8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sta</a:t>
            </a:r>
            <a:r>
              <a:rPr sz="1500" spc="-35" dirty="0">
                <a:latin typeface="Arial"/>
                <a:cs typeface="Arial"/>
              </a:rPr>
              <a:t>f</a:t>
            </a:r>
            <a:r>
              <a:rPr sz="1500" dirty="0">
                <a:latin typeface="Arial"/>
                <a:cs typeface="Arial"/>
              </a:rPr>
              <a:t>f</a:t>
            </a:r>
            <a:r>
              <a:rPr sz="1500" spc="7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o</a:t>
            </a:r>
            <a:r>
              <a:rPr sz="1500" dirty="0">
                <a:latin typeface="Arial"/>
                <a:cs typeface="Arial"/>
              </a:rPr>
              <a:t>f</a:t>
            </a:r>
            <a:r>
              <a:rPr sz="1500" spc="7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lin</a:t>
            </a:r>
            <a:r>
              <a:rPr sz="1500" spc="8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College</a:t>
            </a:r>
            <a:r>
              <a:rPr sz="1500" spc="8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are</a:t>
            </a:r>
            <a:r>
              <a:rPr sz="1500" spc="8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required to </a:t>
            </a:r>
            <a:r>
              <a:rPr sz="1500" spc="-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have </a:t>
            </a:r>
            <a:r>
              <a:rPr sz="1500" spc="-4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a</a:t>
            </a:r>
            <a:r>
              <a:rPr sz="1500" dirty="0">
                <a:latin typeface="Arial"/>
                <a:cs typeface="Arial"/>
              </a:rPr>
              <a:t>n </a:t>
            </a:r>
            <a:r>
              <a:rPr sz="1500" spc="-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Emp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spc="-5" dirty="0">
                <a:latin typeface="Arial"/>
                <a:cs typeface="Arial"/>
              </a:rPr>
              <a:t>o</a:t>
            </a:r>
            <a:r>
              <a:rPr sz="1500" dirty="0">
                <a:latin typeface="Arial"/>
                <a:cs typeface="Arial"/>
              </a:rPr>
              <a:t>yee </a:t>
            </a:r>
            <a:r>
              <a:rPr sz="1500" spc="-4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D </a:t>
            </a:r>
            <a:r>
              <a:rPr sz="1500" spc="-4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Card </a:t>
            </a:r>
            <a:r>
              <a:rPr sz="1500" spc="-4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n </a:t>
            </a:r>
            <a:r>
              <a:rPr sz="1500" spc="-4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o</a:t>
            </a:r>
            <a:r>
              <a:rPr sz="1500" dirty="0">
                <a:latin typeface="Arial"/>
                <a:cs typeface="Arial"/>
              </a:rPr>
              <a:t>rder </a:t>
            </a:r>
            <a:r>
              <a:rPr sz="1500" spc="-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to </a:t>
            </a:r>
            <a:r>
              <a:rPr sz="1500" spc="-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use certain</a:t>
            </a:r>
            <a:r>
              <a:rPr sz="1500" spc="6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s</a:t>
            </a:r>
            <a:r>
              <a:rPr sz="1500" dirty="0">
                <a:latin typeface="Arial"/>
                <a:cs typeface="Arial"/>
              </a:rPr>
              <a:t>ervices</a:t>
            </a:r>
            <a:r>
              <a:rPr sz="1500" spc="6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p</a:t>
            </a:r>
            <a:r>
              <a:rPr sz="1500" dirty="0">
                <a:latin typeface="Arial"/>
                <a:cs typeface="Arial"/>
              </a:rPr>
              <a:t>rov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ded</a:t>
            </a:r>
            <a:r>
              <a:rPr sz="1500" spc="7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b</a:t>
            </a:r>
            <a:r>
              <a:rPr sz="1500" dirty="0">
                <a:latin typeface="Arial"/>
                <a:cs typeface="Arial"/>
              </a:rPr>
              <a:t>y</a:t>
            </a:r>
            <a:r>
              <a:rPr sz="1500" spc="6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he</a:t>
            </a:r>
            <a:r>
              <a:rPr sz="1500" spc="6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col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ege</a:t>
            </a:r>
            <a:r>
              <a:rPr sz="1500" spc="6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ncluding the  </a:t>
            </a:r>
            <a:r>
              <a:rPr sz="1500" spc="-10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b</a:t>
            </a:r>
            <a:r>
              <a:rPr sz="1500" dirty="0">
                <a:latin typeface="Arial"/>
                <a:cs typeface="Arial"/>
              </a:rPr>
              <a:t>ookstore,  </a:t>
            </a:r>
            <a:r>
              <a:rPr sz="1500" spc="-10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computer  </a:t>
            </a:r>
            <a:r>
              <a:rPr sz="1500" spc="-1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labs,  </a:t>
            </a:r>
            <a:r>
              <a:rPr sz="1500" spc="-10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f</a:t>
            </a:r>
            <a:r>
              <a:rPr sz="1500" dirty="0">
                <a:latin typeface="Arial"/>
                <a:cs typeface="Arial"/>
              </a:rPr>
              <a:t>itness  </a:t>
            </a:r>
            <a:r>
              <a:rPr sz="1500" spc="-10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cente</a:t>
            </a:r>
            <a:r>
              <a:rPr sz="1500" spc="-90" dirty="0">
                <a:latin typeface="Arial"/>
                <a:cs typeface="Arial"/>
              </a:rPr>
              <a:t>r</a:t>
            </a:r>
            <a:r>
              <a:rPr sz="1500" dirty="0">
                <a:latin typeface="Arial"/>
                <a:cs typeface="Arial"/>
              </a:rPr>
              <a:t>, library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and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college-sponsored</a:t>
            </a:r>
            <a:r>
              <a:rPr sz="1500" spc="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events.</a:t>
            </a:r>
          </a:p>
          <a:p>
            <a:pPr marL="195580" marR="6350" indent="-182880" algn="just">
              <a:lnSpc>
                <a:spcPct val="80000"/>
              </a:lnSpc>
              <a:spcBef>
                <a:spcPts val="359"/>
              </a:spcBef>
              <a:buClr>
                <a:srgbClr val="1F497C"/>
              </a:buClr>
              <a:buSzPct val="83333"/>
              <a:buFont typeface="Arial"/>
              <a:buChar char="•"/>
              <a:tabLst>
                <a:tab pos="195580" algn="l"/>
              </a:tabLst>
            </a:pPr>
            <a:r>
              <a:rPr sz="1500" spc="-140" dirty="0">
                <a:latin typeface="Arial"/>
                <a:cs typeface="Arial"/>
              </a:rPr>
              <a:t>Y</a:t>
            </a:r>
            <a:r>
              <a:rPr sz="1500" spc="-5" dirty="0">
                <a:latin typeface="Arial"/>
                <a:cs typeface="Arial"/>
              </a:rPr>
              <a:t>o</a:t>
            </a:r>
            <a:r>
              <a:rPr sz="1500" dirty="0">
                <a:latin typeface="Arial"/>
                <a:cs typeface="Arial"/>
              </a:rPr>
              <a:t>u </a:t>
            </a:r>
            <a:r>
              <a:rPr sz="1500" spc="-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c</a:t>
            </a:r>
            <a:r>
              <a:rPr sz="1500" dirty="0">
                <a:latin typeface="Arial"/>
                <a:cs typeface="Arial"/>
              </a:rPr>
              <a:t>an 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get </a:t>
            </a:r>
            <a:r>
              <a:rPr sz="1500" spc="-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your </a:t>
            </a:r>
            <a:r>
              <a:rPr sz="1500" spc="-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ID  card </a:t>
            </a:r>
            <a:r>
              <a:rPr sz="1500" spc="-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n 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any  Student </a:t>
            </a:r>
            <a:r>
              <a:rPr sz="1500" spc="-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Life o</a:t>
            </a:r>
            <a:r>
              <a:rPr sz="1500" spc="-35" dirty="0">
                <a:latin typeface="Arial"/>
                <a:cs typeface="Arial"/>
              </a:rPr>
              <a:t>f</a:t>
            </a:r>
            <a:r>
              <a:rPr sz="1500" dirty="0">
                <a:latin typeface="Arial"/>
                <a:cs typeface="Arial"/>
              </a:rPr>
              <a:t>fice  </a:t>
            </a:r>
            <a:r>
              <a:rPr sz="1500" spc="7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AFTER  </a:t>
            </a:r>
            <a:r>
              <a:rPr sz="1500" spc="70" dirty="0">
                <a:latin typeface="Arial"/>
                <a:cs typeface="Arial"/>
              </a:rPr>
              <a:t> </a:t>
            </a:r>
            <a:r>
              <a:rPr sz="1500" spc="-10" dirty="0">
                <a:latin typeface="Arial"/>
                <a:cs typeface="Arial"/>
              </a:rPr>
              <a:t>y</a:t>
            </a:r>
            <a:r>
              <a:rPr sz="1500" dirty="0">
                <a:latin typeface="Arial"/>
                <a:cs typeface="Arial"/>
              </a:rPr>
              <a:t>ou  </a:t>
            </a:r>
            <a:r>
              <a:rPr sz="1500" spc="7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have  </a:t>
            </a:r>
            <a:r>
              <a:rPr sz="1500" spc="6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rece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ved  </a:t>
            </a:r>
            <a:r>
              <a:rPr sz="1500" spc="6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your  </a:t>
            </a:r>
            <a:r>
              <a:rPr sz="1500" spc="6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first </a:t>
            </a:r>
            <a:r>
              <a:rPr sz="1500" spc="-5" dirty="0">
                <a:latin typeface="Arial"/>
                <a:cs typeface="Arial"/>
              </a:rPr>
              <a:t>paycheck.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6939" y="925202"/>
            <a:ext cx="8224520" cy="943856"/>
          </a:xfrm>
          <a:prstGeom prst="rect">
            <a:avLst/>
          </a:prstGeom>
        </p:spPr>
        <p:txBody>
          <a:bodyPr vert="horz" wrap="square" lIns="0" tIns="325128" rIns="0" bIns="0" rtlCol="0">
            <a:spAutoFit/>
          </a:bodyPr>
          <a:lstStyle/>
          <a:p>
            <a:pPr marL="88900">
              <a:lnSpc>
                <a:spcPct val="100000"/>
              </a:lnSpc>
            </a:pPr>
            <a:r>
              <a:rPr spc="-105" dirty="0"/>
              <a:t>Helpfu</a:t>
            </a:r>
            <a:r>
              <a:rPr dirty="0"/>
              <a:t>l</a:t>
            </a:r>
            <a:r>
              <a:rPr spc="-195" dirty="0"/>
              <a:t> </a:t>
            </a:r>
            <a:r>
              <a:rPr spc="-105" dirty="0"/>
              <a:t>Informatio</a:t>
            </a:r>
            <a:r>
              <a:rPr dirty="0"/>
              <a:t>n</a:t>
            </a:r>
            <a:r>
              <a:rPr spc="-170" dirty="0"/>
              <a:t> </a:t>
            </a:r>
            <a:endParaRPr spc="-105" dirty="0"/>
          </a:p>
        </p:txBody>
      </p:sp>
      <p:sp>
        <p:nvSpPr>
          <p:cNvPr id="4" name="object 4"/>
          <p:cNvSpPr/>
          <p:nvPr/>
        </p:nvSpPr>
        <p:spPr>
          <a:xfrm>
            <a:off x="838200" y="1829180"/>
            <a:ext cx="8382000" cy="0"/>
          </a:xfrm>
          <a:custGeom>
            <a:avLst/>
            <a:gdLst/>
            <a:ahLst/>
            <a:cxnLst/>
            <a:rect l="l" t="t" r="r" b="b"/>
            <a:pathLst>
              <a:path w="8382000">
                <a:moveTo>
                  <a:pt x="0" y="0"/>
                </a:moveTo>
                <a:lnTo>
                  <a:pt x="8382000" y="0"/>
                </a:lnTo>
              </a:path>
            </a:pathLst>
          </a:custGeom>
          <a:ln w="11176">
            <a:solidFill>
              <a:srgbClr val="1F49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019800" y="4876800"/>
            <a:ext cx="2905505" cy="18326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57200" y="457200"/>
            <a:ext cx="9144000" cy="365760"/>
          </a:xfrm>
          <a:prstGeom prst="rect">
            <a:avLst/>
          </a:prstGeom>
          <a:solidFill>
            <a:srgbClr val="1F497D"/>
          </a:solidFill>
        </p:spPr>
        <p:txBody>
          <a:bodyPr vert="horz" wrap="square" lIns="0" tIns="0" rIns="0" bIns="0" rtlCol="0">
            <a:spAutoFit/>
          </a:bodyPr>
          <a:lstStyle/>
          <a:p>
            <a:pPr marR="542290" algn="r">
              <a:lnSpc>
                <a:spcPct val="100000"/>
              </a:lnSpc>
            </a:pP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55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791200" y="2186939"/>
            <a:ext cx="3582885" cy="233857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925202"/>
            <a:ext cx="8224520" cy="943856"/>
          </a:xfrm>
          <a:prstGeom prst="rect">
            <a:avLst/>
          </a:prstGeom>
        </p:spPr>
        <p:txBody>
          <a:bodyPr vert="horz" wrap="square" lIns="0" tIns="325128" rIns="0" bIns="0" rtlCol="0">
            <a:spAutoFit/>
          </a:bodyPr>
          <a:lstStyle/>
          <a:p>
            <a:pPr marL="88900">
              <a:lnSpc>
                <a:spcPct val="100000"/>
              </a:lnSpc>
            </a:pPr>
            <a:r>
              <a:rPr lang="en-US" spc="-105" dirty="0" smtClean="0"/>
              <a:t>New Hire Paperwork</a:t>
            </a:r>
            <a:endParaRPr spc="-105" dirty="0"/>
          </a:p>
        </p:txBody>
      </p:sp>
      <p:sp>
        <p:nvSpPr>
          <p:cNvPr id="3" name="object 3"/>
          <p:cNvSpPr txBox="1"/>
          <p:nvPr/>
        </p:nvSpPr>
        <p:spPr>
          <a:xfrm>
            <a:off x="961897" y="2149022"/>
            <a:ext cx="8179434" cy="2761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715" algn="just">
              <a:lnSpc>
                <a:spcPct val="80000"/>
              </a:lnSpc>
            </a:pPr>
            <a:r>
              <a:rPr sz="1800" spc="-5" dirty="0">
                <a:latin typeface="Arial"/>
                <a:cs typeface="Arial"/>
              </a:rPr>
              <a:t>Congratulations</a:t>
            </a:r>
            <a:r>
              <a:rPr sz="1800" dirty="0">
                <a:latin typeface="Arial"/>
                <a:cs typeface="Arial"/>
              </a:rPr>
              <a:t>! </a:t>
            </a:r>
            <a:r>
              <a:rPr sz="1800" spc="-1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-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u </a:t>
            </a:r>
            <a:r>
              <a:rPr sz="1800" spc="-1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hav</a:t>
            </a:r>
            <a:r>
              <a:rPr sz="1800" dirty="0">
                <a:latin typeface="Arial"/>
                <a:cs typeface="Arial"/>
              </a:rPr>
              <a:t>e </a:t>
            </a:r>
            <a:r>
              <a:rPr sz="1800" spc="-1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no</a:t>
            </a:r>
            <a:r>
              <a:rPr sz="1800" dirty="0">
                <a:latin typeface="Arial"/>
                <a:cs typeface="Arial"/>
              </a:rPr>
              <a:t>w </a:t>
            </a:r>
            <a:r>
              <a:rPr sz="1800" spc="-1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complete</a:t>
            </a:r>
            <a:r>
              <a:rPr sz="1800" dirty="0">
                <a:latin typeface="Arial"/>
                <a:cs typeface="Arial"/>
              </a:rPr>
              <a:t>d </a:t>
            </a:r>
            <a:r>
              <a:rPr sz="1800" spc="-1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l </a:t>
            </a:r>
            <a:r>
              <a:rPr sz="1800" spc="-1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section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 </a:t>
            </a:r>
            <a:r>
              <a:rPr sz="1800" spc="-13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th</a:t>
            </a:r>
            <a:r>
              <a:rPr sz="1800" dirty="0">
                <a:latin typeface="Arial"/>
                <a:cs typeface="Arial"/>
              </a:rPr>
              <a:t>e </a:t>
            </a:r>
            <a:r>
              <a:rPr sz="1800" spc="-130" dirty="0">
                <a:latin typeface="Arial"/>
                <a:cs typeface="Arial"/>
              </a:rPr>
              <a:t> </a:t>
            </a:r>
            <a:r>
              <a:rPr lang="en-US" sz="1800" spc="-130" dirty="0" smtClean="0">
                <a:latin typeface="Arial"/>
                <a:cs typeface="Arial"/>
              </a:rPr>
              <a:t>Full-Time        </a:t>
            </a:r>
            <a:r>
              <a:rPr sz="1800" dirty="0" smtClean="0">
                <a:latin typeface="Arial"/>
                <a:cs typeface="Arial"/>
              </a:rPr>
              <a:t>N</a:t>
            </a:r>
            <a:r>
              <a:rPr sz="1800" spc="-5" dirty="0" smtClean="0">
                <a:latin typeface="Arial"/>
                <a:cs typeface="Arial"/>
              </a:rPr>
              <a:t>e</a:t>
            </a:r>
            <a:r>
              <a:rPr sz="1800" dirty="0" smtClean="0">
                <a:latin typeface="Arial"/>
                <a:cs typeface="Arial"/>
              </a:rPr>
              <a:t>w </a:t>
            </a:r>
            <a:r>
              <a:rPr sz="1800" spc="-135" dirty="0" smtClean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Employee </a:t>
            </a:r>
            <a:r>
              <a:rPr sz="1800" dirty="0">
                <a:latin typeface="Arial"/>
                <a:cs typeface="Arial"/>
              </a:rPr>
              <a:t>Online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rientation.</a:t>
            </a:r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26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200" b="1" spc="-5" dirty="0" smtClean="0">
                <a:latin typeface="Arial"/>
                <a:cs typeface="Arial"/>
              </a:rPr>
              <a:t>REMINDER</a:t>
            </a:r>
            <a:r>
              <a:rPr sz="2200" b="1" spc="-5" dirty="0">
                <a:latin typeface="Arial"/>
                <a:cs typeface="Arial"/>
              </a:rPr>
              <a:t>:</a:t>
            </a:r>
            <a:endParaRPr sz="2200" dirty="0">
              <a:latin typeface="Arial"/>
              <a:cs typeface="Arial"/>
            </a:endParaRPr>
          </a:p>
          <a:p>
            <a:pPr marL="12700" marR="5080" algn="just">
              <a:lnSpc>
                <a:spcPct val="80000"/>
              </a:lnSpc>
              <a:spcBef>
                <a:spcPts val="420"/>
              </a:spcBef>
            </a:pPr>
            <a:r>
              <a:rPr sz="1700" spc="-10" dirty="0">
                <a:latin typeface="Arial"/>
                <a:cs typeface="Arial"/>
              </a:rPr>
              <a:t>Please </a:t>
            </a:r>
            <a:r>
              <a:rPr sz="1700" spc="-10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ensure</a:t>
            </a:r>
            <a:r>
              <a:rPr sz="1700" dirty="0">
                <a:latin typeface="Arial"/>
                <a:cs typeface="Arial"/>
              </a:rPr>
              <a:t> </a:t>
            </a:r>
            <a:r>
              <a:rPr sz="1700" spc="-10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you</a:t>
            </a:r>
            <a:r>
              <a:rPr sz="1700" dirty="0">
                <a:latin typeface="Arial"/>
                <a:cs typeface="Arial"/>
              </a:rPr>
              <a:t> </a:t>
            </a:r>
            <a:r>
              <a:rPr sz="1700" spc="-11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have</a:t>
            </a:r>
            <a:r>
              <a:rPr sz="1700" dirty="0">
                <a:latin typeface="Arial"/>
                <a:cs typeface="Arial"/>
              </a:rPr>
              <a:t> </a:t>
            </a:r>
            <a:r>
              <a:rPr sz="1700" spc="-110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p</a:t>
            </a:r>
            <a:r>
              <a:rPr sz="1700" spc="-10" dirty="0">
                <a:latin typeface="Arial"/>
                <a:cs typeface="Arial"/>
              </a:rPr>
              <a:t>rinted</a:t>
            </a:r>
            <a:r>
              <a:rPr sz="1700" dirty="0">
                <a:latin typeface="Arial"/>
                <a:cs typeface="Arial"/>
              </a:rPr>
              <a:t> </a:t>
            </a:r>
            <a:r>
              <a:rPr sz="1700" spc="-10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and</a:t>
            </a:r>
            <a:r>
              <a:rPr sz="1700" dirty="0">
                <a:latin typeface="Arial"/>
                <a:cs typeface="Arial"/>
              </a:rPr>
              <a:t> </a:t>
            </a:r>
            <a:r>
              <a:rPr sz="1700" spc="-10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completed</a:t>
            </a:r>
            <a:r>
              <a:rPr sz="1700" dirty="0">
                <a:latin typeface="Arial"/>
                <a:cs typeface="Arial"/>
              </a:rPr>
              <a:t> </a:t>
            </a:r>
            <a:r>
              <a:rPr sz="1700" spc="-110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a</a:t>
            </a:r>
            <a:r>
              <a:rPr sz="1700" spc="-5" dirty="0">
                <a:latin typeface="Arial"/>
                <a:cs typeface="Arial"/>
              </a:rPr>
              <a:t>ll</a:t>
            </a:r>
            <a:r>
              <a:rPr sz="1700" dirty="0">
                <a:latin typeface="Arial"/>
                <a:cs typeface="Arial"/>
              </a:rPr>
              <a:t> </a:t>
            </a:r>
            <a:r>
              <a:rPr sz="1700" spc="-10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required</a:t>
            </a:r>
            <a:r>
              <a:rPr sz="1700" dirty="0">
                <a:latin typeface="Arial"/>
                <a:cs typeface="Arial"/>
              </a:rPr>
              <a:t> </a:t>
            </a:r>
            <a:r>
              <a:rPr sz="1700" spc="-11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forms</a:t>
            </a:r>
            <a:r>
              <a:rPr sz="1700" dirty="0">
                <a:latin typeface="Arial"/>
                <a:cs typeface="Arial"/>
              </a:rPr>
              <a:t> </a:t>
            </a:r>
            <a:r>
              <a:rPr sz="1700" spc="-11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listed</a:t>
            </a:r>
            <a:r>
              <a:rPr sz="1700" dirty="0">
                <a:latin typeface="Arial"/>
                <a:cs typeface="Arial"/>
              </a:rPr>
              <a:t> </a:t>
            </a:r>
            <a:r>
              <a:rPr sz="1700" spc="-11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on</a:t>
            </a:r>
            <a:r>
              <a:rPr sz="1700" dirty="0">
                <a:latin typeface="Arial"/>
                <a:cs typeface="Arial"/>
              </a:rPr>
              <a:t> </a:t>
            </a:r>
            <a:r>
              <a:rPr sz="1700" spc="-110" dirty="0">
                <a:latin typeface="Arial"/>
                <a:cs typeface="Arial"/>
              </a:rPr>
              <a:t> </a:t>
            </a:r>
            <a:r>
              <a:rPr sz="1700" spc="-5" dirty="0">
                <a:latin typeface="Arial"/>
                <a:cs typeface="Arial"/>
              </a:rPr>
              <a:t>y</a:t>
            </a:r>
            <a:r>
              <a:rPr sz="1700" spc="-10" dirty="0">
                <a:latin typeface="Arial"/>
                <a:cs typeface="Arial"/>
              </a:rPr>
              <a:t>our Online</a:t>
            </a:r>
            <a:r>
              <a:rPr sz="1700" spc="21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Orientation</a:t>
            </a:r>
            <a:r>
              <a:rPr sz="1700" spc="204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Check</a:t>
            </a:r>
            <a:r>
              <a:rPr sz="1700" spc="-15" dirty="0">
                <a:latin typeface="Arial"/>
                <a:cs typeface="Arial"/>
              </a:rPr>
              <a:t>l</a:t>
            </a:r>
            <a:r>
              <a:rPr sz="1700" spc="-10" dirty="0">
                <a:latin typeface="Arial"/>
                <a:cs typeface="Arial"/>
              </a:rPr>
              <a:t>ist</a:t>
            </a:r>
            <a:r>
              <a:rPr sz="1700" spc="204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in</a:t>
            </a:r>
            <a:r>
              <a:rPr sz="1700" spc="21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the</a:t>
            </a:r>
            <a:r>
              <a:rPr sz="1700" spc="204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Required</a:t>
            </a:r>
            <a:r>
              <a:rPr sz="1700" spc="21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Forms</a:t>
            </a:r>
            <a:r>
              <a:rPr sz="1700" spc="21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packet.</a:t>
            </a:r>
            <a:r>
              <a:rPr sz="1700" dirty="0">
                <a:latin typeface="Arial"/>
                <a:cs typeface="Arial"/>
              </a:rPr>
              <a:t>  </a:t>
            </a:r>
            <a:r>
              <a:rPr sz="1700" spc="-45" dirty="0">
                <a:latin typeface="Arial"/>
                <a:cs typeface="Arial"/>
              </a:rPr>
              <a:t> </a:t>
            </a:r>
            <a:r>
              <a:rPr sz="1700" spc="-170" dirty="0">
                <a:latin typeface="Arial"/>
                <a:cs typeface="Arial"/>
              </a:rPr>
              <a:t>Y</a:t>
            </a:r>
            <a:r>
              <a:rPr sz="1700" spc="-10" dirty="0">
                <a:latin typeface="Arial"/>
                <a:cs typeface="Arial"/>
              </a:rPr>
              <a:t>ou</a:t>
            </a:r>
            <a:r>
              <a:rPr sz="1700" spc="215" dirty="0">
                <a:latin typeface="Arial"/>
                <a:cs typeface="Arial"/>
              </a:rPr>
              <a:t> </a:t>
            </a:r>
            <a:r>
              <a:rPr sz="1700" spc="-20" dirty="0">
                <a:latin typeface="Arial"/>
                <a:cs typeface="Arial"/>
              </a:rPr>
              <a:t>w</a:t>
            </a:r>
            <a:r>
              <a:rPr sz="1700" spc="-5" dirty="0">
                <a:latin typeface="Arial"/>
                <a:cs typeface="Arial"/>
              </a:rPr>
              <a:t>ill</a:t>
            </a:r>
            <a:r>
              <a:rPr sz="1700" spc="204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need</a:t>
            </a:r>
            <a:r>
              <a:rPr sz="1700" spc="204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</a:t>
            </a:r>
            <a:r>
              <a:rPr sz="1700" spc="-10" dirty="0">
                <a:latin typeface="Arial"/>
                <a:cs typeface="Arial"/>
              </a:rPr>
              <a:t>o</a:t>
            </a:r>
            <a:r>
              <a:rPr sz="1700" spc="215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b</a:t>
            </a:r>
            <a:r>
              <a:rPr sz="1700" spc="-10" dirty="0">
                <a:latin typeface="Arial"/>
                <a:cs typeface="Arial"/>
              </a:rPr>
              <a:t>ring</a:t>
            </a:r>
            <a:r>
              <a:rPr sz="1700" spc="-5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th</a:t>
            </a:r>
            <a:r>
              <a:rPr sz="1700" spc="-10" dirty="0">
                <a:latin typeface="Arial"/>
                <a:cs typeface="Arial"/>
              </a:rPr>
              <a:t>e</a:t>
            </a:r>
            <a:r>
              <a:rPr sz="1700" spc="15" dirty="0">
                <a:latin typeface="Arial"/>
                <a:cs typeface="Arial"/>
              </a:rPr>
              <a:t> </a:t>
            </a:r>
            <a:r>
              <a:rPr sz="1700" spc="-5" dirty="0">
                <a:latin typeface="Arial"/>
                <a:cs typeface="Arial"/>
              </a:rPr>
              <a:t>f</a:t>
            </a:r>
            <a:r>
              <a:rPr sz="1700" spc="-15" dirty="0">
                <a:latin typeface="Arial"/>
                <a:cs typeface="Arial"/>
              </a:rPr>
              <a:t>ollowin</a:t>
            </a:r>
            <a:r>
              <a:rPr sz="1700" spc="-10" dirty="0">
                <a:latin typeface="Arial"/>
                <a:cs typeface="Arial"/>
              </a:rPr>
              <a:t>g</a:t>
            </a:r>
            <a:r>
              <a:rPr sz="1700" spc="20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item</a:t>
            </a:r>
            <a:r>
              <a:rPr sz="1700" spc="-10" dirty="0">
                <a:latin typeface="Arial"/>
                <a:cs typeface="Arial"/>
              </a:rPr>
              <a:t>s</a:t>
            </a:r>
            <a:r>
              <a:rPr sz="1700" spc="10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wit</a:t>
            </a:r>
            <a:r>
              <a:rPr sz="1700" spc="-10" dirty="0">
                <a:latin typeface="Arial"/>
                <a:cs typeface="Arial"/>
              </a:rPr>
              <a:t>h</a:t>
            </a:r>
            <a:r>
              <a:rPr sz="1700" spc="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y</a:t>
            </a:r>
            <a:r>
              <a:rPr sz="1700" spc="-15" dirty="0">
                <a:latin typeface="Arial"/>
                <a:cs typeface="Arial"/>
              </a:rPr>
              <a:t>o</a:t>
            </a:r>
            <a:r>
              <a:rPr sz="1700" spc="-10" dirty="0">
                <a:latin typeface="Arial"/>
                <a:cs typeface="Arial"/>
              </a:rPr>
              <a:t>u</a:t>
            </a:r>
            <a:r>
              <a:rPr sz="1700" spc="10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o</a:t>
            </a:r>
            <a:r>
              <a:rPr sz="1700" spc="-10" dirty="0">
                <a:latin typeface="Arial"/>
                <a:cs typeface="Arial"/>
              </a:rPr>
              <a:t>n</a:t>
            </a:r>
            <a:r>
              <a:rPr sz="1700" spc="15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o</a:t>
            </a:r>
            <a:r>
              <a:rPr sz="1700" spc="-10" dirty="0">
                <a:latin typeface="Arial"/>
                <a:cs typeface="Arial"/>
              </a:rPr>
              <a:t>r</a:t>
            </a:r>
            <a:r>
              <a:rPr sz="1700" spc="10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befor</a:t>
            </a:r>
            <a:r>
              <a:rPr sz="1700" spc="-10" dirty="0">
                <a:latin typeface="Arial"/>
                <a:cs typeface="Arial"/>
              </a:rPr>
              <a:t>e</a:t>
            </a:r>
            <a:r>
              <a:rPr sz="1700" spc="2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y</a:t>
            </a:r>
            <a:r>
              <a:rPr sz="1700" spc="-15" dirty="0">
                <a:latin typeface="Arial"/>
                <a:cs typeface="Arial"/>
              </a:rPr>
              <a:t>ou</a:t>
            </a:r>
            <a:r>
              <a:rPr sz="1700" spc="-10" dirty="0">
                <a:latin typeface="Arial"/>
                <a:cs typeface="Arial"/>
              </a:rPr>
              <a:t>r</a:t>
            </a:r>
            <a:r>
              <a:rPr sz="1700" spc="10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firs</a:t>
            </a:r>
            <a:r>
              <a:rPr sz="1700" spc="-5" dirty="0">
                <a:latin typeface="Arial"/>
                <a:cs typeface="Arial"/>
              </a:rPr>
              <a:t>t</a:t>
            </a:r>
            <a:r>
              <a:rPr sz="1700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da</a:t>
            </a:r>
            <a:r>
              <a:rPr sz="1700" spc="-10" dirty="0">
                <a:latin typeface="Arial"/>
                <a:cs typeface="Arial"/>
              </a:rPr>
              <a:t>y</a:t>
            </a:r>
            <a:r>
              <a:rPr sz="1700" spc="15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o</a:t>
            </a:r>
            <a:r>
              <a:rPr sz="1700" spc="-5" dirty="0">
                <a:latin typeface="Arial"/>
                <a:cs typeface="Arial"/>
              </a:rPr>
              <a:t>f</a:t>
            </a:r>
            <a:r>
              <a:rPr sz="1700" spc="15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employment:</a:t>
            </a:r>
            <a:endParaRPr sz="1700" dirty="0">
              <a:latin typeface="Arial"/>
              <a:cs typeface="Arial"/>
            </a:endParaRPr>
          </a:p>
          <a:p>
            <a:pPr marL="629920" indent="-342900">
              <a:lnSpc>
                <a:spcPct val="100000"/>
              </a:lnSpc>
              <a:spcBef>
                <a:spcPts val="1195"/>
              </a:spcBef>
              <a:buClr>
                <a:srgbClr val="1F497C"/>
              </a:buClr>
              <a:buSzPct val="84375"/>
              <a:buFont typeface="Arial"/>
              <a:buAutoNum type="arabicPeriod"/>
              <a:tabLst>
                <a:tab pos="629920" algn="l"/>
              </a:tabLst>
            </a:pPr>
            <a:r>
              <a:rPr sz="1600" b="1" spc="-5" dirty="0">
                <a:latin typeface="Arial"/>
                <a:cs typeface="Arial"/>
              </a:rPr>
              <a:t>Onlin</a:t>
            </a:r>
            <a:r>
              <a:rPr sz="1600" b="1" dirty="0">
                <a:latin typeface="Arial"/>
                <a:cs typeface="Arial"/>
              </a:rPr>
              <a:t>e</a:t>
            </a:r>
            <a:r>
              <a:rPr sz="1600" b="1" spc="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O</a:t>
            </a:r>
            <a:r>
              <a:rPr sz="1600" b="1" spc="-5" dirty="0">
                <a:latin typeface="Arial"/>
                <a:cs typeface="Arial"/>
              </a:rPr>
              <a:t>rientatio</a:t>
            </a:r>
            <a:r>
              <a:rPr sz="1600" b="1" dirty="0">
                <a:latin typeface="Arial"/>
                <a:cs typeface="Arial"/>
              </a:rPr>
              <a:t>n</a:t>
            </a:r>
            <a:r>
              <a:rPr sz="1600" b="1" spc="1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Checklis</a:t>
            </a:r>
            <a:r>
              <a:rPr sz="1600" b="1" dirty="0">
                <a:latin typeface="Arial"/>
                <a:cs typeface="Arial"/>
              </a:rPr>
              <a:t>t</a:t>
            </a:r>
            <a:r>
              <a:rPr sz="1600" b="1" spc="5" dirty="0">
                <a:latin typeface="Arial"/>
                <a:cs typeface="Arial"/>
              </a:rPr>
              <a:t> </a:t>
            </a:r>
            <a:r>
              <a:rPr sz="1500" i="1" spc="-5" dirty="0">
                <a:latin typeface="Arial"/>
                <a:cs typeface="Arial"/>
              </a:rPr>
              <a:t>(an</a:t>
            </a:r>
            <a:r>
              <a:rPr sz="1500" i="1" dirty="0">
                <a:latin typeface="Arial"/>
                <a:cs typeface="Arial"/>
              </a:rPr>
              <a:t>d</a:t>
            </a:r>
            <a:r>
              <a:rPr sz="1500" i="1" spc="5" dirty="0">
                <a:latin typeface="Arial"/>
                <a:cs typeface="Arial"/>
              </a:rPr>
              <a:t> </a:t>
            </a:r>
            <a:r>
              <a:rPr sz="1500" i="1" spc="-5" dirty="0">
                <a:latin typeface="Arial"/>
                <a:cs typeface="Arial"/>
              </a:rPr>
              <a:t>al</a:t>
            </a:r>
            <a:r>
              <a:rPr sz="1500" i="1" dirty="0">
                <a:latin typeface="Arial"/>
                <a:cs typeface="Arial"/>
              </a:rPr>
              <a:t>l</a:t>
            </a:r>
            <a:r>
              <a:rPr sz="1500" i="1" spc="-5" dirty="0">
                <a:latin typeface="Arial"/>
                <a:cs typeface="Arial"/>
              </a:rPr>
              <a:t> associate</a:t>
            </a:r>
            <a:r>
              <a:rPr sz="1500" i="1" dirty="0">
                <a:latin typeface="Arial"/>
                <a:cs typeface="Arial"/>
              </a:rPr>
              <a:t>d</a:t>
            </a:r>
            <a:r>
              <a:rPr sz="1500" i="1" spc="10" dirty="0">
                <a:latin typeface="Arial"/>
                <a:cs typeface="Arial"/>
              </a:rPr>
              <a:t> </a:t>
            </a:r>
            <a:r>
              <a:rPr sz="1500" i="1" spc="-5" dirty="0">
                <a:latin typeface="Arial"/>
                <a:cs typeface="Arial"/>
              </a:rPr>
              <a:t>form</a:t>
            </a:r>
            <a:r>
              <a:rPr sz="1500" i="1" dirty="0">
                <a:latin typeface="Arial"/>
                <a:cs typeface="Arial"/>
              </a:rPr>
              <a:t>s </a:t>
            </a:r>
            <a:r>
              <a:rPr sz="1500" i="1" spc="-5" dirty="0">
                <a:latin typeface="Arial"/>
                <a:cs typeface="Arial"/>
              </a:rPr>
              <a:t>liste</a:t>
            </a:r>
            <a:r>
              <a:rPr sz="1500" i="1" dirty="0">
                <a:latin typeface="Arial"/>
                <a:cs typeface="Arial"/>
              </a:rPr>
              <a:t>d </a:t>
            </a:r>
            <a:r>
              <a:rPr sz="1500" i="1" spc="-5" dirty="0">
                <a:latin typeface="Arial"/>
                <a:cs typeface="Arial"/>
              </a:rPr>
              <a:t>o</a:t>
            </a:r>
            <a:r>
              <a:rPr sz="1500" i="1" dirty="0">
                <a:latin typeface="Arial"/>
                <a:cs typeface="Arial"/>
              </a:rPr>
              <a:t>n </a:t>
            </a:r>
            <a:r>
              <a:rPr sz="1500" i="1" spc="-5" dirty="0">
                <a:latin typeface="Arial"/>
                <a:cs typeface="Arial"/>
              </a:rPr>
              <a:t>th</a:t>
            </a:r>
            <a:r>
              <a:rPr sz="1500" i="1" dirty="0">
                <a:latin typeface="Arial"/>
                <a:cs typeface="Arial"/>
              </a:rPr>
              <a:t>e </a:t>
            </a:r>
            <a:r>
              <a:rPr sz="1500" i="1" spc="-5" dirty="0">
                <a:latin typeface="Arial"/>
                <a:cs typeface="Arial"/>
              </a:rPr>
              <a:t>checklist)</a:t>
            </a:r>
            <a:endParaRPr sz="1500" dirty="0">
              <a:latin typeface="Arial"/>
              <a:cs typeface="Arial"/>
            </a:endParaRPr>
          </a:p>
          <a:p>
            <a:pPr marL="629920" indent="-342900">
              <a:lnSpc>
                <a:spcPct val="100000"/>
              </a:lnSpc>
              <a:buClr>
                <a:srgbClr val="1F497C"/>
              </a:buClr>
              <a:buSzPct val="84375"/>
              <a:buFont typeface="Arial"/>
              <a:buAutoNum type="arabicPeriod"/>
              <a:tabLst>
                <a:tab pos="629920" algn="l"/>
              </a:tabLst>
            </a:pPr>
            <a:r>
              <a:rPr sz="1600" b="1" spc="-5" dirty="0">
                <a:latin typeface="Arial"/>
                <a:cs typeface="Arial"/>
              </a:rPr>
              <a:t>I-</a:t>
            </a:r>
            <a:r>
              <a:rPr sz="1600" b="1" dirty="0">
                <a:latin typeface="Arial"/>
                <a:cs typeface="Arial"/>
              </a:rPr>
              <a:t>9</a:t>
            </a:r>
            <a:r>
              <a:rPr sz="1600" b="1" spc="1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Identificatio</a:t>
            </a:r>
            <a:r>
              <a:rPr sz="1600" b="1" dirty="0">
                <a:latin typeface="Arial"/>
                <a:cs typeface="Arial"/>
              </a:rPr>
              <a:t>n</a:t>
            </a:r>
            <a:r>
              <a:rPr sz="1600" b="1" spc="2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an</a:t>
            </a:r>
            <a:r>
              <a:rPr sz="1600" b="1" dirty="0">
                <a:latin typeface="Arial"/>
                <a:cs typeface="Arial"/>
              </a:rPr>
              <a:t>d</a:t>
            </a:r>
            <a:r>
              <a:rPr sz="1600" b="1" spc="-5" dirty="0">
                <a:latin typeface="Arial"/>
                <a:cs typeface="Arial"/>
              </a:rPr>
              <a:t> </a:t>
            </a:r>
            <a:r>
              <a:rPr sz="1600" b="1" spc="-35" dirty="0">
                <a:latin typeface="Arial"/>
                <a:cs typeface="Arial"/>
              </a:rPr>
              <a:t>W</a:t>
            </a:r>
            <a:r>
              <a:rPr sz="1600" b="1" spc="-5" dirty="0">
                <a:latin typeface="Arial"/>
                <a:cs typeface="Arial"/>
              </a:rPr>
              <a:t>or</a:t>
            </a:r>
            <a:r>
              <a:rPr sz="1600" b="1" dirty="0">
                <a:latin typeface="Arial"/>
                <a:cs typeface="Arial"/>
              </a:rPr>
              <a:t>k</a:t>
            </a:r>
            <a:r>
              <a:rPr sz="1600" b="1" spc="-6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Authorizatio</a:t>
            </a:r>
            <a:r>
              <a:rPr sz="1600" b="1" dirty="0">
                <a:latin typeface="Arial"/>
                <a:cs typeface="Arial"/>
              </a:rPr>
              <a:t>n</a:t>
            </a:r>
            <a:r>
              <a:rPr sz="1600" b="1" spc="-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</a:t>
            </a:r>
            <a:r>
              <a:rPr sz="1600" b="1" spc="-5" dirty="0">
                <a:latin typeface="Arial"/>
                <a:cs typeface="Arial"/>
              </a:rPr>
              <a:t>ocumentation</a:t>
            </a:r>
            <a:endParaRPr sz="1600" dirty="0">
              <a:latin typeface="Arial"/>
              <a:cs typeface="Arial"/>
            </a:endParaRPr>
          </a:p>
          <a:p>
            <a:pPr marL="629920" indent="-342900">
              <a:lnSpc>
                <a:spcPct val="100000"/>
              </a:lnSpc>
              <a:buClr>
                <a:srgbClr val="1F497C"/>
              </a:buClr>
              <a:buSzPct val="84375"/>
              <a:buFont typeface="Arial"/>
              <a:buAutoNum type="arabicPeriod"/>
              <a:tabLst>
                <a:tab pos="629920" algn="l"/>
              </a:tabLst>
            </a:pPr>
            <a:r>
              <a:rPr sz="1600" b="1" spc="-5" dirty="0">
                <a:latin typeface="Arial"/>
                <a:cs typeface="Arial"/>
              </a:rPr>
              <a:t>Socia</a:t>
            </a:r>
            <a:r>
              <a:rPr sz="1600" b="1" dirty="0">
                <a:latin typeface="Arial"/>
                <a:cs typeface="Arial"/>
              </a:rPr>
              <a:t>l </a:t>
            </a:r>
            <a:r>
              <a:rPr sz="1600" b="1" spc="-5" dirty="0">
                <a:latin typeface="Arial"/>
                <a:cs typeface="Arial"/>
              </a:rPr>
              <a:t>Securit</a:t>
            </a:r>
            <a:r>
              <a:rPr sz="1600" b="1" dirty="0">
                <a:latin typeface="Arial"/>
                <a:cs typeface="Arial"/>
              </a:rPr>
              <a:t>y</a:t>
            </a:r>
            <a:r>
              <a:rPr sz="1600" b="1" spc="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Car</a:t>
            </a:r>
            <a:r>
              <a:rPr sz="1600" b="1" dirty="0">
                <a:latin typeface="Arial"/>
                <a:cs typeface="Arial"/>
              </a:rPr>
              <a:t>d</a:t>
            </a:r>
            <a:r>
              <a:rPr sz="1600" b="1" spc="-10" dirty="0">
                <a:latin typeface="Arial"/>
                <a:cs typeface="Arial"/>
              </a:rPr>
              <a:t> </a:t>
            </a:r>
            <a:r>
              <a:rPr sz="1500" i="1" spc="-5" dirty="0">
                <a:latin typeface="Arial"/>
                <a:cs typeface="Arial"/>
              </a:rPr>
              <a:t>(fo</a:t>
            </a:r>
            <a:r>
              <a:rPr sz="1500" i="1" dirty="0">
                <a:latin typeface="Arial"/>
                <a:cs typeface="Arial"/>
              </a:rPr>
              <a:t>r </a:t>
            </a:r>
            <a:r>
              <a:rPr sz="1500" i="1" spc="-5" dirty="0">
                <a:latin typeface="Arial"/>
                <a:cs typeface="Arial"/>
              </a:rPr>
              <a:t>payrol</a:t>
            </a:r>
            <a:r>
              <a:rPr sz="1500" i="1" dirty="0">
                <a:latin typeface="Arial"/>
                <a:cs typeface="Arial"/>
              </a:rPr>
              <a:t>l</a:t>
            </a:r>
            <a:r>
              <a:rPr sz="1500" i="1" spc="10" dirty="0">
                <a:latin typeface="Arial"/>
                <a:cs typeface="Arial"/>
              </a:rPr>
              <a:t> </a:t>
            </a:r>
            <a:r>
              <a:rPr sz="1500" i="1" spc="-5" dirty="0">
                <a:latin typeface="Arial"/>
                <a:cs typeface="Arial"/>
              </a:rPr>
              <a:t>purposes)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1829180"/>
            <a:ext cx="8382000" cy="0"/>
          </a:xfrm>
          <a:custGeom>
            <a:avLst/>
            <a:gdLst/>
            <a:ahLst/>
            <a:cxnLst/>
            <a:rect l="l" t="t" r="r" b="b"/>
            <a:pathLst>
              <a:path w="8382000">
                <a:moveTo>
                  <a:pt x="0" y="0"/>
                </a:moveTo>
                <a:lnTo>
                  <a:pt x="8382000" y="0"/>
                </a:lnTo>
              </a:path>
            </a:pathLst>
          </a:custGeom>
          <a:ln w="11176">
            <a:solidFill>
              <a:srgbClr val="1F49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57200" y="457200"/>
            <a:ext cx="9144000" cy="365760"/>
          </a:xfrm>
          <a:prstGeom prst="rect">
            <a:avLst/>
          </a:prstGeom>
          <a:solidFill>
            <a:srgbClr val="1F497D"/>
          </a:solidFill>
        </p:spPr>
        <p:txBody>
          <a:bodyPr vert="horz" wrap="square" lIns="0" tIns="0" rIns="0" bIns="0" rtlCol="0">
            <a:spAutoFit/>
          </a:bodyPr>
          <a:lstStyle/>
          <a:p>
            <a:pPr marR="542290" algn="r">
              <a:lnSpc>
                <a:spcPct val="100000"/>
              </a:lnSpc>
            </a:pP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56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5128" rIns="0" bIns="0" rtlCol="0">
            <a:spAutoFit/>
          </a:bodyPr>
          <a:lstStyle/>
          <a:p>
            <a:pPr marL="88900">
              <a:lnSpc>
                <a:spcPct val="100000"/>
              </a:lnSpc>
            </a:pPr>
            <a:r>
              <a:rPr spc="-105" dirty="0"/>
              <a:t>Medical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0739" y="2075501"/>
            <a:ext cx="8300720" cy="39908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715" algn="just">
              <a:lnSpc>
                <a:spcPts val="1440"/>
              </a:lnSpc>
            </a:pPr>
            <a:r>
              <a:rPr sz="1500" dirty="0">
                <a:latin typeface="Arial"/>
                <a:cs typeface="Arial"/>
              </a:rPr>
              <a:t>All </a:t>
            </a:r>
            <a:r>
              <a:rPr sz="1500" spc="-4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r</a:t>
            </a:r>
            <a:r>
              <a:rPr sz="1500" dirty="0">
                <a:latin typeface="Arial"/>
                <a:cs typeface="Arial"/>
              </a:rPr>
              <a:t>egu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ar </a:t>
            </a:r>
            <a:r>
              <a:rPr sz="1500" spc="-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ful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-t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spc="-5" dirty="0">
                <a:latin typeface="Arial"/>
                <a:cs typeface="Arial"/>
              </a:rPr>
              <a:t>m</a:t>
            </a:r>
            <a:r>
              <a:rPr sz="1500" dirty="0">
                <a:latin typeface="Arial"/>
                <a:cs typeface="Arial"/>
              </a:rPr>
              <a:t>e </a:t>
            </a:r>
            <a:r>
              <a:rPr sz="1500" spc="-4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mp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spc="-5" dirty="0">
                <a:latin typeface="Arial"/>
                <a:cs typeface="Arial"/>
              </a:rPr>
              <a:t>o</a:t>
            </a:r>
            <a:r>
              <a:rPr sz="1500" dirty="0">
                <a:latin typeface="Arial"/>
                <a:cs typeface="Arial"/>
              </a:rPr>
              <a:t>yees </a:t>
            </a:r>
            <a:r>
              <a:rPr sz="1500" spc="-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are </a:t>
            </a:r>
            <a:r>
              <a:rPr sz="1500" spc="-4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l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g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b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e </a:t>
            </a:r>
            <a:r>
              <a:rPr sz="1500" spc="-4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o </a:t>
            </a:r>
            <a:r>
              <a:rPr sz="1500" spc="-4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r</a:t>
            </a:r>
            <a:r>
              <a:rPr sz="1500" dirty="0">
                <a:latin typeface="Arial"/>
                <a:cs typeface="Arial"/>
              </a:rPr>
              <a:t>eceive </a:t>
            </a:r>
            <a:r>
              <a:rPr sz="1500" spc="-4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benefits </a:t>
            </a:r>
            <a:r>
              <a:rPr sz="1500" spc="-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through </a:t>
            </a:r>
            <a:r>
              <a:rPr sz="1500" spc="-4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he </a:t>
            </a:r>
            <a:r>
              <a:rPr sz="1500" spc="-40" dirty="0">
                <a:latin typeface="Arial"/>
                <a:cs typeface="Arial"/>
              </a:rPr>
              <a:t> </a:t>
            </a:r>
            <a:r>
              <a:rPr sz="1500" spc="-170" dirty="0">
                <a:latin typeface="Arial"/>
                <a:cs typeface="Arial"/>
              </a:rPr>
              <a:t>T</a:t>
            </a:r>
            <a:r>
              <a:rPr sz="1500" spc="-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xas </a:t>
            </a:r>
            <a:r>
              <a:rPr sz="1500" spc="-5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Employees Group </a:t>
            </a:r>
            <a:r>
              <a:rPr sz="1500" spc="-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Benefits </a:t>
            </a:r>
            <a:r>
              <a:rPr sz="1500" spc="-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Program </a:t>
            </a:r>
            <a:r>
              <a:rPr sz="1500" spc="-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(GBP).   </a:t>
            </a:r>
            <a:r>
              <a:rPr sz="1500" spc="-4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The </a:t>
            </a:r>
            <a:r>
              <a:rPr sz="1500" spc="-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GBP </a:t>
            </a:r>
            <a:r>
              <a:rPr sz="1500" spc="-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is </a:t>
            </a:r>
            <a:r>
              <a:rPr sz="1500" spc="-2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a</a:t>
            </a:r>
            <a:r>
              <a:rPr sz="1500" dirty="0">
                <a:latin typeface="Arial"/>
                <a:cs typeface="Arial"/>
              </a:rPr>
              <a:t>dministered </a:t>
            </a:r>
            <a:r>
              <a:rPr sz="1500" spc="-1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b</a:t>
            </a:r>
            <a:r>
              <a:rPr sz="1500" dirty="0">
                <a:latin typeface="Arial"/>
                <a:cs typeface="Arial"/>
              </a:rPr>
              <a:t>y </a:t>
            </a:r>
            <a:r>
              <a:rPr sz="1500" spc="-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ERS </a:t>
            </a:r>
            <a:r>
              <a:rPr sz="1500" spc="-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(Employees </a:t>
            </a:r>
            <a:r>
              <a:rPr sz="1500" spc="-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Retirement System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of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spc="-170" dirty="0">
                <a:latin typeface="Arial"/>
                <a:cs typeface="Arial"/>
              </a:rPr>
              <a:t>T</a:t>
            </a:r>
            <a:r>
              <a:rPr sz="1500" spc="-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xas). </a:t>
            </a:r>
            <a:r>
              <a:rPr sz="1500" spc="1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This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is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he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group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hat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a</a:t>
            </a:r>
            <a:r>
              <a:rPr sz="1500" dirty="0">
                <a:latin typeface="Arial"/>
                <a:cs typeface="Arial"/>
              </a:rPr>
              <a:t>dm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spc="-5" dirty="0">
                <a:latin typeface="Arial"/>
                <a:cs typeface="Arial"/>
              </a:rPr>
              <a:t>n</a:t>
            </a:r>
            <a:r>
              <a:rPr sz="1500" dirty="0">
                <a:latin typeface="Arial"/>
                <a:cs typeface="Arial"/>
              </a:rPr>
              <a:t>isters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health</a:t>
            </a:r>
            <a:r>
              <a:rPr sz="1500" spc="6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insurance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for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most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public</a:t>
            </a:r>
            <a:r>
              <a:rPr sz="1500" spc="6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employees including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college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and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university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mployees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in</a:t>
            </a:r>
            <a:r>
              <a:rPr sz="1500" spc="-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the state (excluding 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UT</a:t>
            </a:r>
            <a:r>
              <a:rPr sz="1500" spc="-4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and</a:t>
            </a:r>
            <a:r>
              <a:rPr sz="1500" spc="-25" dirty="0">
                <a:latin typeface="Arial"/>
                <a:cs typeface="Arial"/>
              </a:rPr>
              <a:t> </a:t>
            </a:r>
            <a:r>
              <a:rPr sz="1500" spc="-114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AMU)</a:t>
            </a: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55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500" dirty="0">
                <a:latin typeface="Arial"/>
                <a:cs typeface="Arial"/>
              </a:rPr>
              <a:t>Below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is</a:t>
            </a:r>
            <a:r>
              <a:rPr sz="1500" spc="-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</a:t>
            </a:r>
            <a:r>
              <a:rPr sz="1500" spc="-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brief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synopsis of coverage.</a:t>
            </a:r>
          </a:p>
          <a:p>
            <a:pPr>
              <a:lnSpc>
                <a:spcPct val="100000"/>
              </a:lnSpc>
              <a:spcBef>
                <a:spcPts val="13"/>
              </a:spcBef>
            </a:pPr>
            <a:endParaRPr sz="155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Medica</a:t>
            </a:r>
            <a:r>
              <a:rPr sz="1600" b="1" dirty="0">
                <a:solidFill>
                  <a:srgbClr val="1F497C"/>
                </a:solidFill>
                <a:latin typeface="Arial"/>
                <a:cs typeface="Arial"/>
              </a:rPr>
              <a:t>l</a:t>
            </a:r>
            <a:r>
              <a:rPr sz="1600" b="1" spc="15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Benefits</a:t>
            </a:r>
            <a:endParaRPr sz="1600" dirty="0">
              <a:latin typeface="Arial"/>
              <a:cs typeface="Arial"/>
            </a:endParaRPr>
          </a:p>
          <a:p>
            <a:pPr marL="12700" marR="5080" algn="just">
              <a:lnSpc>
                <a:spcPct val="80000"/>
              </a:lnSpc>
              <a:spcBef>
                <a:spcPts val="365"/>
              </a:spcBef>
            </a:pPr>
            <a:r>
              <a:rPr sz="1500" dirty="0">
                <a:latin typeface="Arial"/>
                <a:cs typeface="Arial"/>
              </a:rPr>
              <a:t>Col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in </a:t>
            </a:r>
            <a:r>
              <a:rPr sz="1500" spc="-17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C</a:t>
            </a:r>
            <a:r>
              <a:rPr sz="1500" spc="-5" dirty="0">
                <a:latin typeface="Arial"/>
                <a:cs typeface="Arial"/>
              </a:rPr>
              <a:t>o</a:t>
            </a:r>
            <a:r>
              <a:rPr sz="1500" dirty="0">
                <a:latin typeface="Arial"/>
                <a:cs typeface="Arial"/>
              </a:rPr>
              <a:t>l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ege </a:t>
            </a:r>
            <a:r>
              <a:rPr sz="1500" spc="-17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o</a:t>
            </a:r>
            <a:r>
              <a:rPr sz="1500" spc="-30" dirty="0">
                <a:latin typeface="Arial"/>
                <a:cs typeface="Arial"/>
              </a:rPr>
              <a:t>f</a:t>
            </a:r>
            <a:r>
              <a:rPr sz="1500" spc="-5" dirty="0">
                <a:latin typeface="Arial"/>
                <a:cs typeface="Arial"/>
              </a:rPr>
              <a:t>f</a:t>
            </a:r>
            <a:r>
              <a:rPr sz="1500" dirty="0">
                <a:latin typeface="Arial"/>
                <a:cs typeface="Arial"/>
              </a:rPr>
              <a:t>ers </a:t>
            </a:r>
            <a:r>
              <a:rPr sz="1500" spc="-17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medical </a:t>
            </a:r>
            <a:r>
              <a:rPr sz="1500" spc="-17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coverage </a:t>
            </a:r>
            <a:r>
              <a:rPr sz="1500" spc="-17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w</a:t>
            </a:r>
            <a:r>
              <a:rPr sz="1500" dirty="0">
                <a:latin typeface="Arial"/>
                <a:cs typeface="Arial"/>
              </a:rPr>
              <a:t>ith </a:t>
            </a:r>
            <a:r>
              <a:rPr sz="1500" spc="-17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e</a:t>
            </a:r>
            <a:r>
              <a:rPr sz="1500" spc="15" dirty="0">
                <a:latin typeface="Arial"/>
                <a:cs typeface="Arial"/>
              </a:rPr>
              <a:t>m</a:t>
            </a:r>
            <a:r>
              <a:rPr sz="1500" dirty="0">
                <a:latin typeface="Arial"/>
                <a:cs typeface="Arial"/>
              </a:rPr>
              <a:t>p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oyee </a:t>
            </a:r>
            <a:r>
              <a:rPr sz="1500" spc="-17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premiums </a:t>
            </a:r>
            <a:r>
              <a:rPr sz="1500" spc="-17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currently </a:t>
            </a:r>
            <a:r>
              <a:rPr sz="1500" spc="-17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pa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d </a:t>
            </a:r>
            <a:r>
              <a:rPr sz="1500" spc="-17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b</a:t>
            </a:r>
            <a:r>
              <a:rPr sz="1500" dirty="0">
                <a:latin typeface="Arial"/>
                <a:cs typeface="Arial"/>
              </a:rPr>
              <a:t>y </a:t>
            </a:r>
            <a:r>
              <a:rPr sz="1500" spc="-17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he </a:t>
            </a:r>
            <a:r>
              <a:rPr sz="1500" spc="-17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state </a:t>
            </a:r>
            <a:r>
              <a:rPr sz="1500" spc="-17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o</a:t>
            </a:r>
            <a:r>
              <a:rPr sz="1500" dirty="0">
                <a:latin typeface="Arial"/>
                <a:cs typeface="Arial"/>
              </a:rPr>
              <a:t>f </a:t>
            </a:r>
            <a:r>
              <a:rPr sz="1500" spc="-170" dirty="0">
                <a:latin typeface="Arial"/>
                <a:cs typeface="Arial"/>
              </a:rPr>
              <a:t>T</a:t>
            </a:r>
            <a:r>
              <a:rPr sz="1500" spc="-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xas </a:t>
            </a:r>
            <a:r>
              <a:rPr sz="1500" spc="-11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a</a:t>
            </a:r>
            <a:r>
              <a:rPr sz="1500" dirty="0">
                <a:latin typeface="Arial"/>
                <a:cs typeface="Arial"/>
              </a:rPr>
              <a:t>nd </a:t>
            </a:r>
            <a:r>
              <a:rPr sz="1500" spc="-11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C</a:t>
            </a:r>
            <a:r>
              <a:rPr sz="1500" spc="-5" dirty="0">
                <a:latin typeface="Arial"/>
                <a:cs typeface="Arial"/>
              </a:rPr>
              <a:t>o</a:t>
            </a:r>
            <a:r>
              <a:rPr sz="1500" dirty="0">
                <a:latin typeface="Arial"/>
                <a:cs typeface="Arial"/>
              </a:rPr>
              <a:t>ll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n </a:t>
            </a:r>
            <a:r>
              <a:rPr sz="1500" spc="-1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lege. </a:t>
            </a:r>
            <a:r>
              <a:rPr sz="1500" spc="-114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M</a:t>
            </a:r>
            <a:r>
              <a:rPr sz="1500" dirty="0">
                <a:latin typeface="Arial"/>
                <a:cs typeface="Arial"/>
              </a:rPr>
              <a:t>edical/Health </a:t>
            </a:r>
            <a:r>
              <a:rPr sz="1500" spc="-10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insuran</a:t>
            </a:r>
            <a:r>
              <a:rPr sz="1500" spc="10" dirty="0">
                <a:latin typeface="Arial"/>
                <a:cs typeface="Arial"/>
              </a:rPr>
              <a:t>c</a:t>
            </a:r>
            <a:r>
              <a:rPr sz="1500" dirty="0">
                <a:latin typeface="Arial"/>
                <a:cs typeface="Arial"/>
              </a:rPr>
              <a:t>e </a:t>
            </a:r>
            <a:r>
              <a:rPr sz="1500" spc="-1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coverage </a:t>
            </a:r>
            <a:r>
              <a:rPr sz="1500" spc="-1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is </a:t>
            </a:r>
            <a:r>
              <a:rPr sz="1500" spc="-11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a</a:t>
            </a:r>
            <a:r>
              <a:rPr sz="1500" dirty="0">
                <a:latin typeface="Arial"/>
                <a:cs typeface="Arial"/>
              </a:rPr>
              <a:t>vai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able </a:t>
            </a:r>
            <a:r>
              <a:rPr sz="1500" spc="-10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including </a:t>
            </a:r>
            <a:r>
              <a:rPr sz="1500" spc="-10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raditional coverage </a:t>
            </a:r>
            <a:r>
              <a:rPr sz="1500" spc="7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with </a:t>
            </a:r>
            <a:r>
              <a:rPr sz="1500" spc="8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 </a:t>
            </a:r>
            <a:r>
              <a:rPr sz="1500" spc="7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po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spc="-5" dirty="0">
                <a:latin typeface="Arial"/>
                <a:cs typeface="Arial"/>
              </a:rPr>
              <a:t>n</a:t>
            </a:r>
            <a:r>
              <a:rPr sz="1500" dirty="0">
                <a:latin typeface="Arial"/>
                <a:cs typeface="Arial"/>
              </a:rPr>
              <a:t>t-of-service </a:t>
            </a:r>
            <a:r>
              <a:rPr sz="1500" spc="7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(POS). </a:t>
            </a:r>
            <a:r>
              <a:rPr sz="1500" spc="7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Coll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n </a:t>
            </a:r>
            <a:r>
              <a:rPr sz="1500" spc="8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Col</a:t>
            </a:r>
            <a:r>
              <a:rPr sz="1500" spc="5" dirty="0">
                <a:latin typeface="Arial"/>
                <a:cs typeface="Arial"/>
              </a:rPr>
              <a:t>le</a:t>
            </a:r>
            <a:r>
              <a:rPr sz="1500" dirty="0">
                <a:latin typeface="Arial"/>
                <a:cs typeface="Arial"/>
              </a:rPr>
              <a:t>ge </a:t>
            </a:r>
            <a:r>
              <a:rPr sz="1500" spc="8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pays </a:t>
            </a:r>
            <a:r>
              <a:rPr sz="1500" spc="7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the </a:t>
            </a:r>
            <a:r>
              <a:rPr sz="1500" spc="7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mp</a:t>
            </a:r>
            <a:r>
              <a:rPr sz="1500" spc="5" dirty="0">
                <a:latin typeface="Arial"/>
                <a:cs typeface="Arial"/>
              </a:rPr>
              <a:t>lo</a:t>
            </a:r>
            <a:r>
              <a:rPr sz="1500" dirty="0">
                <a:latin typeface="Arial"/>
                <a:cs typeface="Arial"/>
              </a:rPr>
              <a:t>yee's </a:t>
            </a:r>
            <a:r>
              <a:rPr sz="1500" spc="7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c</a:t>
            </a:r>
            <a:r>
              <a:rPr sz="1500" dirty="0">
                <a:latin typeface="Arial"/>
                <a:cs typeface="Arial"/>
              </a:rPr>
              <a:t>overage </a:t>
            </a:r>
            <a:r>
              <a:rPr sz="1500" spc="8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with opt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spc="-5" dirty="0">
                <a:latin typeface="Arial"/>
                <a:cs typeface="Arial"/>
              </a:rPr>
              <a:t>o</a:t>
            </a:r>
            <a:r>
              <a:rPr sz="1500" dirty="0">
                <a:latin typeface="Arial"/>
                <a:cs typeface="Arial"/>
              </a:rPr>
              <a:t>nal</a:t>
            </a:r>
            <a:r>
              <a:rPr sz="1500" spc="2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d</a:t>
            </a:r>
            <a:r>
              <a:rPr sz="1500" dirty="0">
                <a:latin typeface="Arial"/>
                <a:cs typeface="Arial"/>
              </a:rPr>
              <a:t>ependent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coverage</a:t>
            </a:r>
            <a:r>
              <a:rPr sz="1500" spc="2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a</a:t>
            </a:r>
            <a:r>
              <a:rPr sz="1500" dirty="0">
                <a:latin typeface="Arial"/>
                <a:cs typeface="Arial"/>
              </a:rPr>
              <a:t>vai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ab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e</a:t>
            </a:r>
            <a:r>
              <a:rPr sz="1500" spc="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with</a:t>
            </a:r>
            <a:r>
              <a:rPr sz="1500" spc="2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he</a:t>
            </a:r>
            <a:r>
              <a:rPr sz="1500" spc="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cost</a:t>
            </a:r>
            <a:r>
              <a:rPr sz="1500" spc="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shared</a:t>
            </a:r>
            <a:r>
              <a:rPr sz="1500" spc="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bet</a:t>
            </a:r>
            <a:r>
              <a:rPr sz="1500" spc="5" dirty="0">
                <a:latin typeface="Arial"/>
                <a:cs typeface="Arial"/>
              </a:rPr>
              <a:t>w</a:t>
            </a:r>
            <a:r>
              <a:rPr sz="1500" dirty="0">
                <a:latin typeface="Arial"/>
                <a:cs typeface="Arial"/>
              </a:rPr>
              <a:t>een</a:t>
            </a:r>
            <a:r>
              <a:rPr sz="1500" spc="2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he</a:t>
            </a:r>
            <a:r>
              <a:rPr sz="1500" spc="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state,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Coll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n</a:t>
            </a:r>
            <a:r>
              <a:rPr sz="1500" spc="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Col</a:t>
            </a:r>
            <a:r>
              <a:rPr sz="1500" spc="5" dirty="0">
                <a:latin typeface="Arial"/>
                <a:cs typeface="Arial"/>
              </a:rPr>
              <a:t>le</a:t>
            </a:r>
            <a:r>
              <a:rPr sz="1500" dirty="0">
                <a:latin typeface="Arial"/>
                <a:cs typeface="Arial"/>
              </a:rPr>
              <a:t>ge</a:t>
            </a:r>
            <a:r>
              <a:rPr sz="1500" spc="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and the </a:t>
            </a:r>
            <a:r>
              <a:rPr sz="1500" spc="20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mployee. </a:t>
            </a:r>
            <a:r>
              <a:rPr sz="1500" spc="20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Emp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oyee  </a:t>
            </a:r>
            <a:r>
              <a:rPr sz="1500" spc="-2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medical </a:t>
            </a:r>
            <a:r>
              <a:rPr sz="1500" spc="204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coverage </a:t>
            </a:r>
            <a:r>
              <a:rPr sz="1500" spc="20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f</a:t>
            </a:r>
            <a:r>
              <a:rPr sz="1500" dirty="0">
                <a:latin typeface="Arial"/>
                <a:cs typeface="Arial"/>
              </a:rPr>
              <a:t>or </a:t>
            </a:r>
            <a:r>
              <a:rPr sz="1500" spc="20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health, </a:t>
            </a:r>
            <a:r>
              <a:rPr sz="1500" spc="204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p</a:t>
            </a:r>
            <a:r>
              <a:rPr sz="1500" dirty="0">
                <a:latin typeface="Arial"/>
                <a:cs typeface="Arial"/>
              </a:rPr>
              <a:t>rescr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spc="-5" dirty="0">
                <a:latin typeface="Arial"/>
                <a:cs typeface="Arial"/>
              </a:rPr>
              <a:t>p</a:t>
            </a:r>
            <a:r>
              <a:rPr sz="1500" dirty="0">
                <a:latin typeface="Arial"/>
                <a:cs typeface="Arial"/>
              </a:rPr>
              <a:t>t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on, </a:t>
            </a:r>
            <a:r>
              <a:rPr sz="1500" spc="20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vis</a:t>
            </a:r>
            <a:r>
              <a:rPr sz="1500" spc="5" dirty="0">
                <a:latin typeface="Arial"/>
                <a:cs typeface="Arial"/>
              </a:rPr>
              <a:t>io</a:t>
            </a:r>
            <a:r>
              <a:rPr sz="1500" dirty="0">
                <a:latin typeface="Arial"/>
                <a:cs typeface="Arial"/>
              </a:rPr>
              <a:t>n, </a:t>
            </a:r>
            <a:r>
              <a:rPr sz="1500" spc="20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and </a:t>
            </a:r>
            <a:r>
              <a:rPr sz="1500" spc="20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b</a:t>
            </a:r>
            <a:r>
              <a:rPr sz="1500" dirty="0">
                <a:latin typeface="Arial"/>
                <a:cs typeface="Arial"/>
              </a:rPr>
              <a:t>asic </a:t>
            </a:r>
            <a:r>
              <a:rPr sz="1500" spc="20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ife insurance</a:t>
            </a:r>
            <a:r>
              <a:rPr sz="1500" spc="19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coverage</a:t>
            </a:r>
            <a:r>
              <a:rPr sz="1500" spc="20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b</a:t>
            </a:r>
            <a:r>
              <a:rPr sz="1500" dirty="0">
                <a:latin typeface="Arial"/>
                <a:cs typeface="Arial"/>
              </a:rPr>
              <a:t>egins</a:t>
            </a:r>
            <a:r>
              <a:rPr sz="1500" spc="195" dirty="0">
                <a:latin typeface="Arial"/>
                <a:cs typeface="Arial"/>
              </a:rPr>
              <a:t> </a:t>
            </a:r>
            <a:r>
              <a:rPr lang="en-US" sz="1500" spc="5" dirty="0">
                <a:latin typeface="Arial"/>
                <a:cs typeface="Arial"/>
              </a:rPr>
              <a:t>the first of the month after 60 days of employment.</a:t>
            </a:r>
            <a:r>
              <a:rPr lang="en-US" sz="1600" dirty="0" smtClean="0"/>
              <a:t> </a:t>
            </a:r>
            <a:r>
              <a:rPr sz="1500" spc="-5" dirty="0" smtClean="0">
                <a:latin typeface="Arial"/>
                <a:cs typeface="Arial"/>
              </a:rPr>
              <a:t>M</a:t>
            </a:r>
            <a:r>
              <a:rPr sz="1500" dirty="0" smtClean="0">
                <a:latin typeface="Arial"/>
                <a:cs typeface="Arial"/>
              </a:rPr>
              <a:t>edical</a:t>
            </a:r>
            <a:r>
              <a:rPr sz="1500" spc="195" dirty="0" smtClean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c</a:t>
            </a:r>
            <a:r>
              <a:rPr sz="1500" dirty="0">
                <a:latin typeface="Arial"/>
                <a:cs typeface="Arial"/>
              </a:rPr>
              <a:t>overage</a:t>
            </a:r>
            <a:r>
              <a:rPr sz="1500" spc="19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f</a:t>
            </a:r>
            <a:r>
              <a:rPr sz="1500" dirty="0">
                <a:latin typeface="Arial"/>
                <a:cs typeface="Arial"/>
              </a:rPr>
              <a:t>or</a:t>
            </a:r>
            <a:r>
              <a:rPr sz="1500" spc="19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eli</a:t>
            </a:r>
            <a:r>
              <a:rPr sz="1500" spc="10" dirty="0">
                <a:latin typeface="Arial"/>
                <a:cs typeface="Arial"/>
              </a:rPr>
              <a:t>g</a:t>
            </a:r>
            <a:r>
              <a:rPr sz="1500" dirty="0">
                <a:latin typeface="Arial"/>
                <a:cs typeface="Arial"/>
              </a:rPr>
              <a:t>ible</a:t>
            </a:r>
            <a:r>
              <a:rPr sz="1500" spc="19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dependen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s</a:t>
            </a:r>
            <a:r>
              <a:rPr sz="1500" spc="19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can</a:t>
            </a:r>
            <a:r>
              <a:rPr sz="1500" spc="19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b</a:t>
            </a:r>
            <a:r>
              <a:rPr sz="1500" dirty="0">
                <a:latin typeface="Arial"/>
                <a:cs typeface="Arial"/>
              </a:rPr>
              <a:t>egin</a:t>
            </a:r>
            <a:r>
              <a:rPr sz="1500" spc="20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hat</a:t>
            </a:r>
            <a:r>
              <a:rPr sz="1500" spc="19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da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e</a:t>
            </a:r>
            <a:r>
              <a:rPr sz="1500" spc="20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to</a:t>
            </a:r>
            <a:r>
              <a:rPr sz="1500" dirty="0">
                <a:latin typeface="Arial"/>
                <a:cs typeface="Arial"/>
              </a:rPr>
              <a:t>o,</a:t>
            </a:r>
            <a:r>
              <a:rPr sz="1500" spc="19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if</a:t>
            </a:r>
            <a:r>
              <a:rPr sz="1500" spc="19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th</a:t>
            </a:r>
            <a:r>
              <a:rPr sz="1500" dirty="0">
                <a:latin typeface="Arial"/>
                <a:cs typeface="Arial"/>
              </a:rPr>
              <a:t>e employee</a:t>
            </a:r>
            <a:r>
              <a:rPr sz="1500" spc="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enrolls</a:t>
            </a:r>
            <a:r>
              <a:rPr sz="1500" spc="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dependents</a:t>
            </a:r>
            <a:r>
              <a:rPr sz="1500" spc="2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w</a:t>
            </a:r>
            <a:r>
              <a:rPr sz="1500" dirty="0">
                <a:latin typeface="Arial"/>
                <a:cs typeface="Arial"/>
              </a:rPr>
              <a:t>ithin</a:t>
            </a:r>
            <a:r>
              <a:rPr sz="1500" spc="2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he</a:t>
            </a:r>
            <a:r>
              <a:rPr sz="1500" spc="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al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spc="-5" dirty="0">
                <a:latin typeface="Arial"/>
                <a:cs typeface="Arial"/>
              </a:rPr>
              <a:t>o</a:t>
            </a:r>
            <a:r>
              <a:rPr sz="1500" dirty="0">
                <a:latin typeface="Arial"/>
                <a:cs typeface="Arial"/>
              </a:rPr>
              <a:t>wab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e</a:t>
            </a:r>
            <a:r>
              <a:rPr sz="1500" spc="2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spc="-5" dirty="0">
                <a:latin typeface="Arial"/>
                <a:cs typeface="Arial"/>
              </a:rPr>
              <a:t>m</a:t>
            </a:r>
            <a:r>
              <a:rPr sz="1500" dirty="0">
                <a:latin typeface="Arial"/>
                <a:cs typeface="Arial"/>
              </a:rPr>
              <a:t>e</a:t>
            </a:r>
            <a:r>
              <a:rPr sz="1500" spc="2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f</a:t>
            </a:r>
            <a:r>
              <a:rPr sz="1500" dirty="0">
                <a:latin typeface="Arial"/>
                <a:cs typeface="Arial"/>
              </a:rPr>
              <a:t>rame.</a:t>
            </a:r>
            <a:r>
              <a:rPr sz="1500" spc="2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Please</a:t>
            </a:r>
            <a:r>
              <a:rPr sz="1500" b="1" spc="2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note</a:t>
            </a:r>
            <a:r>
              <a:rPr sz="1500" b="1" spc="20" dirty="0">
                <a:latin typeface="Arial"/>
                <a:cs typeface="Arial"/>
              </a:rPr>
              <a:t> </a:t>
            </a:r>
            <a:r>
              <a:rPr sz="1500" b="1" spc="-5" dirty="0">
                <a:latin typeface="Arial"/>
                <a:cs typeface="Arial"/>
              </a:rPr>
              <a:t>t</a:t>
            </a:r>
            <a:r>
              <a:rPr sz="1500" b="1" dirty="0">
                <a:latin typeface="Arial"/>
                <a:cs typeface="Arial"/>
              </a:rPr>
              <a:t>hat</a:t>
            </a:r>
            <a:r>
              <a:rPr sz="1500" b="1" spc="15" dirty="0">
                <a:latin typeface="Arial"/>
                <a:cs typeface="Arial"/>
              </a:rPr>
              <a:t> </a:t>
            </a:r>
            <a:r>
              <a:rPr sz="1500" b="1" spc="-5" dirty="0">
                <a:latin typeface="Arial"/>
                <a:cs typeface="Arial"/>
              </a:rPr>
              <a:t>w</a:t>
            </a:r>
            <a:r>
              <a:rPr sz="1500" b="1" dirty="0">
                <a:latin typeface="Arial"/>
                <a:cs typeface="Arial"/>
              </a:rPr>
              <a:t>aiving</a:t>
            </a:r>
            <a:r>
              <a:rPr sz="1500" b="1" spc="2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medical benefits</a:t>
            </a:r>
            <a:r>
              <a:rPr sz="1500" b="1" spc="8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now</a:t>
            </a:r>
            <a:r>
              <a:rPr sz="1500" b="1" spc="80" dirty="0">
                <a:latin typeface="Arial"/>
                <a:cs typeface="Arial"/>
              </a:rPr>
              <a:t> </a:t>
            </a:r>
            <a:r>
              <a:rPr sz="1500" b="1" spc="-5" dirty="0">
                <a:latin typeface="Arial"/>
                <a:cs typeface="Arial"/>
              </a:rPr>
              <a:t>m</a:t>
            </a:r>
            <a:r>
              <a:rPr sz="1500" b="1" dirty="0">
                <a:latin typeface="Arial"/>
                <a:cs typeface="Arial"/>
              </a:rPr>
              <a:t>ay</a:t>
            </a:r>
            <a:r>
              <a:rPr sz="1500" b="1" spc="8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prevent</a:t>
            </a:r>
            <a:r>
              <a:rPr sz="1500" b="1" spc="85" dirty="0">
                <a:latin typeface="Arial"/>
                <a:cs typeface="Arial"/>
              </a:rPr>
              <a:t> </a:t>
            </a:r>
            <a:r>
              <a:rPr sz="1500" b="1" spc="-5" dirty="0">
                <a:latin typeface="Arial"/>
                <a:cs typeface="Arial"/>
              </a:rPr>
              <a:t>y</a:t>
            </a:r>
            <a:r>
              <a:rPr sz="1500" b="1" dirty="0">
                <a:latin typeface="Arial"/>
                <a:cs typeface="Arial"/>
              </a:rPr>
              <a:t>ou</a:t>
            </a:r>
            <a:r>
              <a:rPr sz="1500" b="1" spc="8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from</a:t>
            </a:r>
            <a:r>
              <a:rPr sz="1500" b="1" spc="8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being</a:t>
            </a:r>
            <a:r>
              <a:rPr sz="1500" b="1" spc="85" dirty="0">
                <a:latin typeface="Arial"/>
                <a:cs typeface="Arial"/>
              </a:rPr>
              <a:t> </a:t>
            </a:r>
            <a:r>
              <a:rPr sz="1500" b="1" spc="-5" dirty="0">
                <a:latin typeface="Arial"/>
                <a:cs typeface="Arial"/>
              </a:rPr>
              <a:t>e</a:t>
            </a:r>
            <a:r>
              <a:rPr sz="1500" b="1" dirty="0">
                <a:latin typeface="Arial"/>
                <a:cs typeface="Arial"/>
              </a:rPr>
              <a:t>l</a:t>
            </a:r>
            <a:r>
              <a:rPr sz="1500" b="1" spc="-10" dirty="0">
                <a:latin typeface="Arial"/>
                <a:cs typeface="Arial"/>
              </a:rPr>
              <a:t>i</a:t>
            </a:r>
            <a:r>
              <a:rPr sz="1500" b="1" dirty="0">
                <a:latin typeface="Arial"/>
                <a:cs typeface="Arial"/>
              </a:rPr>
              <a:t>g</a:t>
            </a:r>
            <a:r>
              <a:rPr sz="1500" b="1" spc="-10" dirty="0">
                <a:latin typeface="Arial"/>
                <a:cs typeface="Arial"/>
              </a:rPr>
              <a:t>i</a:t>
            </a:r>
            <a:r>
              <a:rPr sz="1500" b="1" dirty="0">
                <a:latin typeface="Arial"/>
                <a:cs typeface="Arial"/>
              </a:rPr>
              <a:t>ble</a:t>
            </a:r>
            <a:r>
              <a:rPr sz="1500" b="1" spc="85" dirty="0">
                <a:latin typeface="Arial"/>
                <a:cs typeface="Arial"/>
              </a:rPr>
              <a:t> </a:t>
            </a:r>
            <a:r>
              <a:rPr sz="1500" b="1" spc="-5" dirty="0">
                <a:latin typeface="Arial"/>
                <a:cs typeface="Arial"/>
              </a:rPr>
              <a:t>t</a:t>
            </a:r>
            <a:r>
              <a:rPr sz="1500" b="1" dirty="0">
                <a:latin typeface="Arial"/>
                <a:cs typeface="Arial"/>
              </a:rPr>
              <a:t>o</a:t>
            </a:r>
            <a:r>
              <a:rPr sz="1500" b="1" spc="85" dirty="0">
                <a:latin typeface="Arial"/>
                <a:cs typeface="Arial"/>
              </a:rPr>
              <a:t> </a:t>
            </a:r>
            <a:r>
              <a:rPr sz="1500" b="1" spc="-5" dirty="0">
                <a:latin typeface="Arial"/>
                <a:cs typeface="Arial"/>
              </a:rPr>
              <a:t>e</a:t>
            </a:r>
            <a:r>
              <a:rPr sz="1500" b="1" dirty="0">
                <a:latin typeface="Arial"/>
                <a:cs typeface="Arial"/>
              </a:rPr>
              <a:t>nroll</a:t>
            </a:r>
            <a:r>
              <a:rPr sz="1500" b="1" spc="75" dirty="0">
                <a:latin typeface="Arial"/>
                <a:cs typeface="Arial"/>
              </a:rPr>
              <a:t> </a:t>
            </a:r>
            <a:r>
              <a:rPr sz="1500" b="1" spc="-5" dirty="0">
                <a:latin typeface="Arial"/>
                <a:cs typeface="Arial"/>
              </a:rPr>
              <a:t>i</a:t>
            </a:r>
            <a:r>
              <a:rPr sz="1500" b="1" dirty="0">
                <a:latin typeface="Arial"/>
                <a:cs typeface="Arial"/>
              </a:rPr>
              <a:t>n</a:t>
            </a:r>
            <a:r>
              <a:rPr sz="1500" b="1" spc="85" dirty="0">
                <a:latin typeface="Arial"/>
                <a:cs typeface="Arial"/>
              </a:rPr>
              <a:t> </a:t>
            </a:r>
            <a:r>
              <a:rPr sz="1500" b="1" spc="-10" dirty="0">
                <a:latin typeface="Arial"/>
                <a:cs typeface="Arial"/>
              </a:rPr>
              <a:t>t</a:t>
            </a:r>
            <a:r>
              <a:rPr sz="1500" b="1" dirty="0">
                <a:latin typeface="Arial"/>
                <a:cs typeface="Arial"/>
              </a:rPr>
              <a:t>he</a:t>
            </a:r>
            <a:r>
              <a:rPr sz="1500" b="1" spc="8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futur</a:t>
            </a:r>
            <a:r>
              <a:rPr sz="1500" b="1" spc="-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. </a:t>
            </a:r>
            <a:r>
              <a:rPr sz="1500" spc="17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C</a:t>
            </a:r>
            <a:r>
              <a:rPr sz="1500" dirty="0">
                <a:latin typeface="Arial"/>
                <a:cs typeface="Arial"/>
              </a:rPr>
              <a:t>overage</a:t>
            </a:r>
            <a:r>
              <a:rPr sz="1500" spc="9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not</a:t>
            </a:r>
            <a:r>
              <a:rPr sz="1500" spc="9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tied to</a:t>
            </a:r>
            <a:r>
              <a:rPr sz="1500" spc="1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the</a:t>
            </a:r>
            <a:r>
              <a:rPr sz="1500" spc="17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medical</a:t>
            </a:r>
            <a:r>
              <a:rPr sz="1500" spc="16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c</a:t>
            </a:r>
            <a:r>
              <a:rPr sz="1500" dirty="0">
                <a:latin typeface="Arial"/>
                <a:cs typeface="Arial"/>
              </a:rPr>
              <a:t>overage</a:t>
            </a:r>
            <a:r>
              <a:rPr sz="1500" spc="1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(dental,</a:t>
            </a:r>
            <a:r>
              <a:rPr sz="1500" spc="16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o</a:t>
            </a:r>
            <a:r>
              <a:rPr sz="1500" dirty="0">
                <a:latin typeface="Arial"/>
                <a:cs typeface="Arial"/>
              </a:rPr>
              <a:t>ptional</a:t>
            </a:r>
            <a:r>
              <a:rPr sz="1500" spc="16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life</a:t>
            </a:r>
            <a:r>
              <a:rPr sz="1500" spc="160" dirty="0">
                <a:latin typeface="Arial"/>
                <a:cs typeface="Arial"/>
              </a:rPr>
              <a:t> </a:t>
            </a:r>
            <a:r>
              <a:rPr sz="1500" spc="1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nsurance,</a:t>
            </a:r>
            <a:r>
              <a:rPr sz="1500" spc="16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v</a:t>
            </a:r>
            <a:r>
              <a:rPr sz="1500" dirty="0">
                <a:latin typeface="Arial"/>
                <a:cs typeface="Arial"/>
              </a:rPr>
              <a:t>o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untary</a:t>
            </a:r>
            <a:r>
              <a:rPr sz="1500" spc="16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A</a:t>
            </a:r>
            <a:r>
              <a:rPr sz="1500" dirty="0">
                <a:latin typeface="Arial"/>
                <a:cs typeface="Arial"/>
              </a:rPr>
              <a:t>D&amp;D,</a:t>
            </a:r>
            <a:r>
              <a:rPr sz="1500" spc="1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and</a:t>
            </a:r>
            <a:r>
              <a:rPr sz="1500" spc="1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short-term</a:t>
            </a:r>
            <a:r>
              <a:rPr sz="1500" spc="16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a</a:t>
            </a:r>
            <a:r>
              <a:rPr sz="1500" dirty="0">
                <a:latin typeface="Arial"/>
                <a:cs typeface="Arial"/>
              </a:rPr>
              <a:t>nd/or long-term</a:t>
            </a:r>
            <a:r>
              <a:rPr sz="1500" spc="14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d</a:t>
            </a:r>
            <a:r>
              <a:rPr sz="1500" dirty="0">
                <a:latin typeface="Arial"/>
                <a:cs typeface="Arial"/>
              </a:rPr>
              <a:t>isabi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ity</a:t>
            </a:r>
            <a:r>
              <a:rPr sz="1500" spc="1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insurance)</a:t>
            </a:r>
            <a:r>
              <a:rPr sz="1500" spc="1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wi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l</a:t>
            </a:r>
            <a:r>
              <a:rPr sz="1500" spc="14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b</a:t>
            </a:r>
            <a:r>
              <a:rPr sz="1500" dirty="0">
                <a:latin typeface="Arial"/>
                <a:cs typeface="Arial"/>
              </a:rPr>
              <a:t>e</a:t>
            </a:r>
            <a:r>
              <a:rPr sz="1500" spc="14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e</a:t>
            </a:r>
            <a:r>
              <a:rPr sz="1500" spc="-35" dirty="0">
                <a:latin typeface="Arial"/>
                <a:cs typeface="Arial"/>
              </a:rPr>
              <a:t>f</a:t>
            </a:r>
            <a:r>
              <a:rPr sz="1500" spc="-5" dirty="0">
                <a:latin typeface="Arial"/>
                <a:cs typeface="Arial"/>
              </a:rPr>
              <a:t>f</a:t>
            </a:r>
            <a:r>
              <a:rPr sz="1500" dirty="0">
                <a:latin typeface="Arial"/>
                <a:cs typeface="Arial"/>
              </a:rPr>
              <a:t>ective</a:t>
            </a:r>
            <a:r>
              <a:rPr sz="1500" spc="15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on</a:t>
            </a:r>
            <a:r>
              <a:rPr sz="1500" spc="1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the</a:t>
            </a:r>
            <a:r>
              <a:rPr sz="1500" spc="14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mp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spc="-5" dirty="0">
                <a:latin typeface="Arial"/>
                <a:cs typeface="Arial"/>
              </a:rPr>
              <a:t>o</a:t>
            </a:r>
            <a:r>
              <a:rPr sz="1500" dirty="0">
                <a:latin typeface="Arial"/>
                <a:cs typeface="Arial"/>
              </a:rPr>
              <a:t>yee</a:t>
            </a:r>
            <a:r>
              <a:rPr sz="1500" spc="-30" dirty="0">
                <a:latin typeface="Arial"/>
                <a:cs typeface="Arial"/>
              </a:rPr>
              <a:t>’</a:t>
            </a:r>
            <a:r>
              <a:rPr sz="1500" dirty="0">
                <a:latin typeface="Arial"/>
                <a:cs typeface="Arial"/>
              </a:rPr>
              <a:t>s</a:t>
            </a:r>
            <a:r>
              <a:rPr sz="1500" spc="14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f</a:t>
            </a:r>
            <a:r>
              <a:rPr sz="1500" dirty="0">
                <a:latin typeface="Arial"/>
                <a:cs typeface="Arial"/>
              </a:rPr>
              <a:t>irst</a:t>
            </a:r>
            <a:r>
              <a:rPr sz="1500" spc="14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da</a:t>
            </a:r>
            <a:r>
              <a:rPr sz="1500" spc="-114" dirty="0">
                <a:latin typeface="Arial"/>
                <a:cs typeface="Arial"/>
              </a:rPr>
              <a:t>y</a:t>
            </a:r>
            <a:r>
              <a:rPr sz="1500" dirty="0">
                <a:latin typeface="Arial"/>
                <a:cs typeface="Arial"/>
              </a:rPr>
              <a:t>,</a:t>
            </a:r>
            <a:r>
              <a:rPr sz="1500" spc="14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if</a:t>
            </a:r>
            <a:r>
              <a:rPr sz="1500" spc="14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lected</a:t>
            </a:r>
            <a:r>
              <a:rPr sz="1500" spc="1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on</a:t>
            </a:r>
            <a:r>
              <a:rPr sz="1500" spc="1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the</a:t>
            </a:r>
            <a:r>
              <a:rPr sz="1500" spc="14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f</a:t>
            </a:r>
            <a:r>
              <a:rPr sz="1500" dirty="0">
                <a:latin typeface="Arial"/>
                <a:cs typeface="Arial"/>
              </a:rPr>
              <a:t>irst </a:t>
            </a:r>
            <a:r>
              <a:rPr sz="1500" spc="-5" dirty="0">
                <a:latin typeface="Arial"/>
                <a:cs typeface="Arial"/>
              </a:rPr>
              <a:t>da</a:t>
            </a:r>
            <a:r>
              <a:rPr sz="1500" spc="-114" dirty="0">
                <a:latin typeface="Arial"/>
                <a:cs typeface="Arial"/>
              </a:rPr>
              <a:t>y</a:t>
            </a:r>
            <a:r>
              <a:rPr sz="1500" dirty="0">
                <a:latin typeface="Arial"/>
                <a:cs typeface="Arial"/>
              </a:rPr>
              <a:t>, </a:t>
            </a:r>
            <a:r>
              <a:rPr sz="1500" spc="-5" dirty="0">
                <a:latin typeface="Arial"/>
                <a:cs typeface="Arial"/>
              </a:rPr>
              <a:t>o</a:t>
            </a:r>
            <a:r>
              <a:rPr sz="1500" dirty="0">
                <a:latin typeface="Arial"/>
                <a:cs typeface="Arial"/>
              </a:rPr>
              <a:t>r </a:t>
            </a:r>
            <a:r>
              <a:rPr sz="1500" spc="-5" dirty="0">
                <a:latin typeface="Arial"/>
                <a:cs typeface="Arial"/>
              </a:rPr>
              <a:t>o</a:t>
            </a:r>
            <a:r>
              <a:rPr sz="1500" dirty="0">
                <a:latin typeface="Arial"/>
                <a:cs typeface="Arial"/>
              </a:rPr>
              <a:t>n </a:t>
            </a:r>
            <a:r>
              <a:rPr sz="1500" spc="-5" dirty="0">
                <a:latin typeface="Arial"/>
                <a:cs typeface="Arial"/>
              </a:rPr>
              <a:t>th</a:t>
            </a:r>
            <a:r>
              <a:rPr sz="1500" dirty="0">
                <a:latin typeface="Arial"/>
                <a:cs typeface="Arial"/>
              </a:rPr>
              <a:t>e</a:t>
            </a:r>
            <a:r>
              <a:rPr sz="1500" spc="-5" dirty="0">
                <a:latin typeface="Arial"/>
                <a:cs typeface="Arial"/>
              </a:rPr>
              <a:t> firs</a:t>
            </a:r>
            <a:r>
              <a:rPr sz="1500" dirty="0">
                <a:latin typeface="Arial"/>
                <a:cs typeface="Arial"/>
              </a:rPr>
              <a:t>t</a:t>
            </a:r>
            <a:r>
              <a:rPr sz="1500" spc="-1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o</a:t>
            </a:r>
            <a:r>
              <a:rPr sz="1500" dirty="0">
                <a:latin typeface="Arial"/>
                <a:cs typeface="Arial"/>
              </a:rPr>
              <a:t>f</a:t>
            </a:r>
            <a:r>
              <a:rPr sz="1500" spc="-1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th</a:t>
            </a:r>
            <a:r>
              <a:rPr sz="1500" dirty="0">
                <a:latin typeface="Arial"/>
                <a:cs typeface="Arial"/>
              </a:rPr>
              <a:t>e </a:t>
            </a:r>
            <a:r>
              <a:rPr sz="1500" spc="-5" dirty="0">
                <a:latin typeface="Arial"/>
                <a:cs typeface="Arial"/>
              </a:rPr>
              <a:t>mont</a:t>
            </a:r>
            <a:r>
              <a:rPr sz="1500" dirty="0">
                <a:latin typeface="Arial"/>
                <a:cs typeface="Arial"/>
              </a:rPr>
              <a:t>h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afte</a:t>
            </a:r>
            <a:r>
              <a:rPr sz="1500" dirty="0">
                <a:latin typeface="Arial"/>
                <a:cs typeface="Arial"/>
              </a:rPr>
              <a:t>r</a:t>
            </a:r>
            <a:r>
              <a:rPr sz="1500" spc="-5" dirty="0">
                <a:latin typeface="Arial"/>
                <a:cs typeface="Arial"/>
              </a:rPr>
              <a:t> th</a:t>
            </a:r>
            <a:r>
              <a:rPr sz="1500" dirty="0">
                <a:latin typeface="Arial"/>
                <a:cs typeface="Arial"/>
              </a:rPr>
              <a:t>e </a:t>
            </a:r>
            <a:r>
              <a:rPr sz="1500" spc="-5" dirty="0">
                <a:latin typeface="Arial"/>
                <a:cs typeface="Arial"/>
              </a:rPr>
              <a:t>firs</a:t>
            </a:r>
            <a:r>
              <a:rPr sz="1500" dirty="0">
                <a:latin typeface="Arial"/>
                <a:cs typeface="Arial"/>
              </a:rPr>
              <a:t>t</a:t>
            </a:r>
            <a:r>
              <a:rPr sz="1500" spc="-1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3</a:t>
            </a:r>
            <a:r>
              <a:rPr sz="1500" dirty="0">
                <a:latin typeface="Arial"/>
                <a:cs typeface="Arial"/>
              </a:rPr>
              <a:t>0 </a:t>
            </a:r>
            <a:r>
              <a:rPr sz="1500" spc="-5" dirty="0">
                <a:latin typeface="Arial"/>
                <a:cs typeface="Arial"/>
              </a:rPr>
              <a:t>days</a:t>
            </a:r>
            <a:r>
              <a:rPr sz="1500" dirty="0">
                <a:latin typeface="Arial"/>
                <a:cs typeface="Arial"/>
              </a:rPr>
              <a:t>,</a:t>
            </a:r>
            <a:r>
              <a:rPr sz="1500" spc="-1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f</a:t>
            </a:r>
            <a:r>
              <a:rPr sz="1500" spc="-1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electe</a:t>
            </a:r>
            <a:r>
              <a:rPr sz="1500" dirty="0">
                <a:latin typeface="Arial"/>
                <a:cs typeface="Arial"/>
              </a:rPr>
              <a:t>d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withi</a:t>
            </a:r>
            <a:r>
              <a:rPr sz="1500" dirty="0">
                <a:latin typeface="Arial"/>
                <a:cs typeface="Arial"/>
              </a:rPr>
              <a:t>n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th</a:t>
            </a:r>
            <a:r>
              <a:rPr sz="1500" dirty="0">
                <a:latin typeface="Arial"/>
                <a:cs typeface="Arial"/>
              </a:rPr>
              <a:t>e</a:t>
            </a:r>
            <a:r>
              <a:rPr sz="1500" spc="-5" dirty="0">
                <a:latin typeface="Arial"/>
                <a:cs typeface="Arial"/>
              </a:rPr>
              <a:t> firs</a:t>
            </a:r>
            <a:r>
              <a:rPr sz="1500" dirty="0">
                <a:latin typeface="Arial"/>
                <a:cs typeface="Arial"/>
              </a:rPr>
              <a:t>t</a:t>
            </a:r>
            <a:r>
              <a:rPr sz="1500" spc="-1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3</a:t>
            </a:r>
            <a:r>
              <a:rPr sz="1500" dirty="0">
                <a:latin typeface="Arial"/>
                <a:cs typeface="Arial"/>
              </a:rPr>
              <a:t>0 </a:t>
            </a:r>
            <a:r>
              <a:rPr sz="1500" spc="-5" dirty="0">
                <a:latin typeface="Arial"/>
                <a:cs typeface="Arial"/>
              </a:rPr>
              <a:t>days.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14400" y="1829180"/>
            <a:ext cx="8382000" cy="0"/>
          </a:xfrm>
          <a:custGeom>
            <a:avLst/>
            <a:gdLst/>
            <a:ahLst/>
            <a:cxnLst/>
            <a:rect l="l" t="t" r="r" b="b"/>
            <a:pathLst>
              <a:path w="8382000">
                <a:moveTo>
                  <a:pt x="0" y="0"/>
                </a:moveTo>
                <a:lnTo>
                  <a:pt x="8382000" y="0"/>
                </a:lnTo>
              </a:path>
            </a:pathLst>
          </a:custGeom>
          <a:ln w="11176">
            <a:solidFill>
              <a:srgbClr val="1F49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57200" y="457200"/>
            <a:ext cx="9144000" cy="365760"/>
          </a:xfrm>
          <a:prstGeom prst="rect">
            <a:avLst/>
          </a:prstGeom>
          <a:solidFill>
            <a:srgbClr val="1F497D"/>
          </a:solidFill>
        </p:spPr>
        <p:txBody>
          <a:bodyPr vert="horz" wrap="square" lIns="0" tIns="0" rIns="0" bIns="0" rtlCol="0">
            <a:spAutoFit/>
          </a:bodyPr>
          <a:lstStyle/>
          <a:p>
            <a:pPr marR="542290" algn="r">
              <a:lnSpc>
                <a:spcPct val="100000"/>
              </a:lnSpc>
            </a:pP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23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47447" rIns="0" bIns="0" rtlCol="0">
            <a:spAutoFit/>
          </a:bodyPr>
          <a:lstStyle/>
          <a:p>
            <a:pPr marL="88900">
              <a:lnSpc>
                <a:spcPct val="100000"/>
              </a:lnSpc>
            </a:pPr>
            <a:r>
              <a:rPr sz="3600" spc="-105" dirty="0"/>
              <a:t>Rx</a:t>
            </a:r>
            <a:r>
              <a:rPr sz="3600" dirty="0"/>
              <a:t>,</a:t>
            </a:r>
            <a:r>
              <a:rPr sz="3600" spc="-200" dirty="0"/>
              <a:t> </a:t>
            </a:r>
            <a:r>
              <a:rPr sz="3600" spc="-170" dirty="0"/>
              <a:t>V</a:t>
            </a:r>
            <a:r>
              <a:rPr sz="3600" spc="-105" dirty="0"/>
              <a:t>ision</a:t>
            </a:r>
            <a:r>
              <a:rPr sz="3600" dirty="0"/>
              <a:t>,</a:t>
            </a:r>
            <a:r>
              <a:rPr sz="3600" spc="-200" dirty="0"/>
              <a:t> </a:t>
            </a:r>
            <a:r>
              <a:rPr sz="3600" spc="-105" dirty="0"/>
              <a:t>Dental</a:t>
            </a:r>
            <a:r>
              <a:rPr sz="3600" dirty="0"/>
              <a:t>,</a:t>
            </a:r>
            <a:r>
              <a:rPr sz="3600" spc="-200" dirty="0"/>
              <a:t> </a:t>
            </a:r>
            <a:r>
              <a:rPr sz="3600" spc="-105" dirty="0"/>
              <a:t>Basi</a:t>
            </a:r>
            <a:r>
              <a:rPr sz="3600" dirty="0"/>
              <a:t>c</a:t>
            </a:r>
            <a:r>
              <a:rPr sz="3600" spc="-200" dirty="0"/>
              <a:t> </a:t>
            </a:r>
            <a:r>
              <a:rPr sz="3600" spc="-105" dirty="0"/>
              <a:t>Life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916939" y="1921748"/>
            <a:ext cx="5862320" cy="5121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Prescriptio</a:t>
            </a:r>
            <a:r>
              <a:rPr sz="1600" b="1" dirty="0">
                <a:solidFill>
                  <a:srgbClr val="1F497C"/>
                </a:solidFill>
                <a:latin typeface="Arial"/>
                <a:cs typeface="Arial"/>
              </a:rPr>
              <a:t>n </a:t>
            </a: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Dru</a:t>
            </a:r>
            <a:r>
              <a:rPr sz="1600" b="1" dirty="0">
                <a:solidFill>
                  <a:srgbClr val="1F497C"/>
                </a:solidFill>
                <a:latin typeface="Arial"/>
                <a:cs typeface="Arial"/>
              </a:rPr>
              <a:t>g</a:t>
            </a:r>
            <a:r>
              <a:rPr sz="1600" b="1" spc="-10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Coverage</a:t>
            </a:r>
            <a:endParaRPr sz="1600">
              <a:latin typeface="Arial"/>
              <a:cs typeface="Arial"/>
            </a:endParaRPr>
          </a:p>
          <a:p>
            <a:pPr marL="12700" marR="5080" algn="just">
              <a:lnSpc>
                <a:spcPts val="1440"/>
              </a:lnSpc>
              <a:spcBef>
                <a:spcPts val="350"/>
              </a:spcBef>
            </a:pPr>
            <a:r>
              <a:rPr sz="1500" dirty="0">
                <a:latin typeface="Arial"/>
                <a:cs typeface="Arial"/>
              </a:rPr>
              <a:t>Collin</a:t>
            </a:r>
            <a:r>
              <a:rPr sz="1500" spc="1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College</a:t>
            </a:r>
            <a:r>
              <a:rPr sz="1500" spc="12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o</a:t>
            </a:r>
            <a:r>
              <a:rPr sz="1500" spc="-30" dirty="0">
                <a:latin typeface="Arial"/>
                <a:cs typeface="Arial"/>
              </a:rPr>
              <a:t>f</a:t>
            </a:r>
            <a:r>
              <a:rPr sz="1500" spc="-5" dirty="0">
                <a:latin typeface="Arial"/>
                <a:cs typeface="Arial"/>
              </a:rPr>
              <a:t>f</a:t>
            </a:r>
            <a:r>
              <a:rPr sz="1500" dirty="0">
                <a:latin typeface="Arial"/>
                <a:cs typeface="Arial"/>
              </a:rPr>
              <a:t>ers</a:t>
            </a:r>
            <a:r>
              <a:rPr sz="1500" spc="12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mployee</a:t>
            </a:r>
            <a:r>
              <a:rPr sz="1500" spc="12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p</a:t>
            </a:r>
            <a:r>
              <a:rPr sz="1500" dirty="0">
                <a:latin typeface="Arial"/>
                <a:cs typeface="Arial"/>
              </a:rPr>
              <a:t>r</a:t>
            </a:r>
            <a:r>
              <a:rPr sz="1500" spc="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scr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spc="-5" dirty="0">
                <a:latin typeface="Arial"/>
                <a:cs typeface="Arial"/>
              </a:rPr>
              <a:t>p</a:t>
            </a:r>
            <a:r>
              <a:rPr sz="1500" dirty="0">
                <a:latin typeface="Arial"/>
                <a:cs typeface="Arial"/>
              </a:rPr>
              <a:t>tion</a:t>
            </a:r>
            <a:r>
              <a:rPr sz="1500" spc="1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drug</a:t>
            </a:r>
            <a:r>
              <a:rPr sz="1500" spc="1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coverage</a:t>
            </a:r>
            <a:r>
              <a:rPr sz="1500" spc="1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as</a:t>
            </a:r>
            <a:r>
              <a:rPr sz="1500" spc="1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</a:t>
            </a:r>
            <a:r>
              <a:rPr sz="1500" spc="12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p</a:t>
            </a:r>
            <a:r>
              <a:rPr sz="1500" dirty="0">
                <a:latin typeface="Arial"/>
                <a:cs typeface="Arial"/>
              </a:rPr>
              <a:t>art of</a:t>
            </a:r>
            <a:r>
              <a:rPr sz="1500" spc="17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the</a:t>
            </a:r>
            <a:r>
              <a:rPr sz="1500" spc="17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h</a:t>
            </a:r>
            <a:r>
              <a:rPr sz="1500" dirty="0">
                <a:latin typeface="Arial"/>
                <a:cs typeface="Arial"/>
              </a:rPr>
              <a:t>ealth</a:t>
            </a:r>
            <a:r>
              <a:rPr sz="1500" spc="17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insurance</a:t>
            </a:r>
            <a:r>
              <a:rPr sz="1500" spc="17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p</a:t>
            </a:r>
            <a:r>
              <a:rPr sz="1500" dirty="0">
                <a:latin typeface="Arial"/>
                <a:cs typeface="Arial"/>
              </a:rPr>
              <a:t>lan.  </a:t>
            </a:r>
            <a:r>
              <a:rPr sz="1500" spc="-7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The</a:t>
            </a:r>
            <a:r>
              <a:rPr sz="1500" spc="17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medical</a:t>
            </a:r>
            <a:r>
              <a:rPr sz="1500" spc="17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an</a:t>
            </a:r>
            <a:r>
              <a:rPr sz="1500" spc="17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covers</a:t>
            </a:r>
            <a:r>
              <a:rPr sz="1500" spc="17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prescr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spc="-5" dirty="0">
                <a:latin typeface="Arial"/>
                <a:cs typeface="Arial"/>
              </a:rPr>
              <a:t>p</a:t>
            </a:r>
            <a:r>
              <a:rPr sz="1500" dirty="0">
                <a:latin typeface="Arial"/>
                <a:cs typeface="Arial"/>
              </a:rPr>
              <a:t>tion medicat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ons</a:t>
            </a:r>
            <a:r>
              <a:rPr sz="1500" spc="-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w</a:t>
            </a:r>
            <a:r>
              <a:rPr sz="1500" dirty="0">
                <a:latin typeface="Arial"/>
                <a:cs typeface="Arial"/>
              </a:rPr>
              <a:t>ith an emp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oyee</a:t>
            </a:r>
            <a:r>
              <a:rPr sz="1500" spc="-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co-pay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for</a:t>
            </a:r>
            <a:r>
              <a:rPr sz="1500" spc="-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retail</a:t>
            </a:r>
            <a:r>
              <a:rPr sz="1500" spc="5" dirty="0">
                <a:latin typeface="Arial"/>
                <a:cs typeface="Arial"/>
              </a:rPr>
              <a:t> a</a:t>
            </a:r>
            <a:r>
              <a:rPr sz="1500" dirty="0">
                <a:latin typeface="Arial"/>
                <a:cs typeface="Arial"/>
              </a:rPr>
              <a:t>nd 90-day mail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order prescr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spc="-5" dirty="0">
                <a:latin typeface="Arial"/>
                <a:cs typeface="Arial"/>
              </a:rPr>
              <a:t>p</a:t>
            </a:r>
            <a:r>
              <a:rPr sz="1500" dirty="0">
                <a:latin typeface="Arial"/>
                <a:cs typeface="Arial"/>
              </a:rPr>
              <a:t>t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ons</a:t>
            </a:r>
            <a:r>
              <a:rPr sz="1500" spc="1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us</a:t>
            </a:r>
            <a:r>
              <a:rPr sz="1500" spc="5" dirty="0">
                <a:latin typeface="Arial"/>
                <a:cs typeface="Arial"/>
              </a:rPr>
              <a:t>in</a:t>
            </a:r>
            <a:r>
              <a:rPr sz="1500" dirty="0">
                <a:latin typeface="Arial"/>
                <a:cs typeface="Arial"/>
              </a:rPr>
              <a:t>g</a:t>
            </a:r>
            <a:r>
              <a:rPr sz="1500" spc="1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</a:t>
            </a:r>
            <a:r>
              <a:rPr sz="1500" spc="14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p</a:t>
            </a:r>
            <a:r>
              <a:rPr sz="1500" dirty="0">
                <a:latin typeface="Arial"/>
                <a:cs typeface="Arial"/>
              </a:rPr>
              <a:t>rescript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spc="-5" dirty="0">
                <a:latin typeface="Arial"/>
                <a:cs typeface="Arial"/>
              </a:rPr>
              <a:t>o</a:t>
            </a:r>
            <a:r>
              <a:rPr sz="1500" dirty="0">
                <a:latin typeface="Arial"/>
                <a:cs typeface="Arial"/>
              </a:rPr>
              <a:t>n</a:t>
            </a:r>
            <a:r>
              <a:rPr sz="1500" spc="15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d</a:t>
            </a:r>
            <a:r>
              <a:rPr sz="1500" dirty="0">
                <a:latin typeface="Arial"/>
                <a:cs typeface="Arial"/>
              </a:rPr>
              <a:t>rug</a:t>
            </a:r>
            <a:r>
              <a:rPr sz="1500" spc="1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card.</a:t>
            </a:r>
            <a:r>
              <a:rPr sz="1500" spc="14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New</a:t>
            </a:r>
            <a:r>
              <a:rPr sz="1500" spc="14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p</a:t>
            </a:r>
            <a:r>
              <a:rPr sz="1500" dirty="0">
                <a:latin typeface="Arial"/>
                <a:cs typeface="Arial"/>
              </a:rPr>
              <a:t>rescr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spc="-5" dirty="0">
                <a:latin typeface="Arial"/>
                <a:cs typeface="Arial"/>
              </a:rPr>
              <a:t>p</a:t>
            </a:r>
            <a:r>
              <a:rPr sz="1500" dirty="0">
                <a:latin typeface="Arial"/>
                <a:cs typeface="Arial"/>
              </a:rPr>
              <a:t>t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ons</a:t>
            </a:r>
            <a:r>
              <a:rPr sz="1500" spc="1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may be  </a:t>
            </a:r>
            <a:r>
              <a:rPr sz="1500" spc="7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obtained  </a:t>
            </a:r>
            <a:r>
              <a:rPr sz="1500" spc="7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through  </a:t>
            </a:r>
            <a:r>
              <a:rPr sz="1500" spc="7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  </a:t>
            </a:r>
            <a:r>
              <a:rPr sz="1500" spc="8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partic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pat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spc="-5" dirty="0">
                <a:latin typeface="Arial"/>
                <a:cs typeface="Arial"/>
              </a:rPr>
              <a:t>n</a:t>
            </a:r>
            <a:r>
              <a:rPr sz="1500" dirty="0">
                <a:latin typeface="Arial"/>
                <a:cs typeface="Arial"/>
              </a:rPr>
              <a:t>g  </a:t>
            </a:r>
            <a:r>
              <a:rPr sz="1500" spc="8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p</a:t>
            </a:r>
            <a:r>
              <a:rPr sz="1500" dirty="0">
                <a:latin typeface="Arial"/>
                <a:cs typeface="Arial"/>
              </a:rPr>
              <a:t>harmacy  </a:t>
            </a:r>
            <a:r>
              <a:rPr sz="1500" spc="7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o</a:t>
            </a:r>
            <a:r>
              <a:rPr sz="1500" dirty="0">
                <a:latin typeface="Arial"/>
                <a:cs typeface="Arial"/>
              </a:rPr>
              <a:t>r  </a:t>
            </a:r>
            <a:r>
              <a:rPr sz="1500" spc="7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hrough  </a:t>
            </a:r>
            <a:r>
              <a:rPr sz="1500" spc="7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 convenient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mail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order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service.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600" b="1" spc="-35" dirty="0">
                <a:solidFill>
                  <a:srgbClr val="1F497C"/>
                </a:solidFill>
                <a:latin typeface="Arial"/>
                <a:cs typeface="Arial"/>
              </a:rPr>
              <a:t>V</a:t>
            </a: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isio</a:t>
            </a:r>
            <a:r>
              <a:rPr sz="1600" b="1" dirty="0">
                <a:solidFill>
                  <a:srgbClr val="1F497C"/>
                </a:solidFill>
                <a:latin typeface="Arial"/>
                <a:cs typeface="Arial"/>
              </a:rPr>
              <a:t>n </a:t>
            </a: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Benefits</a:t>
            </a:r>
            <a:endParaRPr sz="1600">
              <a:latin typeface="Arial"/>
              <a:cs typeface="Arial"/>
            </a:endParaRPr>
          </a:p>
          <a:p>
            <a:pPr marL="12700" marR="7620" algn="just">
              <a:lnSpc>
                <a:spcPts val="1440"/>
              </a:lnSpc>
              <a:spcBef>
                <a:spcPts val="350"/>
              </a:spcBef>
            </a:pPr>
            <a:r>
              <a:rPr sz="1500" dirty="0">
                <a:latin typeface="Arial"/>
                <a:cs typeface="Arial"/>
              </a:rPr>
              <a:t>One</a:t>
            </a:r>
            <a:r>
              <a:rPr sz="1500" spc="18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a</a:t>
            </a:r>
            <a:r>
              <a:rPr sz="1500" dirty="0">
                <a:latin typeface="Arial"/>
                <a:cs typeface="Arial"/>
              </a:rPr>
              <a:t>nnual</a:t>
            </a:r>
            <a:r>
              <a:rPr sz="1500" spc="18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eye</a:t>
            </a:r>
            <a:r>
              <a:rPr sz="1500" spc="18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xam</a:t>
            </a:r>
            <a:r>
              <a:rPr sz="1500" spc="18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p</a:t>
            </a:r>
            <a:r>
              <a:rPr sz="1500" dirty="0">
                <a:latin typeface="Arial"/>
                <a:cs typeface="Arial"/>
              </a:rPr>
              <a:t>er</a:t>
            </a:r>
            <a:r>
              <a:rPr sz="1500" spc="18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year</a:t>
            </a:r>
            <a:r>
              <a:rPr sz="1500" spc="18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is</a:t>
            </a:r>
            <a:r>
              <a:rPr sz="1500" spc="18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covered</a:t>
            </a:r>
            <a:r>
              <a:rPr sz="1500" spc="18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under</a:t>
            </a:r>
            <a:r>
              <a:rPr sz="1500" spc="18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the</a:t>
            </a:r>
            <a:r>
              <a:rPr sz="1500" spc="18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med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cal</a:t>
            </a:r>
            <a:r>
              <a:rPr sz="1500" spc="18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an. Addit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onal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spc="-114" dirty="0">
                <a:latin typeface="Arial"/>
                <a:cs typeface="Arial"/>
              </a:rPr>
              <a:t>y</a:t>
            </a:r>
            <a:r>
              <a:rPr sz="1500" dirty="0">
                <a:latin typeface="Arial"/>
                <a:cs typeface="Arial"/>
              </a:rPr>
              <a:t>,</a:t>
            </a:r>
            <a:r>
              <a:rPr sz="1500" spc="20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d</a:t>
            </a:r>
            <a:r>
              <a:rPr sz="1500" dirty="0">
                <a:latin typeface="Arial"/>
                <a:cs typeface="Arial"/>
              </a:rPr>
              <a:t>iscount</a:t>
            </a:r>
            <a:r>
              <a:rPr sz="1500" spc="20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b</a:t>
            </a:r>
            <a:r>
              <a:rPr sz="1500" dirty="0">
                <a:latin typeface="Arial"/>
                <a:cs typeface="Arial"/>
              </a:rPr>
              <a:t>enefits</a:t>
            </a:r>
            <a:r>
              <a:rPr sz="1500" spc="204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on</a:t>
            </a:r>
            <a:r>
              <a:rPr sz="1500" spc="204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glasses,</a:t>
            </a:r>
            <a:r>
              <a:rPr sz="1500" spc="20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contacts,</a:t>
            </a:r>
            <a:r>
              <a:rPr sz="1500" spc="20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and</a:t>
            </a:r>
            <a:r>
              <a:rPr sz="1500" spc="204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L</a:t>
            </a:r>
            <a:r>
              <a:rPr sz="1500" spc="5" dirty="0">
                <a:latin typeface="Arial"/>
                <a:cs typeface="Arial"/>
              </a:rPr>
              <a:t>A</a:t>
            </a:r>
            <a:r>
              <a:rPr sz="1500" dirty="0">
                <a:latin typeface="Arial"/>
                <a:cs typeface="Arial"/>
              </a:rPr>
              <a:t>SIK</a:t>
            </a:r>
            <a:r>
              <a:rPr sz="1500" spc="204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a</a:t>
            </a:r>
            <a:r>
              <a:rPr sz="1500" dirty="0">
                <a:latin typeface="Arial"/>
                <a:cs typeface="Arial"/>
              </a:rPr>
              <a:t>re available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hrough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certain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participating</a:t>
            </a:r>
            <a:r>
              <a:rPr sz="1500" spc="2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p</a:t>
            </a:r>
            <a:r>
              <a:rPr sz="1500" dirty="0">
                <a:latin typeface="Arial"/>
                <a:cs typeface="Arial"/>
              </a:rPr>
              <a:t>roviders.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Denta</a:t>
            </a:r>
            <a:r>
              <a:rPr sz="1600" b="1" dirty="0">
                <a:solidFill>
                  <a:srgbClr val="1F497C"/>
                </a:solidFill>
                <a:latin typeface="Arial"/>
                <a:cs typeface="Arial"/>
              </a:rPr>
              <a:t>l </a:t>
            </a: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Benefits</a:t>
            </a:r>
            <a:endParaRPr sz="1600">
              <a:latin typeface="Arial"/>
              <a:cs typeface="Arial"/>
            </a:endParaRPr>
          </a:p>
          <a:p>
            <a:pPr marL="12700" marR="7620" algn="just">
              <a:lnSpc>
                <a:spcPct val="80000"/>
              </a:lnSpc>
              <a:spcBef>
                <a:spcPts val="365"/>
              </a:spcBef>
            </a:pPr>
            <a:r>
              <a:rPr sz="1500" dirty="0">
                <a:latin typeface="Arial"/>
                <a:cs typeface="Arial"/>
              </a:rPr>
              <a:t>Collin</a:t>
            </a:r>
            <a:r>
              <a:rPr sz="1500" spc="4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College</a:t>
            </a:r>
            <a:r>
              <a:rPr sz="1500" spc="4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mployees</a:t>
            </a:r>
            <a:r>
              <a:rPr sz="1500" spc="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receive</a:t>
            </a:r>
            <a:r>
              <a:rPr sz="1500" spc="5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employee</a:t>
            </a:r>
            <a:r>
              <a:rPr sz="1500" spc="5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d</a:t>
            </a:r>
            <a:r>
              <a:rPr sz="1500" dirty="0">
                <a:latin typeface="Arial"/>
                <a:cs typeface="Arial"/>
              </a:rPr>
              <a:t>ental</a:t>
            </a:r>
            <a:r>
              <a:rPr sz="1500" spc="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coverage</a:t>
            </a:r>
            <a:r>
              <a:rPr sz="1500" spc="5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pa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d</a:t>
            </a:r>
            <a:r>
              <a:rPr sz="1500" spc="5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b</a:t>
            </a:r>
            <a:r>
              <a:rPr sz="1500" dirty="0">
                <a:latin typeface="Arial"/>
                <a:cs typeface="Arial"/>
              </a:rPr>
              <a:t>y Col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in </a:t>
            </a:r>
            <a:r>
              <a:rPr sz="1500" spc="2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C</a:t>
            </a:r>
            <a:r>
              <a:rPr sz="1500" spc="-5" dirty="0">
                <a:latin typeface="Arial"/>
                <a:cs typeface="Arial"/>
              </a:rPr>
              <a:t>o</a:t>
            </a:r>
            <a:r>
              <a:rPr sz="1500" dirty="0">
                <a:latin typeface="Arial"/>
                <a:cs typeface="Arial"/>
              </a:rPr>
              <a:t>l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ege.   </a:t>
            </a:r>
            <a:r>
              <a:rPr sz="1500" spc="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Employees </a:t>
            </a:r>
            <a:r>
              <a:rPr sz="1500" spc="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have </a:t>
            </a:r>
            <a:r>
              <a:rPr sz="1500" spc="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 </a:t>
            </a:r>
            <a:r>
              <a:rPr sz="1500" spc="2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c</a:t>
            </a:r>
            <a:r>
              <a:rPr sz="1500" dirty="0">
                <a:latin typeface="Arial"/>
                <a:cs typeface="Arial"/>
              </a:rPr>
              <a:t>hoice </a:t>
            </a:r>
            <a:r>
              <a:rPr sz="1500" spc="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bet</a:t>
            </a:r>
            <a:r>
              <a:rPr sz="1500" spc="5" dirty="0">
                <a:latin typeface="Arial"/>
                <a:cs typeface="Arial"/>
              </a:rPr>
              <a:t>w</a:t>
            </a:r>
            <a:r>
              <a:rPr sz="1500" dirty="0">
                <a:latin typeface="Arial"/>
                <a:cs typeface="Arial"/>
              </a:rPr>
              <a:t>een </a:t>
            </a:r>
            <a:r>
              <a:rPr sz="1500" spc="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 </a:t>
            </a:r>
            <a:r>
              <a:rPr sz="1500" spc="2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radit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onal indemnity</a:t>
            </a:r>
            <a:r>
              <a:rPr sz="1500" spc="15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p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spc="-5" dirty="0">
                <a:latin typeface="Arial"/>
                <a:cs typeface="Arial"/>
              </a:rPr>
              <a:t>a</a:t>
            </a:r>
            <a:r>
              <a:rPr sz="1500" dirty="0">
                <a:latin typeface="Arial"/>
                <a:cs typeface="Arial"/>
              </a:rPr>
              <a:t>n</a:t>
            </a:r>
            <a:r>
              <a:rPr sz="1500" spc="15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a</a:t>
            </a:r>
            <a:r>
              <a:rPr sz="1500" dirty="0">
                <a:latin typeface="Arial"/>
                <a:cs typeface="Arial"/>
              </a:rPr>
              <a:t>nd</a:t>
            </a:r>
            <a:r>
              <a:rPr sz="1500" spc="15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</a:t>
            </a:r>
            <a:r>
              <a:rPr sz="1500" spc="15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d</a:t>
            </a:r>
            <a:r>
              <a:rPr sz="1500" dirty="0">
                <a:latin typeface="Arial"/>
                <a:cs typeface="Arial"/>
              </a:rPr>
              <a:t>ental</a:t>
            </a:r>
            <a:r>
              <a:rPr sz="1500" spc="1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HMO</a:t>
            </a:r>
            <a:r>
              <a:rPr sz="1500" spc="15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plan.</a:t>
            </a:r>
            <a:r>
              <a:rPr sz="1500" spc="15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Employee-pa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d</a:t>
            </a:r>
            <a:r>
              <a:rPr sz="1500" spc="15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c</a:t>
            </a:r>
            <a:r>
              <a:rPr sz="1500" dirty="0">
                <a:latin typeface="Arial"/>
                <a:cs typeface="Arial"/>
              </a:rPr>
              <a:t>overage</a:t>
            </a:r>
            <a:r>
              <a:rPr sz="1500" spc="15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is available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f</a:t>
            </a:r>
            <a:r>
              <a:rPr sz="1500" dirty="0">
                <a:latin typeface="Arial"/>
                <a:cs typeface="Arial"/>
              </a:rPr>
              <a:t>or dependents.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3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Basi</a:t>
            </a:r>
            <a:r>
              <a:rPr sz="1600" b="1" dirty="0">
                <a:solidFill>
                  <a:srgbClr val="1F497C"/>
                </a:solidFill>
                <a:latin typeface="Arial"/>
                <a:cs typeface="Arial"/>
              </a:rPr>
              <a:t>c</a:t>
            </a: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1600" b="1" spc="-125" dirty="0">
                <a:solidFill>
                  <a:srgbClr val="1F497C"/>
                </a:solidFill>
                <a:latin typeface="Arial"/>
                <a:cs typeface="Arial"/>
              </a:rPr>
              <a:t>T</a:t>
            </a: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er</a:t>
            </a:r>
            <a:r>
              <a:rPr sz="1600" b="1" dirty="0">
                <a:solidFill>
                  <a:srgbClr val="1F497C"/>
                </a:solidFill>
                <a:latin typeface="Arial"/>
                <a:cs typeface="Arial"/>
              </a:rPr>
              <a:t>m</a:t>
            </a:r>
            <a:r>
              <a:rPr sz="1600" b="1" spc="5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Lif</a:t>
            </a:r>
            <a:r>
              <a:rPr sz="1600" b="1" dirty="0">
                <a:solidFill>
                  <a:srgbClr val="1F497C"/>
                </a:solidFill>
                <a:latin typeface="Arial"/>
                <a:cs typeface="Arial"/>
              </a:rPr>
              <a:t>e</a:t>
            </a:r>
            <a:r>
              <a:rPr sz="1600" b="1" spc="5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Insurance</a:t>
            </a:r>
            <a:endParaRPr sz="1600">
              <a:latin typeface="Arial"/>
              <a:cs typeface="Arial"/>
            </a:endParaRPr>
          </a:p>
          <a:p>
            <a:pPr marL="12700" marR="5080" algn="just">
              <a:lnSpc>
                <a:spcPts val="1440"/>
              </a:lnSpc>
              <a:spcBef>
                <a:spcPts val="350"/>
              </a:spcBef>
            </a:pPr>
            <a:r>
              <a:rPr sz="1500" dirty="0">
                <a:latin typeface="Arial"/>
                <a:cs typeface="Arial"/>
              </a:rPr>
              <a:t>Collin</a:t>
            </a:r>
            <a:r>
              <a:rPr sz="1500" spc="1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College</a:t>
            </a:r>
            <a:r>
              <a:rPr sz="1500" spc="11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mployees</a:t>
            </a:r>
            <a:r>
              <a:rPr sz="1500" spc="1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recei</a:t>
            </a:r>
            <a:r>
              <a:rPr sz="1500" spc="10" dirty="0">
                <a:latin typeface="Arial"/>
                <a:cs typeface="Arial"/>
              </a:rPr>
              <a:t>v</a:t>
            </a:r>
            <a:r>
              <a:rPr sz="1500" dirty="0">
                <a:latin typeface="Arial"/>
                <a:cs typeface="Arial"/>
              </a:rPr>
              <a:t>e</a:t>
            </a:r>
            <a:r>
              <a:rPr sz="1500" spc="114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f</a:t>
            </a:r>
            <a:r>
              <a:rPr sz="1500" dirty="0">
                <a:latin typeface="Arial"/>
                <a:cs typeface="Arial"/>
              </a:rPr>
              <a:t>ree</a:t>
            </a:r>
            <a:r>
              <a:rPr sz="1500" spc="11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mployee</a:t>
            </a:r>
            <a:r>
              <a:rPr sz="1500" spc="11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b</a:t>
            </a:r>
            <a:r>
              <a:rPr sz="1500" dirty="0">
                <a:latin typeface="Arial"/>
                <a:cs typeface="Arial"/>
              </a:rPr>
              <a:t>asic</a:t>
            </a:r>
            <a:r>
              <a:rPr sz="1500" spc="1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life</a:t>
            </a:r>
            <a:r>
              <a:rPr sz="1500" spc="114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coverage as </a:t>
            </a:r>
            <a:r>
              <a:rPr sz="1500" spc="-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part </a:t>
            </a:r>
            <a:r>
              <a:rPr sz="1500" spc="-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of </a:t>
            </a:r>
            <a:r>
              <a:rPr sz="1500" spc="-6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the </a:t>
            </a:r>
            <a:r>
              <a:rPr sz="1500" spc="-5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h</a:t>
            </a:r>
            <a:r>
              <a:rPr sz="1500" dirty="0">
                <a:latin typeface="Arial"/>
                <a:cs typeface="Arial"/>
              </a:rPr>
              <a:t>ealth </a:t>
            </a:r>
            <a:r>
              <a:rPr sz="1500" spc="-6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spc="-5" dirty="0">
                <a:latin typeface="Arial"/>
                <a:cs typeface="Arial"/>
              </a:rPr>
              <a:t>n</a:t>
            </a:r>
            <a:r>
              <a:rPr sz="1500" dirty="0">
                <a:latin typeface="Arial"/>
                <a:cs typeface="Arial"/>
              </a:rPr>
              <a:t>surance </a:t>
            </a:r>
            <a:r>
              <a:rPr sz="1500" spc="-5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p</a:t>
            </a:r>
            <a:r>
              <a:rPr sz="1500" dirty="0">
                <a:latin typeface="Arial"/>
                <a:cs typeface="Arial"/>
              </a:rPr>
              <a:t>lan. </a:t>
            </a:r>
            <a:r>
              <a:rPr sz="1500" spc="-6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Co</a:t>
            </a:r>
            <a:r>
              <a:rPr sz="1500" dirty="0">
                <a:latin typeface="Arial"/>
                <a:cs typeface="Arial"/>
              </a:rPr>
              <a:t>verage </a:t>
            </a:r>
            <a:r>
              <a:rPr sz="1500" spc="-5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on </a:t>
            </a:r>
            <a:r>
              <a:rPr sz="1500" spc="-6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the </a:t>
            </a:r>
            <a:r>
              <a:rPr sz="1500" spc="-5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mployee beg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ns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the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f</a:t>
            </a:r>
            <a:r>
              <a:rPr sz="1500" dirty="0">
                <a:latin typeface="Arial"/>
                <a:cs typeface="Arial"/>
              </a:rPr>
              <a:t>irst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day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o</a:t>
            </a:r>
            <a:r>
              <a:rPr sz="1500" dirty="0">
                <a:latin typeface="Arial"/>
                <a:cs typeface="Arial"/>
              </a:rPr>
              <a:t>f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lig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spc="-5" dirty="0">
                <a:latin typeface="Arial"/>
                <a:cs typeface="Arial"/>
              </a:rPr>
              <a:t>b</a:t>
            </a:r>
            <a:r>
              <a:rPr sz="1500" dirty="0">
                <a:latin typeface="Arial"/>
                <a:cs typeface="Arial"/>
              </a:rPr>
              <a:t>le</a:t>
            </a:r>
            <a:r>
              <a:rPr sz="1500" spc="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emp</a:t>
            </a:r>
            <a:r>
              <a:rPr sz="1500" spc="1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oyment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and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includes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$5,000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basic life </a:t>
            </a:r>
            <a:r>
              <a:rPr sz="1500" spc="10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insurance </a:t>
            </a:r>
            <a:r>
              <a:rPr sz="1500" spc="10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a</a:t>
            </a:r>
            <a:r>
              <a:rPr sz="1500" dirty="0">
                <a:latin typeface="Arial"/>
                <a:cs typeface="Arial"/>
              </a:rPr>
              <a:t>nd </a:t>
            </a:r>
            <a:r>
              <a:rPr sz="1500" spc="10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$5,000 </a:t>
            </a:r>
            <a:r>
              <a:rPr sz="1500" spc="10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accidental </a:t>
            </a:r>
            <a:r>
              <a:rPr sz="1500" spc="11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d</a:t>
            </a:r>
            <a:r>
              <a:rPr sz="1500" dirty="0">
                <a:latin typeface="Arial"/>
                <a:cs typeface="Arial"/>
              </a:rPr>
              <a:t>eath </a:t>
            </a:r>
            <a:r>
              <a:rPr sz="1500" spc="10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and </a:t>
            </a:r>
            <a:r>
              <a:rPr sz="1500" spc="1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dismemberment </a:t>
            </a:r>
            <a:r>
              <a:rPr sz="1500" spc="-5" dirty="0">
                <a:latin typeface="Arial"/>
                <a:cs typeface="Arial"/>
              </a:rPr>
              <a:t>coverage.</a:t>
            </a:r>
            <a:endParaRPr sz="1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14400" y="1829180"/>
            <a:ext cx="8382000" cy="0"/>
          </a:xfrm>
          <a:custGeom>
            <a:avLst/>
            <a:gdLst/>
            <a:ahLst/>
            <a:cxnLst/>
            <a:rect l="l" t="t" r="r" b="b"/>
            <a:pathLst>
              <a:path w="8382000">
                <a:moveTo>
                  <a:pt x="0" y="0"/>
                </a:moveTo>
                <a:lnTo>
                  <a:pt x="8382000" y="0"/>
                </a:lnTo>
              </a:path>
            </a:pathLst>
          </a:custGeom>
          <a:ln w="11176">
            <a:solidFill>
              <a:srgbClr val="1F49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57200" y="457200"/>
            <a:ext cx="9144000" cy="365760"/>
          </a:xfrm>
          <a:prstGeom prst="rect">
            <a:avLst/>
          </a:prstGeom>
          <a:solidFill>
            <a:srgbClr val="1F497D"/>
          </a:solidFill>
        </p:spPr>
        <p:txBody>
          <a:bodyPr vert="horz" wrap="square" lIns="0" tIns="0" rIns="0" bIns="0" rtlCol="0">
            <a:spAutoFit/>
          </a:bodyPr>
          <a:lstStyle/>
          <a:p>
            <a:pPr marR="542290" algn="r">
              <a:lnSpc>
                <a:spcPct val="100000"/>
              </a:lnSpc>
            </a:pP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24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725156" y="2133600"/>
            <a:ext cx="1114044" cy="1676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391400" y="5429250"/>
            <a:ext cx="1600200" cy="12001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251954" y="4013453"/>
            <a:ext cx="1815845" cy="109194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534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400" spc="-105" dirty="0"/>
              <a:t>Optiona</a:t>
            </a:r>
            <a:r>
              <a:rPr sz="3400" dirty="0"/>
              <a:t>l</a:t>
            </a:r>
            <a:r>
              <a:rPr sz="3400" spc="-204" dirty="0"/>
              <a:t> </a:t>
            </a:r>
            <a:r>
              <a:rPr sz="3400" spc="-105" dirty="0"/>
              <a:t>Lif</a:t>
            </a:r>
            <a:r>
              <a:rPr sz="3400" dirty="0"/>
              <a:t>e</a:t>
            </a:r>
            <a:r>
              <a:rPr sz="3400" spc="-204" dirty="0"/>
              <a:t> </a:t>
            </a:r>
            <a:r>
              <a:rPr sz="3400" dirty="0"/>
              <a:t>&amp;</a:t>
            </a:r>
            <a:r>
              <a:rPr sz="3400" spc="-204" dirty="0"/>
              <a:t> </a:t>
            </a:r>
            <a:r>
              <a:rPr sz="3400" spc="-105" dirty="0"/>
              <a:t>Disabilit</a:t>
            </a:r>
            <a:r>
              <a:rPr sz="3400" dirty="0"/>
              <a:t>y</a:t>
            </a:r>
            <a:r>
              <a:rPr sz="3400" spc="-204" dirty="0"/>
              <a:t> </a:t>
            </a:r>
            <a:r>
              <a:rPr sz="3400" spc="-105" dirty="0"/>
              <a:t>Insurance</a:t>
            </a:r>
            <a:endParaRPr sz="3400"/>
          </a:p>
        </p:txBody>
      </p:sp>
      <p:sp>
        <p:nvSpPr>
          <p:cNvPr id="3" name="object 3"/>
          <p:cNvSpPr txBox="1"/>
          <p:nvPr/>
        </p:nvSpPr>
        <p:spPr>
          <a:xfrm>
            <a:off x="916939" y="2151701"/>
            <a:ext cx="8298815" cy="4300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500" b="1" spc="-5" dirty="0">
                <a:solidFill>
                  <a:srgbClr val="1F497C"/>
                </a:solidFill>
                <a:latin typeface="Arial"/>
                <a:cs typeface="Arial"/>
              </a:rPr>
              <a:t>Optiona</a:t>
            </a:r>
            <a:r>
              <a:rPr sz="1500" b="1" dirty="0">
                <a:solidFill>
                  <a:srgbClr val="1F497C"/>
                </a:solidFill>
                <a:latin typeface="Arial"/>
                <a:cs typeface="Arial"/>
              </a:rPr>
              <a:t>l</a:t>
            </a:r>
            <a:r>
              <a:rPr sz="1500" b="1" spc="-25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1500" b="1" spc="-114" dirty="0">
                <a:solidFill>
                  <a:srgbClr val="1F497C"/>
                </a:solidFill>
                <a:latin typeface="Arial"/>
                <a:cs typeface="Arial"/>
              </a:rPr>
              <a:t>T</a:t>
            </a:r>
            <a:r>
              <a:rPr sz="1500" b="1" spc="-5" dirty="0">
                <a:solidFill>
                  <a:srgbClr val="1F497C"/>
                </a:solidFill>
                <a:latin typeface="Arial"/>
                <a:cs typeface="Arial"/>
              </a:rPr>
              <a:t>er</a:t>
            </a:r>
            <a:r>
              <a:rPr sz="1500" b="1" dirty="0">
                <a:solidFill>
                  <a:srgbClr val="1F497C"/>
                </a:solidFill>
                <a:latin typeface="Arial"/>
                <a:cs typeface="Arial"/>
              </a:rPr>
              <a:t>m</a:t>
            </a:r>
            <a:r>
              <a:rPr sz="1500" b="1" spc="5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1F497C"/>
                </a:solidFill>
                <a:latin typeface="Arial"/>
                <a:cs typeface="Arial"/>
              </a:rPr>
              <a:t>L</a:t>
            </a:r>
            <a:r>
              <a:rPr sz="1500" b="1" spc="-5" dirty="0">
                <a:solidFill>
                  <a:srgbClr val="1F497C"/>
                </a:solidFill>
                <a:latin typeface="Arial"/>
                <a:cs typeface="Arial"/>
              </a:rPr>
              <a:t>if</a:t>
            </a:r>
            <a:r>
              <a:rPr sz="1500" b="1" dirty="0">
                <a:solidFill>
                  <a:srgbClr val="1F497C"/>
                </a:solidFill>
                <a:latin typeface="Arial"/>
                <a:cs typeface="Arial"/>
              </a:rPr>
              <a:t>e</a:t>
            </a:r>
            <a:r>
              <a:rPr sz="1500" b="1" spc="-10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1500" b="1" spc="-5" dirty="0">
                <a:solidFill>
                  <a:srgbClr val="1F497C"/>
                </a:solidFill>
                <a:latin typeface="Arial"/>
                <a:cs typeface="Arial"/>
              </a:rPr>
              <a:t>Insurance</a:t>
            </a:r>
            <a:endParaRPr sz="1500">
              <a:latin typeface="Arial"/>
              <a:cs typeface="Arial"/>
            </a:endParaRPr>
          </a:p>
          <a:p>
            <a:pPr marL="12700" marR="6350" algn="just">
              <a:lnSpc>
                <a:spcPts val="1440"/>
              </a:lnSpc>
              <a:spcBef>
                <a:spcPts val="345"/>
              </a:spcBef>
            </a:pPr>
            <a:r>
              <a:rPr sz="1500" dirty="0">
                <a:latin typeface="Arial"/>
                <a:cs typeface="Arial"/>
              </a:rPr>
              <a:t>Col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in</a:t>
            </a:r>
            <a:r>
              <a:rPr sz="1500" spc="13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C</a:t>
            </a:r>
            <a:r>
              <a:rPr sz="1500" spc="-5" dirty="0">
                <a:latin typeface="Arial"/>
                <a:cs typeface="Arial"/>
              </a:rPr>
              <a:t>o</a:t>
            </a:r>
            <a:r>
              <a:rPr sz="1500" dirty="0">
                <a:latin typeface="Arial"/>
                <a:cs typeface="Arial"/>
              </a:rPr>
              <a:t>l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ege</a:t>
            </a:r>
            <a:r>
              <a:rPr sz="1500" spc="13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b</a:t>
            </a:r>
            <a:r>
              <a:rPr sz="1500" dirty="0">
                <a:latin typeface="Arial"/>
                <a:cs typeface="Arial"/>
              </a:rPr>
              <a:t>enefits-e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ig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spc="-5" dirty="0">
                <a:latin typeface="Arial"/>
                <a:cs typeface="Arial"/>
              </a:rPr>
              <a:t>b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e</a:t>
            </a:r>
            <a:r>
              <a:rPr sz="1500" spc="13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emp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oyees</a:t>
            </a:r>
            <a:r>
              <a:rPr sz="1500" spc="13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have</a:t>
            </a:r>
            <a:r>
              <a:rPr sz="1500" spc="13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he</a:t>
            </a:r>
            <a:r>
              <a:rPr sz="1500" spc="14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opt</a:t>
            </a:r>
            <a:r>
              <a:rPr sz="1500" spc="5" dirty="0">
                <a:latin typeface="Arial"/>
                <a:cs typeface="Arial"/>
              </a:rPr>
              <a:t>io</a:t>
            </a:r>
            <a:r>
              <a:rPr sz="1500" dirty="0">
                <a:latin typeface="Arial"/>
                <a:cs typeface="Arial"/>
              </a:rPr>
              <a:t>n</a:t>
            </a:r>
            <a:r>
              <a:rPr sz="1500" spc="13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o</a:t>
            </a:r>
            <a:r>
              <a:rPr sz="1500" dirty="0">
                <a:latin typeface="Arial"/>
                <a:cs typeface="Arial"/>
              </a:rPr>
              <a:t>f</a:t>
            </a:r>
            <a:r>
              <a:rPr sz="1500" spc="13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p</a:t>
            </a:r>
            <a:r>
              <a:rPr sz="1500" dirty="0">
                <a:latin typeface="Arial"/>
                <a:cs typeface="Arial"/>
              </a:rPr>
              <a:t>urchas</a:t>
            </a:r>
            <a:r>
              <a:rPr sz="1500" spc="5" dirty="0">
                <a:latin typeface="Arial"/>
                <a:cs typeface="Arial"/>
              </a:rPr>
              <a:t>in</a:t>
            </a:r>
            <a:r>
              <a:rPr sz="1500" dirty="0">
                <a:latin typeface="Arial"/>
                <a:cs typeface="Arial"/>
              </a:rPr>
              <a:t>g</a:t>
            </a:r>
            <a:r>
              <a:rPr sz="1500" spc="13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he</a:t>
            </a:r>
            <a:r>
              <a:rPr sz="1500" spc="13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fol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o</a:t>
            </a:r>
            <a:r>
              <a:rPr sz="1500" spc="5" dirty="0">
                <a:latin typeface="Arial"/>
                <a:cs typeface="Arial"/>
              </a:rPr>
              <a:t>w</a:t>
            </a:r>
            <a:r>
              <a:rPr sz="1500" dirty="0">
                <a:latin typeface="Arial"/>
                <a:cs typeface="Arial"/>
              </a:rPr>
              <a:t>ing</a:t>
            </a:r>
            <a:r>
              <a:rPr sz="1500" spc="14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a</a:t>
            </a:r>
            <a:r>
              <a:rPr sz="1500" dirty="0">
                <a:latin typeface="Arial"/>
                <a:cs typeface="Arial"/>
              </a:rPr>
              <a:t>dditional life insurance:</a:t>
            </a:r>
            <a:endParaRPr sz="1500">
              <a:latin typeface="Arial"/>
              <a:cs typeface="Arial"/>
            </a:endParaRPr>
          </a:p>
          <a:p>
            <a:pPr marL="469900" indent="-182880">
              <a:lnSpc>
                <a:spcPct val="100000"/>
              </a:lnSpc>
              <a:spcBef>
                <a:spcPts val="860"/>
              </a:spcBef>
              <a:buClr>
                <a:srgbClr val="1F497C"/>
              </a:buClr>
              <a:buSzPct val="84615"/>
              <a:buFont typeface="Arial"/>
              <a:buChar char="•"/>
              <a:tabLst>
                <a:tab pos="469900" algn="l"/>
              </a:tabLst>
            </a:pPr>
            <a:r>
              <a:rPr sz="1300" b="1" dirty="0">
                <a:latin typeface="Arial"/>
                <a:cs typeface="Arial"/>
              </a:rPr>
              <a:t>Supplemental</a:t>
            </a:r>
            <a:r>
              <a:rPr sz="1300" b="1" spc="-5" dirty="0">
                <a:latin typeface="Arial"/>
                <a:cs typeface="Arial"/>
              </a:rPr>
              <a:t> </a:t>
            </a:r>
            <a:r>
              <a:rPr sz="1300" b="1" spc="-95" dirty="0">
                <a:latin typeface="Arial"/>
                <a:cs typeface="Arial"/>
              </a:rPr>
              <a:t>T</a:t>
            </a:r>
            <a:r>
              <a:rPr sz="1300" b="1" dirty="0">
                <a:latin typeface="Arial"/>
                <a:cs typeface="Arial"/>
              </a:rPr>
              <a:t>erm</a:t>
            </a:r>
            <a:r>
              <a:rPr sz="1300" b="1" spc="-10" dirty="0">
                <a:latin typeface="Arial"/>
                <a:cs typeface="Arial"/>
              </a:rPr>
              <a:t> </a:t>
            </a:r>
            <a:r>
              <a:rPr sz="1300" b="1" dirty="0">
                <a:latin typeface="Arial"/>
                <a:cs typeface="Arial"/>
              </a:rPr>
              <a:t>Life</a:t>
            </a:r>
            <a:r>
              <a:rPr sz="1300" b="1" spc="10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I</a:t>
            </a:r>
            <a:r>
              <a:rPr sz="1300" b="1" dirty="0">
                <a:latin typeface="Arial"/>
                <a:cs typeface="Arial"/>
              </a:rPr>
              <a:t>nsurance</a:t>
            </a:r>
            <a:r>
              <a:rPr sz="1300" b="1" spc="-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–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i</a:t>
            </a:r>
            <a:r>
              <a:rPr sz="1300" dirty="0">
                <a:latin typeface="Arial"/>
                <a:cs typeface="Arial"/>
              </a:rPr>
              <a:t>n multiples</a:t>
            </a:r>
            <a:r>
              <a:rPr sz="1300" spc="-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of one </a:t>
            </a:r>
            <a:r>
              <a:rPr sz="1300" spc="-5" dirty="0">
                <a:latin typeface="Arial"/>
                <a:cs typeface="Arial"/>
              </a:rPr>
              <a:t>t</a:t>
            </a:r>
            <a:r>
              <a:rPr sz="1300" dirty="0">
                <a:latin typeface="Arial"/>
                <a:cs typeface="Arial"/>
              </a:rPr>
              <a:t>o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f</a:t>
            </a:r>
            <a:r>
              <a:rPr sz="1300" dirty="0">
                <a:latin typeface="Arial"/>
                <a:cs typeface="Arial"/>
              </a:rPr>
              <a:t>our </a:t>
            </a:r>
            <a:r>
              <a:rPr sz="1300" spc="-5" dirty="0">
                <a:latin typeface="Arial"/>
                <a:cs typeface="Arial"/>
              </a:rPr>
              <a:t>t</a:t>
            </a:r>
            <a:r>
              <a:rPr sz="1300" dirty="0">
                <a:latin typeface="Arial"/>
                <a:cs typeface="Arial"/>
              </a:rPr>
              <a:t>imes your annual</a:t>
            </a:r>
            <a:r>
              <a:rPr sz="1300" spc="-1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salary</a:t>
            </a:r>
            <a:endParaRPr sz="1300">
              <a:latin typeface="Arial"/>
              <a:cs typeface="Arial"/>
            </a:endParaRPr>
          </a:p>
          <a:p>
            <a:pPr marL="469900" indent="-182880">
              <a:lnSpc>
                <a:spcPct val="100000"/>
              </a:lnSpc>
              <a:buClr>
                <a:srgbClr val="1F497C"/>
              </a:buClr>
              <a:buSzPct val="84615"/>
              <a:buFont typeface="Arial"/>
              <a:buChar char="•"/>
              <a:tabLst>
                <a:tab pos="469900" algn="l"/>
              </a:tabLst>
            </a:pPr>
            <a:r>
              <a:rPr sz="1300" b="1" dirty="0">
                <a:latin typeface="Arial"/>
                <a:cs typeface="Arial"/>
              </a:rPr>
              <a:t>Dependent </a:t>
            </a:r>
            <a:r>
              <a:rPr sz="1300" b="1" spc="-95" dirty="0">
                <a:latin typeface="Arial"/>
                <a:cs typeface="Arial"/>
              </a:rPr>
              <a:t>T</a:t>
            </a:r>
            <a:r>
              <a:rPr sz="1300" b="1" dirty="0">
                <a:latin typeface="Arial"/>
                <a:cs typeface="Arial"/>
              </a:rPr>
              <a:t>erm</a:t>
            </a:r>
            <a:r>
              <a:rPr sz="1300" b="1" spc="-10" dirty="0">
                <a:latin typeface="Arial"/>
                <a:cs typeface="Arial"/>
              </a:rPr>
              <a:t> </a:t>
            </a:r>
            <a:r>
              <a:rPr sz="1300" b="1" dirty="0">
                <a:latin typeface="Arial"/>
                <a:cs typeface="Arial"/>
              </a:rPr>
              <a:t>Life</a:t>
            </a:r>
            <a:r>
              <a:rPr sz="1300" b="1" spc="10" dirty="0">
                <a:latin typeface="Arial"/>
                <a:cs typeface="Arial"/>
              </a:rPr>
              <a:t> </a:t>
            </a:r>
            <a:r>
              <a:rPr sz="1300" b="1" dirty="0">
                <a:latin typeface="Arial"/>
                <a:cs typeface="Arial"/>
              </a:rPr>
              <a:t>Insurance </a:t>
            </a:r>
            <a:r>
              <a:rPr sz="1300" dirty="0">
                <a:latin typeface="Arial"/>
                <a:cs typeface="Arial"/>
              </a:rPr>
              <a:t>–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i</a:t>
            </a:r>
            <a:r>
              <a:rPr sz="1300" dirty="0">
                <a:latin typeface="Arial"/>
                <a:cs typeface="Arial"/>
              </a:rPr>
              <a:t>n </a:t>
            </a:r>
            <a:r>
              <a:rPr sz="1300" spc="-5" dirty="0">
                <a:latin typeface="Arial"/>
                <a:cs typeface="Arial"/>
              </a:rPr>
              <a:t>t</a:t>
            </a:r>
            <a:r>
              <a:rPr sz="1300" dirty="0">
                <a:latin typeface="Arial"/>
                <a:cs typeface="Arial"/>
              </a:rPr>
              <a:t>he amount of</a:t>
            </a:r>
            <a:r>
              <a:rPr sz="1300" spc="-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$5,000 (doubles </a:t>
            </a:r>
            <a:r>
              <a:rPr sz="1300" spc="-5" dirty="0">
                <a:latin typeface="Arial"/>
                <a:cs typeface="Arial"/>
              </a:rPr>
              <a:t>i</a:t>
            </a:r>
            <a:r>
              <a:rPr sz="1300" dirty="0">
                <a:latin typeface="Arial"/>
                <a:cs typeface="Arial"/>
              </a:rPr>
              <a:t>n </a:t>
            </a:r>
            <a:r>
              <a:rPr sz="1300" spc="-5" dirty="0">
                <a:latin typeface="Arial"/>
                <a:cs typeface="Arial"/>
              </a:rPr>
              <a:t>t</a:t>
            </a:r>
            <a:r>
              <a:rPr sz="1300" dirty="0">
                <a:latin typeface="Arial"/>
                <a:cs typeface="Arial"/>
              </a:rPr>
              <a:t>he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event</a:t>
            </a:r>
            <a:r>
              <a:rPr sz="1300" spc="-1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of accidental</a:t>
            </a:r>
            <a:r>
              <a:rPr sz="1300" spc="-1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death)</a:t>
            </a:r>
            <a:endParaRPr sz="1300">
              <a:latin typeface="Arial"/>
              <a:cs typeface="Arial"/>
            </a:endParaRPr>
          </a:p>
          <a:p>
            <a:pPr marL="469900" indent="-182880">
              <a:lnSpc>
                <a:spcPct val="100000"/>
              </a:lnSpc>
              <a:buClr>
                <a:srgbClr val="1F497C"/>
              </a:buClr>
              <a:buSzPct val="84615"/>
              <a:buFont typeface="Arial"/>
              <a:buChar char="•"/>
              <a:tabLst>
                <a:tab pos="469900" algn="l"/>
              </a:tabLst>
            </a:pPr>
            <a:r>
              <a:rPr sz="1300" b="1" dirty="0">
                <a:latin typeface="Arial"/>
                <a:cs typeface="Arial"/>
              </a:rPr>
              <a:t>Accidental Death</a:t>
            </a:r>
            <a:r>
              <a:rPr sz="1300" b="1" spc="5" dirty="0">
                <a:latin typeface="Arial"/>
                <a:cs typeface="Arial"/>
              </a:rPr>
              <a:t> </a:t>
            </a:r>
            <a:r>
              <a:rPr sz="1300" b="1" dirty="0">
                <a:latin typeface="Arial"/>
                <a:cs typeface="Arial"/>
              </a:rPr>
              <a:t>and</a:t>
            </a:r>
            <a:r>
              <a:rPr sz="1300" b="1" spc="5" dirty="0">
                <a:latin typeface="Arial"/>
                <a:cs typeface="Arial"/>
              </a:rPr>
              <a:t> </a:t>
            </a:r>
            <a:r>
              <a:rPr sz="1300" b="1" dirty="0">
                <a:latin typeface="Arial"/>
                <a:cs typeface="Arial"/>
              </a:rPr>
              <a:t>Dismembe</a:t>
            </a:r>
            <a:r>
              <a:rPr sz="1300" b="1" spc="-10" dirty="0">
                <a:latin typeface="Arial"/>
                <a:cs typeface="Arial"/>
              </a:rPr>
              <a:t>rm</a:t>
            </a:r>
            <a:r>
              <a:rPr sz="1300" b="1" dirty="0">
                <a:latin typeface="Arial"/>
                <a:cs typeface="Arial"/>
              </a:rPr>
              <a:t>ent</a:t>
            </a:r>
            <a:r>
              <a:rPr sz="1300" b="1" spc="-15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(</a:t>
            </a:r>
            <a:r>
              <a:rPr sz="1300" b="1" dirty="0">
                <a:latin typeface="Arial"/>
                <a:cs typeface="Arial"/>
              </a:rPr>
              <a:t>AD&amp;D)</a:t>
            </a:r>
            <a:r>
              <a:rPr sz="1300" b="1" spc="-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– can</a:t>
            </a:r>
            <a:r>
              <a:rPr sz="1300" spc="-1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purchase</a:t>
            </a:r>
            <a:r>
              <a:rPr sz="1300" spc="-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i</a:t>
            </a:r>
            <a:r>
              <a:rPr sz="1300" dirty="0">
                <a:latin typeface="Arial"/>
                <a:cs typeface="Arial"/>
              </a:rPr>
              <a:t>ndividual</a:t>
            </a:r>
            <a:r>
              <a:rPr sz="1300" spc="-1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or </a:t>
            </a:r>
            <a:r>
              <a:rPr sz="1300" spc="-5" dirty="0">
                <a:latin typeface="Arial"/>
                <a:cs typeface="Arial"/>
              </a:rPr>
              <a:t>f</a:t>
            </a:r>
            <a:r>
              <a:rPr sz="1300" dirty="0">
                <a:latin typeface="Arial"/>
                <a:cs typeface="Arial"/>
              </a:rPr>
              <a:t>amily coverage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9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500" b="1" spc="-5" dirty="0">
                <a:solidFill>
                  <a:srgbClr val="1F497C"/>
                </a:solidFill>
                <a:latin typeface="Arial"/>
                <a:cs typeface="Arial"/>
              </a:rPr>
              <a:t>Short-ter</a:t>
            </a:r>
            <a:r>
              <a:rPr sz="1500" b="1" dirty="0">
                <a:solidFill>
                  <a:srgbClr val="1F497C"/>
                </a:solidFill>
                <a:latin typeface="Arial"/>
                <a:cs typeface="Arial"/>
              </a:rPr>
              <a:t>m</a:t>
            </a:r>
            <a:r>
              <a:rPr sz="1500" b="1" spc="5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1500" b="1" spc="-5" dirty="0">
                <a:solidFill>
                  <a:srgbClr val="1F497C"/>
                </a:solidFill>
                <a:latin typeface="Arial"/>
                <a:cs typeface="Arial"/>
              </a:rPr>
              <a:t>Disability</a:t>
            </a:r>
            <a:endParaRPr sz="1500">
              <a:latin typeface="Arial"/>
              <a:cs typeface="Arial"/>
            </a:endParaRPr>
          </a:p>
          <a:p>
            <a:pPr marL="12700" marR="5080" algn="just">
              <a:lnSpc>
                <a:spcPts val="1440"/>
              </a:lnSpc>
              <a:spcBef>
                <a:spcPts val="345"/>
              </a:spcBef>
            </a:pPr>
            <a:r>
              <a:rPr sz="1500" dirty="0">
                <a:latin typeface="Arial"/>
                <a:cs typeface="Arial"/>
              </a:rPr>
              <a:t>Collin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College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mployees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can</a:t>
            </a:r>
            <a:r>
              <a:rPr sz="1500" spc="6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p</a:t>
            </a:r>
            <a:r>
              <a:rPr sz="1500" dirty="0">
                <a:latin typeface="Arial"/>
                <a:cs typeface="Arial"/>
              </a:rPr>
              <a:t>urchase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s</a:t>
            </a:r>
            <a:r>
              <a:rPr sz="1500" dirty="0">
                <a:latin typeface="Arial"/>
                <a:cs typeface="Arial"/>
              </a:rPr>
              <a:t>hort-te</a:t>
            </a:r>
            <a:r>
              <a:rPr sz="1500" spc="5" dirty="0">
                <a:latin typeface="Arial"/>
                <a:cs typeface="Arial"/>
              </a:rPr>
              <a:t>r</a:t>
            </a:r>
            <a:r>
              <a:rPr sz="1500" dirty="0">
                <a:latin typeface="Arial"/>
                <a:cs typeface="Arial"/>
              </a:rPr>
              <a:t>m</a:t>
            </a:r>
            <a:r>
              <a:rPr sz="1500" spc="6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d</a:t>
            </a:r>
            <a:r>
              <a:rPr sz="1500" dirty="0">
                <a:latin typeface="Arial"/>
                <a:cs typeface="Arial"/>
              </a:rPr>
              <a:t>isability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insurance</a:t>
            </a:r>
            <a:r>
              <a:rPr sz="1500" spc="6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which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p</a:t>
            </a:r>
            <a:r>
              <a:rPr sz="1500" dirty="0">
                <a:latin typeface="Arial"/>
                <a:cs typeface="Arial"/>
              </a:rPr>
              <a:t>rovides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u</a:t>
            </a:r>
            <a:r>
              <a:rPr sz="1500" dirty="0">
                <a:latin typeface="Arial"/>
                <a:cs typeface="Arial"/>
              </a:rPr>
              <a:t>p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o</a:t>
            </a:r>
            <a:r>
              <a:rPr sz="1500" spc="6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6</a:t>
            </a:r>
            <a:r>
              <a:rPr sz="1500" spc="10" dirty="0">
                <a:latin typeface="Arial"/>
                <a:cs typeface="Arial"/>
              </a:rPr>
              <a:t>6</a:t>
            </a:r>
            <a:r>
              <a:rPr sz="1500" dirty="0">
                <a:latin typeface="Arial"/>
                <a:cs typeface="Arial"/>
              </a:rPr>
              <a:t>% of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the</a:t>
            </a:r>
            <a:r>
              <a:rPr sz="1500" spc="2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mp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spc="-5" dirty="0">
                <a:latin typeface="Arial"/>
                <a:cs typeface="Arial"/>
              </a:rPr>
              <a:t>o</a:t>
            </a:r>
            <a:r>
              <a:rPr sz="1500" dirty="0">
                <a:latin typeface="Arial"/>
                <a:cs typeface="Arial"/>
              </a:rPr>
              <a:t>yee</a:t>
            </a:r>
            <a:r>
              <a:rPr sz="1500" spc="-25" dirty="0">
                <a:latin typeface="Arial"/>
                <a:cs typeface="Arial"/>
              </a:rPr>
              <a:t>’</a:t>
            </a:r>
            <a:r>
              <a:rPr sz="1500" dirty="0">
                <a:latin typeface="Arial"/>
                <a:cs typeface="Arial"/>
              </a:rPr>
              <a:t>s</a:t>
            </a:r>
            <a:r>
              <a:rPr sz="1500" spc="2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r</a:t>
            </a:r>
            <a:r>
              <a:rPr sz="1500" dirty="0">
                <a:latin typeface="Arial"/>
                <a:cs typeface="Arial"/>
              </a:rPr>
              <a:t>egu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ar</a:t>
            </a:r>
            <a:r>
              <a:rPr sz="1500" spc="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insured</a:t>
            </a:r>
            <a:r>
              <a:rPr sz="1500" spc="2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m</a:t>
            </a:r>
            <a:r>
              <a:rPr sz="1500" dirty="0">
                <a:latin typeface="Arial"/>
                <a:cs typeface="Arial"/>
              </a:rPr>
              <a:t>onthly</a:t>
            </a:r>
            <a:r>
              <a:rPr sz="1500" spc="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salary</a:t>
            </a:r>
            <a:r>
              <a:rPr sz="1500" spc="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for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u</a:t>
            </a:r>
            <a:r>
              <a:rPr sz="1500" dirty="0">
                <a:latin typeface="Arial"/>
                <a:cs typeface="Arial"/>
              </a:rPr>
              <a:t>p</a:t>
            </a:r>
            <a:r>
              <a:rPr sz="1500" spc="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to</a:t>
            </a:r>
            <a:r>
              <a:rPr sz="1500" spc="2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f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ve</a:t>
            </a:r>
            <a:r>
              <a:rPr sz="1500" spc="2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m</a:t>
            </a:r>
            <a:r>
              <a:rPr sz="1500" dirty="0">
                <a:latin typeface="Arial"/>
                <a:cs typeface="Arial"/>
              </a:rPr>
              <a:t>onths</a:t>
            </a:r>
            <a:r>
              <a:rPr sz="1500" spc="2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f</a:t>
            </a:r>
            <a:r>
              <a:rPr sz="1500" dirty="0">
                <a:latin typeface="Arial"/>
                <a:cs typeface="Arial"/>
              </a:rPr>
              <a:t>or</a:t>
            </a:r>
            <a:r>
              <a:rPr sz="1500" spc="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qualif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spc="-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d</a:t>
            </a:r>
            <a:r>
              <a:rPr sz="1500" spc="2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d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sab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lit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spc="-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s</a:t>
            </a:r>
            <a:r>
              <a:rPr sz="1500" spc="2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a</a:t>
            </a:r>
            <a:r>
              <a:rPr sz="1500" dirty="0">
                <a:latin typeface="Arial"/>
                <a:cs typeface="Arial"/>
              </a:rPr>
              <a:t>nd after </a:t>
            </a:r>
            <a:r>
              <a:rPr sz="1500" spc="-5" dirty="0">
                <a:latin typeface="Arial"/>
                <a:cs typeface="Arial"/>
              </a:rPr>
              <a:t>3</a:t>
            </a:r>
            <a:r>
              <a:rPr sz="1500" dirty="0">
                <a:latin typeface="Arial"/>
                <a:cs typeface="Arial"/>
              </a:rPr>
              <a:t>0 days </a:t>
            </a:r>
            <a:r>
              <a:rPr sz="1500" spc="-5" dirty="0">
                <a:latin typeface="Arial"/>
                <a:cs typeface="Arial"/>
              </a:rPr>
              <a:t>o</a:t>
            </a:r>
            <a:r>
              <a:rPr sz="1500" dirty="0">
                <a:latin typeface="Arial"/>
                <a:cs typeface="Arial"/>
              </a:rPr>
              <a:t>f</a:t>
            </a:r>
            <a:r>
              <a:rPr sz="1500" spc="-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continuous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disability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and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exhaustion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of</a:t>
            </a:r>
            <a:r>
              <a:rPr sz="1500" spc="-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available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sick</a:t>
            </a:r>
            <a:r>
              <a:rPr sz="1500" spc="-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leave.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500" b="1" spc="-5" dirty="0">
                <a:solidFill>
                  <a:srgbClr val="1F497C"/>
                </a:solidFill>
                <a:latin typeface="Arial"/>
                <a:cs typeface="Arial"/>
              </a:rPr>
              <a:t>Long-ter</a:t>
            </a:r>
            <a:r>
              <a:rPr sz="1500" b="1" dirty="0">
                <a:solidFill>
                  <a:srgbClr val="1F497C"/>
                </a:solidFill>
                <a:latin typeface="Arial"/>
                <a:cs typeface="Arial"/>
              </a:rPr>
              <a:t>m</a:t>
            </a:r>
            <a:r>
              <a:rPr sz="1500" b="1" spc="-5" dirty="0">
                <a:solidFill>
                  <a:srgbClr val="1F497C"/>
                </a:solidFill>
                <a:latin typeface="Arial"/>
                <a:cs typeface="Arial"/>
              </a:rPr>
              <a:t> Disability</a:t>
            </a:r>
            <a:endParaRPr sz="1500">
              <a:latin typeface="Arial"/>
              <a:cs typeface="Arial"/>
            </a:endParaRPr>
          </a:p>
          <a:p>
            <a:pPr marL="12700" marR="5715" algn="just">
              <a:lnSpc>
                <a:spcPts val="1440"/>
              </a:lnSpc>
              <a:spcBef>
                <a:spcPts val="345"/>
              </a:spcBef>
            </a:pPr>
            <a:r>
              <a:rPr sz="1500" dirty="0">
                <a:latin typeface="Arial"/>
                <a:cs typeface="Arial"/>
              </a:rPr>
              <a:t>Collin</a:t>
            </a:r>
            <a:r>
              <a:rPr sz="1500" spc="10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College</a:t>
            </a:r>
            <a:r>
              <a:rPr sz="1500" spc="10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mployees</a:t>
            </a:r>
            <a:r>
              <a:rPr sz="1500" spc="10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can</a:t>
            </a:r>
            <a:r>
              <a:rPr sz="1500" spc="10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p</a:t>
            </a:r>
            <a:r>
              <a:rPr sz="1500" dirty="0">
                <a:latin typeface="Arial"/>
                <a:cs typeface="Arial"/>
              </a:rPr>
              <a:t>urchase</a:t>
            </a:r>
            <a:r>
              <a:rPr sz="1500" spc="10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ong-term</a:t>
            </a:r>
            <a:r>
              <a:rPr sz="1500" spc="114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disabi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ity</a:t>
            </a:r>
            <a:r>
              <a:rPr sz="1500" spc="10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insurance</a:t>
            </a:r>
            <a:r>
              <a:rPr sz="1500" spc="10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w</a:t>
            </a:r>
            <a:r>
              <a:rPr sz="1500" dirty="0">
                <a:latin typeface="Arial"/>
                <a:cs typeface="Arial"/>
              </a:rPr>
              <a:t>hich</a:t>
            </a:r>
            <a:r>
              <a:rPr sz="1500" spc="10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prov</a:t>
            </a:r>
            <a:r>
              <a:rPr sz="1500" spc="5" dirty="0">
                <a:latin typeface="Arial"/>
                <a:cs typeface="Arial"/>
              </a:rPr>
              <a:t>id</a:t>
            </a:r>
            <a:r>
              <a:rPr sz="1500" dirty="0">
                <a:latin typeface="Arial"/>
                <a:cs typeface="Arial"/>
              </a:rPr>
              <a:t>es</a:t>
            </a:r>
            <a:r>
              <a:rPr sz="1500" spc="10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up</a:t>
            </a:r>
            <a:r>
              <a:rPr sz="1500" spc="10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to</a:t>
            </a:r>
            <a:r>
              <a:rPr sz="1500" spc="1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60% of</a:t>
            </a:r>
            <a:r>
              <a:rPr sz="1500" spc="13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the</a:t>
            </a:r>
            <a:r>
              <a:rPr sz="1500" spc="14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mp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spc="-5" dirty="0">
                <a:latin typeface="Arial"/>
                <a:cs typeface="Arial"/>
              </a:rPr>
              <a:t>o</a:t>
            </a:r>
            <a:r>
              <a:rPr sz="1500" dirty="0">
                <a:latin typeface="Arial"/>
                <a:cs typeface="Arial"/>
              </a:rPr>
              <a:t>yee</a:t>
            </a:r>
            <a:r>
              <a:rPr sz="1500" spc="-25" dirty="0">
                <a:latin typeface="Arial"/>
                <a:cs typeface="Arial"/>
              </a:rPr>
              <a:t>’</a:t>
            </a:r>
            <a:r>
              <a:rPr sz="1500" dirty="0">
                <a:latin typeface="Arial"/>
                <a:cs typeface="Arial"/>
              </a:rPr>
              <a:t>s</a:t>
            </a:r>
            <a:r>
              <a:rPr sz="1500" spc="14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r</a:t>
            </a:r>
            <a:r>
              <a:rPr sz="1500" dirty="0">
                <a:latin typeface="Arial"/>
                <a:cs typeface="Arial"/>
              </a:rPr>
              <a:t>egular</a:t>
            </a:r>
            <a:r>
              <a:rPr sz="1500" spc="1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insured</a:t>
            </a:r>
            <a:r>
              <a:rPr sz="1500" spc="14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m</a:t>
            </a:r>
            <a:r>
              <a:rPr sz="1500" dirty="0">
                <a:latin typeface="Arial"/>
                <a:cs typeface="Arial"/>
              </a:rPr>
              <a:t>onthly</a:t>
            </a:r>
            <a:r>
              <a:rPr sz="1500" spc="1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salary</a:t>
            </a:r>
            <a:r>
              <a:rPr sz="1500" spc="1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up</a:t>
            </a:r>
            <a:r>
              <a:rPr sz="1500" spc="1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to</a:t>
            </a:r>
            <a:r>
              <a:rPr sz="1500" spc="1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age</a:t>
            </a:r>
            <a:r>
              <a:rPr sz="1500" spc="15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65</a:t>
            </a:r>
            <a:r>
              <a:rPr sz="1500" spc="1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for</a:t>
            </a:r>
            <a:r>
              <a:rPr sz="1500" spc="1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qua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ified</a:t>
            </a:r>
            <a:r>
              <a:rPr sz="1500" spc="14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d</a:t>
            </a:r>
            <a:r>
              <a:rPr sz="1500" dirty="0">
                <a:latin typeface="Arial"/>
                <a:cs typeface="Arial"/>
              </a:rPr>
              <a:t>isab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lit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spc="-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s</a:t>
            </a:r>
            <a:r>
              <a:rPr sz="1500" spc="14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a</a:t>
            </a:r>
            <a:r>
              <a:rPr sz="1500" dirty="0">
                <a:latin typeface="Arial"/>
                <a:cs typeface="Arial"/>
              </a:rPr>
              <a:t>fter</a:t>
            </a:r>
            <a:r>
              <a:rPr sz="1500" spc="14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1</a:t>
            </a:r>
            <a:r>
              <a:rPr sz="1500" dirty="0">
                <a:latin typeface="Arial"/>
                <a:cs typeface="Arial"/>
              </a:rPr>
              <a:t>80 days </a:t>
            </a:r>
            <a:r>
              <a:rPr sz="1500" spc="-5" dirty="0">
                <a:latin typeface="Arial"/>
                <a:cs typeface="Arial"/>
              </a:rPr>
              <a:t>o</a:t>
            </a:r>
            <a:r>
              <a:rPr sz="1500" dirty="0">
                <a:latin typeface="Arial"/>
                <a:cs typeface="Arial"/>
              </a:rPr>
              <a:t>f</a:t>
            </a:r>
            <a:r>
              <a:rPr sz="1500" spc="-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continuous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disability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and exhaustion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of</a:t>
            </a:r>
            <a:r>
              <a:rPr sz="1500" spc="-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available</a:t>
            </a:r>
            <a:r>
              <a:rPr sz="1500" spc="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sick</a:t>
            </a:r>
            <a:r>
              <a:rPr sz="1500" spc="-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leave.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900">
              <a:latin typeface="Times New Roman"/>
              <a:cs typeface="Times New Roman"/>
            </a:endParaRPr>
          </a:p>
          <a:p>
            <a:pPr marL="276225" marR="269240" indent="138430">
              <a:lnSpc>
                <a:spcPts val="1440"/>
              </a:lnSpc>
            </a:pPr>
            <a:r>
              <a:rPr sz="1500" b="1" i="1" dirty="0">
                <a:latin typeface="Arial"/>
                <a:cs typeface="Arial"/>
              </a:rPr>
              <a:t>NOTE: </a:t>
            </a:r>
            <a:r>
              <a:rPr sz="1500" b="1" i="1" spc="-15" dirty="0">
                <a:latin typeface="Arial"/>
                <a:cs typeface="Arial"/>
              </a:rPr>
              <a:t> </a:t>
            </a:r>
            <a:r>
              <a:rPr sz="1500" i="1" dirty="0">
                <a:latin typeface="Arial"/>
                <a:cs typeface="Arial"/>
              </a:rPr>
              <a:t>Failure to enroll in any of these plans</a:t>
            </a:r>
            <a:r>
              <a:rPr sz="1500" i="1" spc="10" dirty="0">
                <a:latin typeface="Arial"/>
                <a:cs typeface="Arial"/>
              </a:rPr>
              <a:t> </a:t>
            </a:r>
            <a:r>
              <a:rPr sz="1500" i="1" spc="-5" dirty="0">
                <a:latin typeface="Arial"/>
                <a:cs typeface="Arial"/>
              </a:rPr>
              <a:t>withi</a:t>
            </a:r>
            <a:r>
              <a:rPr sz="1500" i="1" dirty="0">
                <a:latin typeface="Arial"/>
                <a:cs typeface="Arial"/>
              </a:rPr>
              <a:t>n </a:t>
            </a:r>
            <a:r>
              <a:rPr sz="1500" i="1" spc="-5" dirty="0">
                <a:latin typeface="Arial"/>
                <a:cs typeface="Arial"/>
              </a:rPr>
              <a:t>th</a:t>
            </a:r>
            <a:r>
              <a:rPr sz="1500" i="1" dirty="0">
                <a:latin typeface="Arial"/>
                <a:cs typeface="Arial"/>
              </a:rPr>
              <a:t>e </a:t>
            </a:r>
            <a:r>
              <a:rPr sz="1500" i="1" spc="-5" dirty="0">
                <a:latin typeface="Arial"/>
                <a:cs typeface="Arial"/>
              </a:rPr>
              <a:t>firs</a:t>
            </a:r>
            <a:r>
              <a:rPr sz="1500" i="1" dirty="0">
                <a:latin typeface="Arial"/>
                <a:cs typeface="Arial"/>
              </a:rPr>
              <a:t>t </a:t>
            </a:r>
            <a:r>
              <a:rPr sz="1500" i="1" spc="-5" dirty="0">
                <a:latin typeface="Arial"/>
                <a:cs typeface="Arial"/>
              </a:rPr>
              <a:t>3</a:t>
            </a:r>
            <a:r>
              <a:rPr sz="1500" i="1" dirty="0">
                <a:latin typeface="Arial"/>
                <a:cs typeface="Arial"/>
              </a:rPr>
              <a:t>0 </a:t>
            </a:r>
            <a:r>
              <a:rPr sz="1500" i="1" spc="-5" dirty="0">
                <a:latin typeface="Arial"/>
                <a:cs typeface="Arial"/>
              </a:rPr>
              <a:t>day</a:t>
            </a:r>
            <a:r>
              <a:rPr sz="1500" i="1" dirty="0">
                <a:latin typeface="Arial"/>
                <a:cs typeface="Arial"/>
              </a:rPr>
              <a:t>s </a:t>
            </a:r>
            <a:r>
              <a:rPr sz="1500" i="1" spc="-5" dirty="0">
                <a:latin typeface="Arial"/>
                <a:cs typeface="Arial"/>
              </a:rPr>
              <a:t>o</a:t>
            </a:r>
            <a:r>
              <a:rPr sz="1500" i="1" dirty="0">
                <a:latin typeface="Arial"/>
                <a:cs typeface="Arial"/>
              </a:rPr>
              <a:t>f </a:t>
            </a:r>
            <a:r>
              <a:rPr sz="1500" i="1" spc="-5" dirty="0">
                <a:latin typeface="Arial"/>
                <a:cs typeface="Arial"/>
              </a:rPr>
              <a:t>employmen</a:t>
            </a:r>
            <a:r>
              <a:rPr sz="1500" i="1" dirty="0">
                <a:latin typeface="Arial"/>
                <a:cs typeface="Arial"/>
              </a:rPr>
              <a:t>t</a:t>
            </a:r>
            <a:r>
              <a:rPr sz="1500" i="1" spc="10" dirty="0">
                <a:latin typeface="Arial"/>
                <a:cs typeface="Arial"/>
              </a:rPr>
              <a:t> </a:t>
            </a:r>
            <a:r>
              <a:rPr sz="1500" i="1" spc="-5" dirty="0">
                <a:latin typeface="Arial"/>
                <a:cs typeface="Arial"/>
              </a:rPr>
              <a:t>may </a:t>
            </a:r>
            <a:r>
              <a:rPr sz="1500" i="1" dirty="0">
                <a:latin typeface="Arial"/>
                <a:cs typeface="Arial"/>
              </a:rPr>
              <a:t>jeopardize</a:t>
            </a:r>
            <a:r>
              <a:rPr sz="1500" i="1" spc="20" dirty="0">
                <a:latin typeface="Arial"/>
                <a:cs typeface="Arial"/>
              </a:rPr>
              <a:t> </a:t>
            </a:r>
            <a:r>
              <a:rPr sz="1500" i="1" dirty="0">
                <a:latin typeface="Arial"/>
                <a:cs typeface="Arial"/>
              </a:rPr>
              <a:t>your</a:t>
            </a:r>
            <a:r>
              <a:rPr sz="1500" i="1" spc="5" dirty="0">
                <a:latin typeface="Arial"/>
                <a:cs typeface="Arial"/>
              </a:rPr>
              <a:t> </a:t>
            </a:r>
            <a:r>
              <a:rPr sz="1500" i="1" dirty="0">
                <a:latin typeface="Arial"/>
                <a:cs typeface="Arial"/>
              </a:rPr>
              <a:t>ability</a:t>
            </a:r>
            <a:r>
              <a:rPr sz="1500" i="1" spc="5" dirty="0">
                <a:latin typeface="Arial"/>
                <a:cs typeface="Arial"/>
              </a:rPr>
              <a:t> </a:t>
            </a:r>
            <a:r>
              <a:rPr sz="1500" i="1" dirty="0">
                <a:latin typeface="Arial"/>
                <a:cs typeface="Arial"/>
              </a:rPr>
              <a:t>to</a:t>
            </a:r>
            <a:r>
              <a:rPr sz="1500" i="1" spc="-5" dirty="0">
                <a:latin typeface="Arial"/>
                <a:cs typeface="Arial"/>
              </a:rPr>
              <a:t> </a:t>
            </a:r>
            <a:r>
              <a:rPr sz="1500" i="1" dirty="0">
                <a:latin typeface="Arial"/>
                <a:cs typeface="Arial"/>
              </a:rPr>
              <a:t>enroll</a:t>
            </a:r>
            <a:r>
              <a:rPr sz="1500" i="1" spc="5" dirty="0">
                <a:latin typeface="Arial"/>
                <a:cs typeface="Arial"/>
              </a:rPr>
              <a:t> </a:t>
            </a:r>
            <a:r>
              <a:rPr sz="1500" i="1" dirty="0">
                <a:latin typeface="Arial"/>
                <a:cs typeface="Arial"/>
              </a:rPr>
              <a:t>in</a:t>
            </a:r>
            <a:r>
              <a:rPr sz="1500" i="1" spc="5" dirty="0">
                <a:latin typeface="Arial"/>
                <a:cs typeface="Arial"/>
              </a:rPr>
              <a:t> </a:t>
            </a:r>
            <a:r>
              <a:rPr sz="1500" i="1" dirty="0">
                <a:latin typeface="Arial"/>
                <a:cs typeface="Arial"/>
              </a:rPr>
              <a:t>the</a:t>
            </a:r>
            <a:r>
              <a:rPr sz="1500" i="1" spc="-5" dirty="0">
                <a:latin typeface="Arial"/>
                <a:cs typeface="Arial"/>
              </a:rPr>
              <a:t> </a:t>
            </a:r>
            <a:r>
              <a:rPr sz="1500" i="1" dirty="0">
                <a:latin typeface="Arial"/>
                <a:cs typeface="Arial"/>
              </a:rPr>
              <a:t>future.  </a:t>
            </a:r>
            <a:r>
              <a:rPr sz="1500" i="1" spc="-5" dirty="0">
                <a:latin typeface="Arial"/>
                <a:cs typeface="Arial"/>
              </a:rPr>
              <a:t>Evidenc</a:t>
            </a:r>
            <a:r>
              <a:rPr sz="1500" i="1" dirty="0">
                <a:latin typeface="Arial"/>
                <a:cs typeface="Arial"/>
              </a:rPr>
              <a:t>e</a:t>
            </a:r>
            <a:r>
              <a:rPr sz="1500" i="1" spc="5" dirty="0">
                <a:latin typeface="Arial"/>
                <a:cs typeface="Arial"/>
              </a:rPr>
              <a:t> </a:t>
            </a:r>
            <a:r>
              <a:rPr sz="1500" i="1" spc="-5" dirty="0">
                <a:latin typeface="Arial"/>
                <a:cs typeface="Arial"/>
              </a:rPr>
              <a:t>o</a:t>
            </a:r>
            <a:r>
              <a:rPr sz="1500" i="1" dirty="0">
                <a:latin typeface="Arial"/>
                <a:cs typeface="Arial"/>
              </a:rPr>
              <a:t>f</a:t>
            </a:r>
            <a:r>
              <a:rPr sz="1500" i="1" spc="-5" dirty="0">
                <a:latin typeface="Arial"/>
                <a:cs typeface="Arial"/>
              </a:rPr>
              <a:t> Insurabilit</a:t>
            </a:r>
            <a:r>
              <a:rPr sz="1500" i="1" dirty="0">
                <a:latin typeface="Arial"/>
                <a:cs typeface="Arial"/>
              </a:rPr>
              <a:t>y</a:t>
            </a:r>
            <a:r>
              <a:rPr sz="1500" i="1" spc="10" dirty="0">
                <a:latin typeface="Arial"/>
                <a:cs typeface="Arial"/>
              </a:rPr>
              <a:t> </a:t>
            </a:r>
            <a:r>
              <a:rPr sz="1500" i="1" spc="-5" dirty="0">
                <a:latin typeface="Arial"/>
                <a:cs typeface="Arial"/>
              </a:rPr>
              <a:t>(EOI</a:t>
            </a:r>
            <a:r>
              <a:rPr sz="1500" i="1" dirty="0">
                <a:latin typeface="Arial"/>
                <a:cs typeface="Arial"/>
              </a:rPr>
              <a:t>)</a:t>
            </a:r>
            <a:r>
              <a:rPr sz="1500" i="1" spc="-5" dirty="0">
                <a:latin typeface="Arial"/>
                <a:cs typeface="Arial"/>
              </a:rPr>
              <a:t> ma</a:t>
            </a:r>
            <a:r>
              <a:rPr sz="1500" i="1" dirty="0">
                <a:latin typeface="Arial"/>
                <a:cs typeface="Arial"/>
              </a:rPr>
              <a:t>y</a:t>
            </a:r>
            <a:r>
              <a:rPr sz="1500" i="1" spc="-5" dirty="0">
                <a:latin typeface="Arial"/>
                <a:cs typeface="Arial"/>
              </a:rPr>
              <a:t> b</a:t>
            </a:r>
            <a:r>
              <a:rPr sz="1500" i="1" dirty="0">
                <a:latin typeface="Arial"/>
                <a:cs typeface="Arial"/>
              </a:rPr>
              <a:t>e</a:t>
            </a:r>
            <a:r>
              <a:rPr sz="1500" i="1" spc="-5" dirty="0">
                <a:latin typeface="Arial"/>
                <a:cs typeface="Arial"/>
              </a:rPr>
              <a:t> required.</a:t>
            </a:r>
            <a:endParaRPr sz="1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14400" y="1829180"/>
            <a:ext cx="8382000" cy="0"/>
          </a:xfrm>
          <a:custGeom>
            <a:avLst/>
            <a:gdLst/>
            <a:ahLst/>
            <a:cxnLst/>
            <a:rect l="l" t="t" r="r" b="b"/>
            <a:pathLst>
              <a:path w="8382000">
                <a:moveTo>
                  <a:pt x="0" y="0"/>
                </a:moveTo>
                <a:lnTo>
                  <a:pt x="8382000" y="0"/>
                </a:lnTo>
              </a:path>
            </a:pathLst>
          </a:custGeom>
          <a:ln w="11176">
            <a:solidFill>
              <a:srgbClr val="1F49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57200" y="457200"/>
            <a:ext cx="9144000" cy="365760"/>
          </a:xfrm>
          <a:prstGeom prst="rect">
            <a:avLst/>
          </a:prstGeom>
          <a:solidFill>
            <a:srgbClr val="1F497D"/>
          </a:solidFill>
        </p:spPr>
        <p:txBody>
          <a:bodyPr vert="horz" wrap="square" lIns="0" tIns="0" rIns="0" bIns="0" rtlCol="0">
            <a:spAutoFit/>
          </a:bodyPr>
          <a:lstStyle/>
          <a:p>
            <a:pPr marR="542290" algn="r">
              <a:lnSpc>
                <a:spcPct val="100000"/>
              </a:lnSpc>
            </a:pP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25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3139" y="2415524"/>
            <a:ext cx="8224520" cy="33342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Flexibl</a:t>
            </a:r>
            <a:r>
              <a:rPr sz="1600" b="1" dirty="0">
                <a:solidFill>
                  <a:srgbClr val="1F497C"/>
                </a:solidFill>
                <a:latin typeface="Arial"/>
                <a:cs typeface="Arial"/>
              </a:rPr>
              <a:t>e</a:t>
            </a:r>
            <a:r>
              <a:rPr sz="1600" b="1" spc="10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Spendin</a:t>
            </a:r>
            <a:r>
              <a:rPr sz="1600" b="1" dirty="0">
                <a:solidFill>
                  <a:srgbClr val="1F497C"/>
                </a:solidFill>
                <a:latin typeface="Arial"/>
                <a:cs typeface="Arial"/>
              </a:rPr>
              <a:t>g</a:t>
            </a:r>
            <a:r>
              <a:rPr sz="1600" b="1" spc="-75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Accounts</a:t>
            </a:r>
            <a:endParaRPr sz="1600" dirty="0">
              <a:latin typeface="Arial"/>
              <a:cs typeface="Arial"/>
            </a:endParaRPr>
          </a:p>
          <a:p>
            <a:pPr marL="12700" marR="5715" algn="just">
              <a:lnSpc>
                <a:spcPct val="100000"/>
              </a:lnSpc>
              <a:spcBef>
                <a:spcPts val="360"/>
              </a:spcBef>
            </a:pPr>
            <a:r>
              <a:rPr sz="1500" dirty="0">
                <a:latin typeface="Arial"/>
                <a:cs typeface="Arial"/>
              </a:rPr>
              <a:t>Collin </a:t>
            </a:r>
            <a:r>
              <a:rPr sz="1500" spc="-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College </a:t>
            </a:r>
            <a:r>
              <a:rPr sz="1500" spc="-2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mployees </a:t>
            </a:r>
            <a:r>
              <a:rPr sz="1500" spc="-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can </a:t>
            </a:r>
            <a:r>
              <a:rPr sz="1500" spc="-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sign </a:t>
            </a:r>
            <a:r>
              <a:rPr sz="1500" spc="-2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u</a:t>
            </a:r>
            <a:r>
              <a:rPr sz="1500" dirty="0">
                <a:latin typeface="Arial"/>
                <a:cs typeface="Arial"/>
              </a:rPr>
              <a:t>p </a:t>
            </a:r>
            <a:r>
              <a:rPr sz="1500" spc="-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for </a:t>
            </a:r>
            <a:r>
              <a:rPr sz="1500" spc="-30" dirty="0">
                <a:latin typeface="Arial"/>
                <a:cs typeface="Arial"/>
              </a:rPr>
              <a:t> </a:t>
            </a:r>
            <a:r>
              <a:rPr sz="1500" spc="-170" dirty="0">
                <a:latin typeface="Arial"/>
                <a:cs typeface="Arial"/>
              </a:rPr>
              <a:t>T</a:t>
            </a:r>
            <a:r>
              <a:rPr sz="1500" spc="-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x</a:t>
            </a:r>
            <a:r>
              <a:rPr sz="1500" spc="10" dirty="0">
                <a:latin typeface="Arial"/>
                <a:cs typeface="Arial"/>
              </a:rPr>
              <a:t>F</a:t>
            </a:r>
            <a:r>
              <a:rPr sz="1500" dirty="0">
                <a:latin typeface="Arial"/>
                <a:cs typeface="Arial"/>
              </a:rPr>
              <a:t>lex, </a:t>
            </a:r>
            <a:r>
              <a:rPr sz="1500" spc="-3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which </a:t>
            </a:r>
            <a:r>
              <a:rPr sz="1500" spc="-2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a</a:t>
            </a:r>
            <a:r>
              <a:rPr sz="1500" dirty="0">
                <a:latin typeface="Arial"/>
                <a:cs typeface="Arial"/>
              </a:rPr>
              <a:t>llows </a:t>
            </a:r>
            <a:r>
              <a:rPr sz="1500" spc="-2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mployees </a:t>
            </a:r>
            <a:r>
              <a:rPr sz="1500" spc="-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to </a:t>
            </a:r>
            <a:r>
              <a:rPr sz="1500" spc="-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use </a:t>
            </a:r>
            <a:r>
              <a:rPr sz="1500" spc="-2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p</a:t>
            </a:r>
            <a:r>
              <a:rPr sz="1500" dirty="0">
                <a:latin typeface="Arial"/>
                <a:cs typeface="Arial"/>
              </a:rPr>
              <a:t>re-tax savings </a:t>
            </a:r>
            <a:r>
              <a:rPr sz="1500" spc="-12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o </a:t>
            </a:r>
            <a:r>
              <a:rPr sz="1500" spc="-1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pay </a:t>
            </a:r>
            <a:r>
              <a:rPr sz="1500" spc="-1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for </a:t>
            </a:r>
            <a:r>
              <a:rPr sz="1500" spc="-12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p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spc="-5" dirty="0">
                <a:latin typeface="Arial"/>
                <a:cs typeface="Arial"/>
              </a:rPr>
              <a:t>a</a:t>
            </a:r>
            <a:r>
              <a:rPr sz="1500" dirty="0">
                <a:latin typeface="Arial"/>
                <a:cs typeface="Arial"/>
              </a:rPr>
              <a:t>nned </a:t>
            </a:r>
            <a:r>
              <a:rPr sz="1500" spc="-12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h</a:t>
            </a:r>
            <a:r>
              <a:rPr sz="1500" dirty="0">
                <a:latin typeface="Arial"/>
                <a:cs typeface="Arial"/>
              </a:rPr>
              <a:t>ealth </a:t>
            </a:r>
            <a:r>
              <a:rPr sz="1500" spc="-12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a</a:t>
            </a:r>
            <a:r>
              <a:rPr sz="1500" dirty="0">
                <a:latin typeface="Arial"/>
                <a:cs typeface="Arial"/>
              </a:rPr>
              <a:t>nd  </a:t>
            </a:r>
            <a:r>
              <a:rPr sz="1500" spc="17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dependent </a:t>
            </a:r>
            <a:r>
              <a:rPr sz="1500" spc="-1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care </a:t>
            </a:r>
            <a:r>
              <a:rPr sz="1500" spc="-114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xpenses </a:t>
            </a:r>
            <a:r>
              <a:rPr sz="1500" spc="-12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f</a:t>
            </a:r>
            <a:r>
              <a:rPr sz="1500" dirty="0">
                <a:latin typeface="Arial"/>
                <a:cs typeface="Arial"/>
              </a:rPr>
              <a:t>or </a:t>
            </a:r>
            <a:r>
              <a:rPr sz="1500" spc="-1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the </a:t>
            </a:r>
            <a:r>
              <a:rPr sz="1500" spc="-114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yea</a:t>
            </a:r>
            <a:r>
              <a:rPr sz="1500" spc="-90" dirty="0">
                <a:latin typeface="Arial"/>
                <a:cs typeface="Arial"/>
              </a:rPr>
              <a:t>r</a:t>
            </a:r>
            <a:r>
              <a:rPr sz="1500" dirty="0">
                <a:latin typeface="Arial"/>
                <a:cs typeface="Arial"/>
              </a:rPr>
              <a:t>.  </a:t>
            </a:r>
            <a:r>
              <a:rPr sz="1500" spc="17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The </a:t>
            </a:r>
            <a:r>
              <a:rPr sz="1500" spc="-1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annual elect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on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amount</a:t>
            </a:r>
            <a:r>
              <a:rPr sz="1500" spc="5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s</a:t>
            </a:r>
            <a:r>
              <a:rPr sz="1500" spc="5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div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ded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b</a:t>
            </a:r>
            <a:r>
              <a:rPr sz="1500" dirty="0">
                <a:latin typeface="Arial"/>
                <a:cs typeface="Arial"/>
              </a:rPr>
              <a:t>y</a:t>
            </a:r>
            <a:r>
              <a:rPr sz="1500" spc="5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he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number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of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months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you</a:t>
            </a:r>
            <a:r>
              <a:rPr sz="1500" spc="5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w</a:t>
            </a:r>
            <a:r>
              <a:rPr sz="1500" dirty="0">
                <a:latin typeface="Arial"/>
                <a:cs typeface="Arial"/>
              </a:rPr>
              <a:t>ork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a</a:t>
            </a:r>
            <a:r>
              <a:rPr sz="1500" dirty="0">
                <a:latin typeface="Arial"/>
                <a:cs typeface="Arial"/>
              </a:rPr>
              <a:t>nd</a:t>
            </a:r>
            <a:r>
              <a:rPr sz="1500" spc="5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is</a:t>
            </a:r>
            <a:r>
              <a:rPr sz="1500" spc="5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taken</a:t>
            </a:r>
            <a:r>
              <a:rPr sz="1500" spc="5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o</a:t>
            </a:r>
            <a:r>
              <a:rPr sz="1500" dirty="0">
                <a:latin typeface="Arial"/>
                <a:cs typeface="Arial"/>
              </a:rPr>
              <a:t>ut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of</a:t>
            </a:r>
            <a:r>
              <a:rPr sz="1500" spc="5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your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paycheck each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m</a:t>
            </a:r>
            <a:r>
              <a:rPr sz="1500" dirty="0">
                <a:latin typeface="Arial"/>
                <a:cs typeface="Arial"/>
              </a:rPr>
              <a:t>onth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before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income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ax.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The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rema</a:t>
            </a:r>
            <a:r>
              <a:rPr sz="1500" spc="5" dirty="0">
                <a:latin typeface="Arial"/>
                <a:cs typeface="Arial"/>
              </a:rPr>
              <a:t>in</a:t>
            </a:r>
            <a:r>
              <a:rPr sz="1500" dirty="0">
                <a:latin typeface="Arial"/>
                <a:cs typeface="Arial"/>
              </a:rPr>
              <a:t>ing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spc="20" dirty="0">
                <a:latin typeface="Arial"/>
                <a:cs typeface="Arial"/>
              </a:rPr>
              <a:t>a</a:t>
            </a:r>
            <a:r>
              <a:rPr sz="1500" dirty="0">
                <a:latin typeface="Arial"/>
                <a:cs typeface="Arial"/>
              </a:rPr>
              <a:t>mount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of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your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paycheck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is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lowe</a:t>
            </a:r>
            <a:r>
              <a:rPr sz="1500" spc="-90" dirty="0">
                <a:latin typeface="Arial"/>
                <a:cs typeface="Arial"/>
              </a:rPr>
              <a:t>r</a:t>
            </a:r>
            <a:r>
              <a:rPr sz="1500" dirty="0">
                <a:latin typeface="Arial"/>
                <a:cs typeface="Arial"/>
              </a:rPr>
              <a:t>,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so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he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amount you</a:t>
            </a:r>
            <a:r>
              <a:rPr sz="1500" spc="5" dirty="0">
                <a:latin typeface="Arial"/>
                <a:cs typeface="Arial"/>
              </a:rPr>
              <a:t>’</a:t>
            </a:r>
            <a:r>
              <a:rPr sz="1500" dirty="0">
                <a:latin typeface="Arial"/>
                <a:cs typeface="Arial"/>
              </a:rPr>
              <a:t>re</a:t>
            </a:r>
            <a:r>
              <a:rPr sz="1500" spc="19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taxed</a:t>
            </a:r>
            <a:r>
              <a:rPr sz="1500" spc="20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o</a:t>
            </a:r>
            <a:r>
              <a:rPr sz="1500" dirty="0">
                <a:latin typeface="Arial"/>
                <a:cs typeface="Arial"/>
              </a:rPr>
              <a:t>n</a:t>
            </a:r>
            <a:r>
              <a:rPr sz="1500" spc="19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s</a:t>
            </a:r>
            <a:r>
              <a:rPr sz="1500" spc="19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lowe</a:t>
            </a:r>
            <a:r>
              <a:rPr sz="1500" spc="-90" dirty="0">
                <a:latin typeface="Arial"/>
                <a:cs typeface="Arial"/>
              </a:rPr>
              <a:t>r</a:t>
            </a:r>
            <a:r>
              <a:rPr sz="1500" dirty="0">
                <a:latin typeface="Arial"/>
                <a:cs typeface="Arial"/>
              </a:rPr>
              <a:t>.  </a:t>
            </a:r>
            <a:r>
              <a:rPr sz="1500" spc="-3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When</a:t>
            </a:r>
            <a:r>
              <a:rPr sz="1500" spc="19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you</a:t>
            </a:r>
            <a:r>
              <a:rPr sz="1500" spc="20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have</a:t>
            </a:r>
            <a:r>
              <a:rPr sz="1500" spc="20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a</a:t>
            </a:r>
            <a:r>
              <a:rPr sz="1500" dirty="0">
                <a:latin typeface="Arial"/>
                <a:cs typeface="Arial"/>
              </a:rPr>
              <a:t>n</a:t>
            </a:r>
            <a:r>
              <a:rPr sz="1500" spc="19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li</a:t>
            </a:r>
            <a:r>
              <a:rPr sz="1500" spc="10" dirty="0">
                <a:latin typeface="Arial"/>
                <a:cs typeface="Arial"/>
              </a:rPr>
              <a:t>g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spc="-5" dirty="0">
                <a:latin typeface="Arial"/>
                <a:cs typeface="Arial"/>
              </a:rPr>
              <a:t>b</a:t>
            </a:r>
            <a:r>
              <a:rPr sz="1500" dirty="0">
                <a:latin typeface="Arial"/>
                <a:cs typeface="Arial"/>
              </a:rPr>
              <a:t>le</a:t>
            </a:r>
            <a:r>
              <a:rPr sz="1500" spc="20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health</a:t>
            </a:r>
            <a:r>
              <a:rPr sz="1500" spc="19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or</a:t>
            </a:r>
            <a:r>
              <a:rPr sz="1500" spc="19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daycare</a:t>
            </a:r>
            <a:r>
              <a:rPr sz="1500" spc="19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expense,</a:t>
            </a:r>
            <a:r>
              <a:rPr sz="1500" spc="19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you</a:t>
            </a:r>
            <a:r>
              <a:rPr sz="1500" spc="19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r</a:t>
            </a:r>
            <a:r>
              <a:rPr sz="1500" dirty="0">
                <a:latin typeface="Arial"/>
                <a:cs typeface="Arial"/>
              </a:rPr>
              <a:t>equest </a:t>
            </a:r>
            <a:r>
              <a:rPr sz="1500" spc="-5" dirty="0">
                <a:latin typeface="Arial"/>
                <a:cs typeface="Arial"/>
              </a:rPr>
              <a:t>reimbursemen</a:t>
            </a:r>
            <a:r>
              <a:rPr sz="1500" dirty="0">
                <a:latin typeface="Arial"/>
                <a:cs typeface="Arial"/>
              </a:rPr>
              <a:t>t</a:t>
            </a:r>
            <a:r>
              <a:rPr sz="1500" spc="2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fro</a:t>
            </a:r>
            <a:r>
              <a:rPr sz="1500" dirty="0">
                <a:latin typeface="Arial"/>
                <a:cs typeface="Arial"/>
              </a:rPr>
              <a:t>m</a:t>
            </a:r>
            <a:r>
              <a:rPr sz="1500" spc="-5" dirty="0">
                <a:latin typeface="Arial"/>
                <a:cs typeface="Arial"/>
              </a:rPr>
              <a:t> th</a:t>
            </a:r>
            <a:r>
              <a:rPr sz="1500" dirty="0">
                <a:latin typeface="Arial"/>
                <a:cs typeface="Arial"/>
              </a:rPr>
              <a:t>e </a:t>
            </a:r>
            <a:r>
              <a:rPr sz="1500" spc="-5" dirty="0">
                <a:latin typeface="Arial"/>
                <a:cs typeface="Arial"/>
              </a:rPr>
              <a:t>pre-ta</a:t>
            </a:r>
            <a:r>
              <a:rPr sz="1500" dirty="0">
                <a:latin typeface="Arial"/>
                <a:cs typeface="Arial"/>
              </a:rPr>
              <a:t>x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mone</a:t>
            </a:r>
            <a:r>
              <a:rPr sz="1500" dirty="0">
                <a:latin typeface="Arial"/>
                <a:cs typeface="Arial"/>
              </a:rPr>
              <a:t>y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you’v</a:t>
            </a:r>
            <a:r>
              <a:rPr sz="1500" dirty="0">
                <a:latin typeface="Arial"/>
                <a:cs typeface="Arial"/>
              </a:rPr>
              <a:t>e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contribute</a:t>
            </a:r>
            <a:r>
              <a:rPr sz="1500" dirty="0">
                <a:latin typeface="Arial"/>
                <a:cs typeface="Arial"/>
              </a:rPr>
              <a:t>d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o</a:t>
            </a:r>
            <a:r>
              <a:rPr sz="1500" spc="-5" dirty="0">
                <a:latin typeface="Arial"/>
                <a:cs typeface="Arial"/>
              </a:rPr>
              <a:t> you</a:t>
            </a:r>
            <a:r>
              <a:rPr sz="1500" dirty="0">
                <a:latin typeface="Arial"/>
                <a:cs typeface="Arial"/>
              </a:rPr>
              <a:t>r </a:t>
            </a:r>
            <a:r>
              <a:rPr sz="1500" spc="-35" dirty="0">
                <a:latin typeface="Arial"/>
                <a:cs typeface="Arial"/>
              </a:rPr>
              <a:t> </a:t>
            </a:r>
            <a:r>
              <a:rPr sz="1500" spc="-170" dirty="0">
                <a:latin typeface="Arial"/>
                <a:cs typeface="Arial"/>
              </a:rPr>
              <a:t>T</a:t>
            </a:r>
            <a:r>
              <a:rPr sz="1500" spc="-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x</a:t>
            </a:r>
            <a:r>
              <a:rPr sz="1500" spc="-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F</a:t>
            </a:r>
            <a:r>
              <a:rPr sz="1500" spc="-5" dirty="0">
                <a:latin typeface="Arial"/>
                <a:cs typeface="Arial"/>
              </a:rPr>
              <a:t>le</a:t>
            </a:r>
            <a:r>
              <a:rPr sz="1500" spc="5" dirty="0">
                <a:latin typeface="Arial"/>
                <a:cs typeface="Arial"/>
              </a:rPr>
              <a:t>x</a:t>
            </a:r>
            <a:r>
              <a:rPr sz="1500" u="heavy" spc="-1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account.</a:t>
            </a:r>
            <a:endParaRPr sz="15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2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600" b="1" spc="-125" dirty="0">
                <a:solidFill>
                  <a:srgbClr val="1F497C"/>
                </a:solidFill>
                <a:latin typeface="Arial"/>
                <a:cs typeface="Arial"/>
              </a:rPr>
              <a:t>T</a:t>
            </a: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exFlex</a:t>
            </a:r>
            <a:endParaRPr sz="1600" dirty="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360"/>
              </a:spcBef>
            </a:pPr>
            <a:r>
              <a:rPr sz="1500" dirty="0">
                <a:latin typeface="Arial"/>
                <a:cs typeface="Arial"/>
              </a:rPr>
              <a:t>Click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o</a:t>
            </a:r>
            <a:r>
              <a:rPr sz="1500" dirty="0">
                <a:latin typeface="Arial"/>
                <a:cs typeface="Arial"/>
              </a:rPr>
              <a:t>n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he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link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o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learn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more. </a:t>
            </a:r>
            <a:r>
              <a:rPr sz="1500" spc="2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f you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are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nterest</a:t>
            </a:r>
            <a:r>
              <a:rPr sz="1500" spc="1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d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in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nrolling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in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spc="-170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exFlex,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you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may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c</a:t>
            </a:r>
            <a:r>
              <a:rPr sz="1500" dirty="0">
                <a:latin typeface="Arial"/>
                <a:cs typeface="Arial"/>
              </a:rPr>
              <a:t>omplete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a</a:t>
            </a:r>
            <a:r>
              <a:rPr sz="1500" dirty="0">
                <a:latin typeface="Arial"/>
                <a:cs typeface="Arial"/>
              </a:rPr>
              <a:t>n enro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lment</a:t>
            </a:r>
            <a:r>
              <a:rPr sz="1500" spc="9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form</a:t>
            </a:r>
            <a:r>
              <a:rPr sz="1500" spc="10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at</a:t>
            </a:r>
            <a:r>
              <a:rPr sz="1500" spc="9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your</a:t>
            </a:r>
            <a:r>
              <a:rPr sz="1500" spc="9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H</a:t>
            </a:r>
            <a:r>
              <a:rPr sz="1500" dirty="0">
                <a:latin typeface="Arial"/>
                <a:cs typeface="Arial"/>
              </a:rPr>
              <a:t>R</a:t>
            </a:r>
            <a:r>
              <a:rPr sz="1500" spc="10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Benef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ts</a:t>
            </a:r>
            <a:r>
              <a:rPr sz="1500" spc="9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Meet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ng,</a:t>
            </a:r>
            <a:r>
              <a:rPr sz="1500" spc="10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or</a:t>
            </a:r>
            <a:r>
              <a:rPr sz="1500" spc="9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n</a:t>
            </a:r>
            <a:r>
              <a:rPr sz="1500" spc="10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the</a:t>
            </a:r>
            <a:r>
              <a:rPr sz="1500" spc="9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f</a:t>
            </a:r>
            <a:r>
              <a:rPr sz="1500" dirty="0">
                <a:latin typeface="Arial"/>
                <a:cs typeface="Arial"/>
              </a:rPr>
              <a:t>uture</a:t>
            </a:r>
            <a:r>
              <a:rPr sz="1500" spc="9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d</a:t>
            </a:r>
            <a:r>
              <a:rPr sz="1500" dirty="0">
                <a:latin typeface="Arial"/>
                <a:cs typeface="Arial"/>
              </a:rPr>
              <a:t>ur</a:t>
            </a:r>
            <a:r>
              <a:rPr sz="1500" spc="5" dirty="0">
                <a:latin typeface="Arial"/>
                <a:cs typeface="Arial"/>
              </a:rPr>
              <a:t>in</a:t>
            </a:r>
            <a:r>
              <a:rPr sz="1500" dirty="0">
                <a:latin typeface="Arial"/>
                <a:cs typeface="Arial"/>
              </a:rPr>
              <a:t>g</a:t>
            </a:r>
            <a:r>
              <a:rPr sz="1500" spc="10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a</a:t>
            </a:r>
            <a:r>
              <a:rPr sz="1500" dirty="0">
                <a:latin typeface="Arial"/>
                <a:cs typeface="Arial"/>
              </a:rPr>
              <a:t>nnual</a:t>
            </a:r>
            <a:r>
              <a:rPr sz="1500" spc="10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nrollment.  </a:t>
            </a:r>
            <a:r>
              <a:rPr sz="1500" spc="-204" dirty="0">
                <a:latin typeface="Arial"/>
                <a:cs typeface="Arial"/>
              </a:rPr>
              <a:t> </a:t>
            </a:r>
            <a:endParaRPr lang="en-US" sz="1500" spc="-204" dirty="0" smtClean="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360"/>
              </a:spcBef>
            </a:pPr>
            <a:r>
              <a:rPr sz="1500" b="1" spc="-5" dirty="0" smtClean="0">
                <a:latin typeface="Arial"/>
                <a:cs typeface="Arial"/>
              </a:rPr>
              <a:t>N</a:t>
            </a:r>
            <a:r>
              <a:rPr sz="1500" b="1" spc="-10" dirty="0" smtClean="0">
                <a:latin typeface="Arial"/>
                <a:cs typeface="Arial"/>
              </a:rPr>
              <a:t>O</a:t>
            </a:r>
            <a:r>
              <a:rPr sz="1500" b="1" spc="-5" dirty="0" smtClean="0">
                <a:latin typeface="Arial"/>
                <a:cs typeface="Arial"/>
              </a:rPr>
              <a:t>TE</a:t>
            </a:r>
            <a:r>
              <a:rPr sz="1500" b="1" spc="-5" dirty="0">
                <a:latin typeface="Arial"/>
                <a:cs typeface="Arial"/>
              </a:rPr>
              <a:t>: </a:t>
            </a:r>
            <a:r>
              <a:rPr lang="en-US" sz="1500" dirty="0">
                <a:latin typeface="Arial"/>
                <a:cs typeface="Arial"/>
              </a:rPr>
              <a:t>You may carry over up to $500 in unused funds into the next plan year.  Any unused funds greater than the carryover limit ($500) are forfeited</a:t>
            </a:r>
            <a:r>
              <a:rPr lang="en-US" sz="1500" dirty="0" smtClean="0">
                <a:latin typeface="Arial"/>
                <a:cs typeface="Arial"/>
              </a:rPr>
              <a:t>.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5128" rIns="0" bIns="0" rtlCol="0">
            <a:spAutoFit/>
          </a:bodyPr>
          <a:lstStyle/>
          <a:p>
            <a:pPr marL="88900">
              <a:lnSpc>
                <a:spcPct val="100000"/>
              </a:lnSpc>
            </a:pPr>
            <a:r>
              <a:rPr spc="-105" dirty="0"/>
              <a:t>FS</a:t>
            </a:r>
            <a:r>
              <a:rPr spc="-405" dirty="0"/>
              <a:t>A</a:t>
            </a:r>
            <a:r>
              <a:rPr spc="-180" dirty="0"/>
              <a:t>’</a:t>
            </a:r>
            <a:r>
              <a:rPr dirty="0"/>
              <a:t>s</a:t>
            </a:r>
          </a:p>
        </p:txBody>
      </p:sp>
      <p:sp>
        <p:nvSpPr>
          <p:cNvPr id="4" name="object 4"/>
          <p:cNvSpPr/>
          <p:nvPr/>
        </p:nvSpPr>
        <p:spPr>
          <a:xfrm>
            <a:off x="914400" y="1829180"/>
            <a:ext cx="8382000" cy="0"/>
          </a:xfrm>
          <a:custGeom>
            <a:avLst/>
            <a:gdLst/>
            <a:ahLst/>
            <a:cxnLst/>
            <a:rect l="l" t="t" r="r" b="b"/>
            <a:pathLst>
              <a:path w="8382000">
                <a:moveTo>
                  <a:pt x="0" y="0"/>
                </a:moveTo>
                <a:lnTo>
                  <a:pt x="8382000" y="0"/>
                </a:lnTo>
              </a:path>
            </a:pathLst>
          </a:custGeom>
          <a:ln w="11176">
            <a:solidFill>
              <a:srgbClr val="1F49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57200" y="457200"/>
            <a:ext cx="9144000" cy="365760"/>
          </a:xfrm>
          <a:prstGeom prst="rect">
            <a:avLst/>
          </a:prstGeom>
          <a:solidFill>
            <a:srgbClr val="1F497D"/>
          </a:solidFill>
        </p:spPr>
        <p:txBody>
          <a:bodyPr vert="horz" wrap="square" lIns="0" tIns="0" rIns="0" bIns="0" rtlCol="0">
            <a:spAutoFit/>
          </a:bodyPr>
          <a:lstStyle/>
          <a:p>
            <a:pPr marR="542290" algn="r">
              <a:lnSpc>
                <a:spcPct val="100000"/>
              </a:lnSpc>
            </a:pP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26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352800" y="5880353"/>
            <a:ext cx="2927604" cy="5204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47447" rIns="0" bIns="0" rtlCol="0">
            <a:spAutoFit/>
          </a:bodyPr>
          <a:lstStyle/>
          <a:p>
            <a:pPr marL="88900">
              <a:lnSpc>
                <a:spcPct val="100000"/>
              </a:lnSpc>
            </a:pPr>
            <a:r>
              <a:rPr sz="3600" spc="-105" dirty="0"/>
              <a:t>Pension/Retirement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916939" y="2074148"/>
            <a:ext cx="8150859" cy="4131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Retiremen</a:t>
            </a:r>
            <a:r>
              <a:rPr sz="1600" b="1" dirty="0">
                <a:solidFill>
                  <a:srgbClr val="1F497C"/>
                </a:solidFill>
                <a:latin typeface="Arial"/>
                <a:cs typeface="Arial"/>
              </a:rPr>
              <a:t>t</a:t>
            </a:r>
            <a:r>
              <a:rPr sz="1600" b="1" spc="10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Programs</a:t>
            </a:r>
            <a:endParaRPr sz="1600">
              <a:latin typeface="Arial"/>
              <a:cs typeface="Arial"/>
            </a:endParaRPr>
          </a:p>
          <a:p>
            <a:pPr marL="12700" marR="5080" algn="just">
              <a:lnSpc>
                <a:spcPct val="80000"/>
              </a:lnSpc>
              <a:spcBef>
                <a:spcPts val="365"/>
              </a:spcBef>
            </a:pPr>
            <a:r>
              <a:rPr sz="1500" dirty="0">
                <a:latin typeface="Arial"/>
                <a:cs typeface="Arial"/>
              </a:rPr>
              <a:t>Full-time </a:t>
            </a:r>
            <a:r>
              <a:rPr sz="1500" spc="-6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emp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oyees </a:t>
            </a:r>
            <a:r>
              <a:rPr sz="1500" spc="-7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must </a:t>
            </a:r>
            <a:r>
              <a:rPr sz="1500" spc="-7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partic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pate </a:t>
            </a:r>
            <a:r>
              <a:rPr sz="1500" spc="-7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in </a:t>
            </a:r>
            <a:r>
              <a:rPr sz="1500" spc="-7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e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ther </a:t>
            </a:r>
            <a:r>
              <a:rPr sz="1500" spc="-7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TRS </a:t>
            </a:r>
            <a:r>
              <a:rPr sz="1500" spc="-6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(</a:t>
            </a:r>
            <a:r>
              <a:rPr sz="1500" spc="-170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eache</a:t>
            </a:r>
            <a:r>
              <a:rPr sz="1500" spc="55" dirty="0">
                <a:latin typeface="Arial"/>
                <a:cs typeface="Arial"/>
              </a:rPr>
              <a:t>r</a:t>
            </a:r>
            <a:r>
              <a:rPr sz="1500" spc="-30" dirty="0">
                <a:latin typeface="Arial"/>
                <a:cs typeface="Arial"/>
              </a:rPr>
              <a:t>’</a:t>
            </a:r>
            <a:r>
              <a:rPr sz="1500" dirty="0">
                <a:latin typeface="Arial"/>
                <a:cs typeface="Arial"/>
              </a:rPr>
              <a:t>s </a:t>
            </a:r>
            <a:r>
              <a:rPr sz="1500" spc="-7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Retirement </a:t>
            </a:r>
            <a:r>
              <a:rPr sz="1500" spc="-6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System) </a:t>
            </a:r>
            <a:r>
              <a:rPr sz="1500" spc="-7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o</a:t>
            </a:r>
            <a:r>
              <a:rPr sz="1500" dirty="0">
                <a:latin typeface="Arial"/>
                <a:cs typeface="Arial"/>
              </a:rPr>
              <a:t>r </a:t>
            </a:r>
            <a:r>
              <a:rPr sz="1500" spc="-7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O</a:t>
            </a:r>
            <a:r>
              <a:rPr sz="1500" dirty="0">
                <a:latin typeface="Arial"/>
                <a:cs typeface="Arial"/>
              </a:rPr>
              <a:t>RP (Optional</a:t>
            </a:r>
            <a:r>
              <a:rPr sz="1500" spc="4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Retirement</a:t>
            </a:r>
            <a:r>
              <a:rPr sz="1500" spc="3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Program),</a:t>
            </a:r>
            <a:r>
              <a:rPr sz="1500" spc="3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if</a:t>
            </a:r>
            <a:r>
              <a:rPr sz="1500" spc="3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ligible. 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spc="-10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n</a:t>
            </a:r>
            <a:r>
              <a:rPr sz="1500" spc="5" dirty="0">
                <a:latin typeface="Arial"/>
                <a:cs typeface="Arial"/>
              </a:rPr>
              <a:t>f</a:t>
            </a:r>
            <a:r>
              <a:rPr sz="1500" dirty="0">
                <a:latin typeface="Arial"/>
                <a:cs typeface="Arial"/>
              </a:rPr>
              <a:t>ormation</a:t>
            </a:r>
            <a:r>
              <a:rPr sz="1500" spc="3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regarding</a:t>
            </a:r>
            <a:r>
              <a:rPr sz="1500" spc="3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TRS</a:t>
            </a:r>
            <a:r>
              <a:rPr sz="1500" spc="3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and</a:t>
            </a:r>
            <a:r>
              <a:rPr sz="1500" spc="3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ORP will</a:t>
            </a:r>
            <a:r>
              <a:rPr sz="1500" spc="3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be</a:t>
            </a:r>
            <a:r>
              <a:rPr sz="1500" spc="3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provided to </a:t>
            </a:r>
            <a:r>
              <a:rPr sz="1500" spc="-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you </a:t>
            </a:r>
            <a:r>
              <a:rPr sz="1500" spc="-4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a</a:t>
            </a:r>
            <a:r>
              <a:rPr sz="1500" dirty="0">
                <a:latin typeface="Arial"/>
                <a:cs typeface="Arial"/>
              </a:rPr>
              <a:t>t </a:t>
            </a:r>
            <a:r>
              <a:rPr sz="1500" spc="-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your </a:t>
            </a:r>
            <a:r>
              <a:rPr sz="1500" spc="-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in-person </a:t>
            </a:r>
            <a:r>
              <a:rPr sz="1500" spc="-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HR </a:t>
            </a:r>
            <a:r>
              <a:rPr sz="1500" spc="-4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Benefits </a:t>
            </a:r>
            <a:r>
              <a:rPr sz="1500" spc="-4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M</a:t>
            </a:r>
            <a:r>
              <a:rPr sz="1500" dirty="0">
                <a:latin typeface="Arial"/>
                <a:cs typeface="Arial"/>
              </a:rPr>
              <a:t>eeting </a:t>
            </a:r>
            <a:r>
              <a:rPr sz="1500" spc="-4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on </a:t>
            </a:r>
            <a:r>
              <a:rPr sz="1500" spc="-4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your </a:t>
            </a:r>
            <a:r>
              <a:rPr sz="1500" spc="-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first </a:t>
            </a:r>
            <a:r>
              <a:rPr sz="1500" spc="-4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d</a:t>
            </a:r>
            <a:r>
              <a:rPr sz="1500" dirty="0">
                <a:latin typeface="Arial"/>
                <a:cs typeface="Arial"/>
              </a:rPr>
              <a:t>ay </a:t>
            </a:r>
            <a:r>
              <a:rPr sz="1500" spc="-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of </a:t>
            </a:r>
            <a:r>
              <a:rPr sz="1500" spc="-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employment.   </a:t>
            </a:r>
            <a:r>
              <a:rPr sz="1500" spc="-9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Full-time employees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are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automatically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enrolled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in</a:t>
            </a:r>
            <a:r>
              <a:rPr sz="1500" spc="-3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TRS</a:t>
            </a:r>
            <a:r>
              <a:rPr sz="1500" spc="-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unless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hey already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participate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in OR</a:t>
            </a:r>
            <a:r>
              <a:rPr sz="1500" spc="-195" dirty="0">
                <a:latin typeface="Arial"/>
                <a:cs typeface="Arial"/>
              </a:rPr>
              <a:t>P</a:t>
            </a:r>
            <a:r>
              <a:rPr sz="1500" dirty="0">
                <a:latin typeface="Arial"/>
                <a:cs typeface="Arial"/>
              </a:rPr>
              <a:t>.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Jo</a:t>
            </a:r>
            <a:r>
              <a:rPr sz="1600" b="1" dirty="0">
                <a:solidFill>
                  <a:srgbClr val="1F497C"/>
                </a:solidFill>
                <a:latin typeface="Arial"/>
                <a:cs typeface="Arial"/>
              </a:rPr>
              <a:t>b</a:t>
            </a: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1F497C"/>
                </a:solidFill>
                <a:latin typeface="Arial"/>
                <a:cs typeface="Arial"/>
              </a:rPr>
              <a:t>N</a:t>
            </a: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o</a:t>
            </a:r>
            <a:r>
              <a:rPr sz="1600" b="1" dirty="0">
                <a:solidFill>
                  <a:srgbClr val="1F497C"/>
                </a:solidFill>
                <a:latin typeface="Arial"/>
                <a:cs typeface="Arial"/>
              </a:rPr>
              <a:t>t</a:t>
            </a: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 Covere</a:t>
            </a:r>
            <a:r>
              <a:rPr sz="1600" b="1" dirty="0">
                <a:solidFill>
                  <a:srgbClr val="1F497C"/>
                </a:solidFill>
                <a:latin typeface="Arial"/>
                <a:cs typeface="Arial"/>
              </a:rPr>
              <a:t>d</a:t>
            </a:r>
            <a:r>
              <a:rPr sz="1600" b="1" spc="-15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b</a:t>
            </a:r>
            <a:r>
              <a:rPr sz="1600" b="1" dirty="0">
                <a:solidFill>
                  <a:srgbClr val="1F497C"/>
                </a:solidFill>
                <a:latin typeface="Arial"/>
                <a:cs typeface="Arial"/>
              </a:rPr>
              <a:t>y </a:t>
            </a: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Socia</a:t>
            </a:r>
            <a:r>
              <a:rPr sz="1600" b="1" dirty="0">
                <a:solidFill>
                  <a:srgbClr val="1F497C"/>
                </a:solidFill>
                <a:latin typeface="Arial"/>
                <a:cs typeface="Arial"/>
              </a:rPr>
              <a:t>l </a:t>
            </a: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Security</a:t>
            </a:r>
            <a:endParaRPr sz="1600">
              <a:latin typeface="Arial"/>
              <a:cs typeface="Arial"/>
            </a:endParaRPr>
          </a:p>
          <a:p>
            <a:pPr marL="12700" marR="8255" algn="just">
              <a:lnSpc>
                <a:spcPct val="80000"/>
              </a:lnSpc>
              <a:spcBef>
                <a:spcPts val="360"/>
              </a:spcBef>
            </a:pPr>
            <a:r>
              <a:rPr sz="1500" spc="-140" dirty="0">
                <a:latin typeface="Arial"/>
                <a:cs typeface="Arial"/>
              </a:rPr>
              <a:t>Y</a:t>
            </a:r>
            <a:r>
              <a:rPr sz="1500" dirty="0">
                <a:latin typeface="Arial"/>
                <a:cs typeface="Arial"/>
              </a:rPr>
              <a:t>our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earnings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at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Collin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College</a:t>
            </a:r>
            <a:r>
              <a:rPr sz="1500" spc="25" dirty="0">
                <a:latin typeface="Arial"/>
                <a:cs typeface="Arial"/>
              </a:rPr>
              <a:t> </a:t>
            </a:r>
            <a:r>
              <a:rPr sz="1500" b="1" spc="5" dirty="0">
                <a:latin typeface="Arial"/>
                <a:cs typeface="Arial"/>
              </a:rPr>
              <a:t>AR</a:t>
            </a:r>
            <a:r>
              <a:rPr sz="1500" b="1" dirty="0">
                <a:latin typeface="Arial"/>
                <a:cs typeface="Arial"/>
              </a:rPr>
              <a:t>E</a:t>
            </a:r>
            <a:r>
              <a:rPr sz="1500" b="1" spc="1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N</a:t>
            </a:r>
            <a:r>
              <a:rPr sz="1500" b="1" spc="-10" dirty="0">
                <a:latin typeface="Arial"/>
                <a:cs typeface="Arial"/>
              </a:rPr>
              <a:t>O</a:t>
            </a:r>
            <a:r>
              <a:rPr sz="1500" b="1" dirty="0">
                <a:latin typeface="Arial"/>
                <a:cs typeface="Arial"/>
              </a:rPr>
              <a:t>T</a:t>
            </a:r>
            <a:r>
              <a:rPr sz="1500" b="1" spc="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covered</a:t>
            </a:r>
            <a:r>
              <a:rPr sz="1500" spc="5" dirty="0">
                <a:latin typeface="Arial"/>
                <a:cs typeface="Arial"/>
              </a:rPr>
              <a:t> b</a:t>
            </a:r>
            <a:r>
              <a:rPr sz="1500" dirty="0">
                <a:latin typeface="Arial"/>
                <a:cs typeface="Arial"/>
              </a:rPr>
              <a:t>y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Social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Securit</a:t>
            </a:r>
            <a:r>
              <a:rPr sz="1500" spc="-114" dirty="0">
                <a:latin typeface="Arial"/>
                <a:cs typeface="Arial"/>
              </a:rPr>
              <a:t>y</a:t>
            </a:r>
            <a:r>
              <a:rPr sz="1500" dirty="0">
                <a:latin typeface="Arial"/>
                <a:cs typeface="Arial"/>
              </a:rPr>
              <a:t>. 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When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you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retire,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or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if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you become</a:t>
            </a:r>
            <a:r>
              <a:rPr sz="1500" spc="12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d</a:t>
            </a:r>
            <a:r>
              <a:rPr sz="1500" dirty="0">
                <a:latin typeface="Arial"/>
                <a:cs typeface="Arial"/>
              </a:rPr>
              <a:t>isab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ed,</a:t>
            </a:r>
            <a:r>
              <a:rPr sz="1500" spc="1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you</a:t>
            </a:r>
            <a:r>
              <a:rPr sz="1500" spc="12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m</a:t>
            </a:r>
            <a:r>
              <a:rPr sz="1500" dirty="0">
                <a:latin typeface="Arial"/>
                <a:cs typeface="Arial"/>
              </a:rPr>
              <a:t>ay</a:t>
            </a:r>
            <a:r>
              <a:rPr sz="1500" spc="1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receive</a:t>
            </a:r>
            <a:r>
              <a:rPr sz="1500" spc="1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</a:t>
            </a:r>
            <a:r>
              <a:rPr sz="1500" spc="1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pens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on</a:t>
            </a:r>
            <a:r>
              <a:rPr sz="1500" spc="1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based</a:t>
            </a:r>
            <a:r>
              <a:rPr sz="1500" spc="1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on</a:t>
            </a:r>
            <a:r>
              <a:rPr sz="1500" spc="1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earnings</a:t>
            </a:r>
            <a:r>
              <a:rPr sz="1500" spc="12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f</a:t>
            </a:r>
            <a:r>
              <a:rPr sz="1500" dirty="0">
                <a:latin typeface="Arial"/>
                <a:cs typeface="Arial"/>
              </a:rPr>
              <a:t>rom</a:t>
            </a:r>
            <a:r>
              <a:rPr sz="1500" spc="12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his</a:t>
            </a:r>
            <a:r>
              <a:rPr sz="1500" spc="12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j</a:t>
            </a:r>
            <a:r>
              <a:rPr sz="1500" dirty="0">
                <a:latin typeface="Arial"/>
                <a:cs typeface="Arial"/>
              </a:rPr>
              <a:t>ob.  </a:t>
            </a:r>
            <a:r>
              <a:rPr sz="1500" spc="-17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f</a:t>
            </a:r>
            <a:r>
              <a:rPr sz="1500" spc="1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you</a:t>
            </a:r>
            <a:r>
              <a:rPr sz="1500" spc="1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do,</a:t>
            </a:r>
            <a:r>
              <a:rPr sz="1500" spc="1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and you</a:t>
            </a:r>
            <a:r>
              <a:rPr sz="1500" spc="5" dirty="0">
                <a:latin typeface="Arial"/>
                <a:cs typeface="Arial"/>
              </a:rPr>
              <a:t> a</a:t>
            </a:r>
            <a:r>
              <a:rPr sz="1500" dirty="0">
                <a:latin typeface="Arial"/>
                <a:cs typeface="Arial"/>
              </a:rPr>
              <a:t>re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also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entitled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to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b</a:t>
            </a:r>
            <a:r>
              <a:rPr sz="1500" dirty="0">
                <a:latin typeface="Arial"/>
                <a:cs typeface="Arial"/>
              </a:rPr>
              <a:t>enefit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from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Soc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al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Secur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ty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based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on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either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your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</a:t>
            </a:r>
            <a:r>
              <a:rPr sz="1500" spc="5" dirty="0">
                <a:latin typeface="Arial"/>
                <a:cs typeface="Arial"/>
              </a:rPr>
              <a:t>w</a:t>
            </a:r>
            <a:r>
              <a:rPr sz="1500" dirty="0">
                <a:latin typeface="Arial"/>
                <a:cs typeface="Arial"/>
              </a:rPr>
              <a:t>n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work</a:t>
            </a:r>
            <a:r>
              <a:rPr sz="1500" spc="5" dirty="0">
                <a:latin typeface="Arial"/>
                <a:cs typeface="Arial"/>
              </a:rPr>
              <a:t> o</a:t>
            </a:r>
            <a:r>
              <a:rPr sz="1500" dirty="0">
                <a:latin typeface="Arial"/>
                <a:cs typeface="Arial"/>
              </a:rPr>
              <a:t>r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he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work of</a:t>
            </a:r>
            <a:r>
              <a:rPr sz="1500" spc="1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you</a:t>
            </a:r>
            <a:r>
              <a:rPr sz="1500" spc="114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h</a:t>
            </a:r>
            <a:r>
              <a:rPr sz="1500" dirty="0">
                <a:latin typeface="Arial"/>
                <a:cs typeface="Arial"/>
              </a:rPr>
              <a:t>usband</a:t>
            </a:r>
            <a:r>
              <a:rPr sz="1500" spc="1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or</a:t>
            </a:r>
            <a:r>
              <a:rPr sz="1500" spc="114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wi</a:t>
            </a:r>
            <a:r>
              <a:rPr sz="1500" spc="-5" dirty="0">
                <a:latin typeface="Arial"/>
                <a:cs typeface="Arial"/>
              </a:rPr>
              <a:t>fe</a:t>
            </a:r>
            <a:r>
              <a:rPr sz="1500" dirty="0">
                <a:latin typeface="Arial"/>
                <a:cs typeface="Arial"/>
              </a:rPr>
              <a:t>,</a:t>
            </a:r>
            <a:r>
              <a:rPr sz="1500" spc="12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o</a:t>
            </a:r>
            <a:r>
              <a:rPr sz="1500" dirty="0">
                <a:latin typeface="Arial"/>
                <a:cs typeface="Arial"/>
              </a:rPr>
              <a:t>r</a:t>
            </a:r>
            <a:r>
              <a:rPr sz="1500" spc="114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f</a:t>
            </a:r>
            <a:r>
              <a:rPr sz="1500" dirty="0">
                <a:latin typeface="Arial"/>
                <a:cs typeface="Arial"/>
              </a:rPr>
              <a:t>ormer</a:t>
            </a:r>
            <a:r>
              <a:rPr sz="1500" spc="114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h</a:t>
            </a:r>
            <a:r>
              <a:rPr sz="1500" dirty="0">
                <a:latin typeface="Arial"/>
                <a:cs typeface="Arial"/>
              </a:rPr>
              <a:t>usband</a:t>
            </a:r>
            <a:r>
              <a:rPr sz="1500" spc="114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or</a:t>
            </a:r>
            <a:r>
              <a:rPr sz="1500" spc="114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wife,</a:t>
            </a:r>
            <a:r>
              <a:rPr sz="1500" spc="1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your</a:t>
            </a:r>
            <a:r>
              <a:rPr sz="1500" spc="1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pension</a:t>
            </a:r>
            <a:r>
              <a:rPr sz="1500" spc="1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may</a:t>
            </a:r>
            <a:r>
              <a:rPr sz="1500" spc="114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a</a:t>
            </a:r>
            <a:r>
              <a:rPr sz="1500" spc="-35" dirty="0">
                <a:latin typeface="Arial"/>
                <a:cs typeface="Arial"/>
              </a:rPr>
              <a:t>f</a:t>
            </a:r>
            <a:r>
              <a:rPr sz="1500" spc="-5" dirty="0">
                <a:latin typeface="Arial"/>
                <a:cs typeface="Arial"/>
              </a:rPr>
              <a:t>f</a:t>
            </a:r>
            <a:r>
              <a:rPr sz="1500" dirty="0">
                <a:latin typeface="Arial"/>
                <a:cs typeface="Arial"/>
              </a:rPr>
              <a:t>ect</a:t>
            </a:r>
            <a:r>
              <a:rPr sz="1500" spc="12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he</a:t>
            </a:r>
            <a:r>
              <a:rPr sz="1500" spc="1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amount</a:t>
            </a:r>
            <a:r>
              <a:rPr sz="1500" spc="1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of</a:t>
            </a:r>
            <a:r>
              <a:rPr sz="1500" spc="11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th</a:t>
            </a:r>
            <a:r>
              <a:rPr sz="1500" dirty="0">
                <a:latin typeface="Arial"/>
                <a:cs typeface="Arial"/>
              </a:rPr>
              <a:t>e Social </a:t>
            </a:r>
            <a:r>
              <a:rPr sz="1500" spc="-8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S</a:t>
            </a:r>
            <a:r>
              <a:rPr sz="1500" spc="-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curity </a:t>
            </a:r>
            <a:r>
              <a:rPr sz="1500" spc="-8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benefit </a:t>
            </a:r>
            <a:r>
              <a:rPr sz="1500" spc="-9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you </a:t>
            </a:r>
            <a:r>
              <a:rPr sz="1500" spc="-8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receive.   </a:t>
            </a:r>
            <a:r>
              <a:rPr sz="1500" spc="-175" dirty="0">
                <a:latin typeface="Arial"/>
                <a:cs typeface="Arial"/>
              </a:rPr>
              <a:t> </a:t>
            </a:r>
            <a:r>
              <a:rPr sz="1500" spc="-140" dirty="0">
                <a:latin typeface="Arial"/>
                <a:cs typeface="Arial"/>
              </a:rPr>
              <a:t>Y</a:t>
            </a:r>
            <a:r>
              <a:rPr sz="1500" dirty="0">
                <a:latin typeface="Arial"/>
                <a:cs typeface="Arial"/>
              </a:rPr>
              <a:t>our </a:t>
            </a:r>
            <a:r>
              <a:rPr sz="1500" spc="-8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Medicare </a:t>
            </a:r>
            <a:r>
              <a:rPr sz="1500" spc="-8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benefits, </a:t>
            </a:r>
            <a:r>
              <a:rPr sz="1500" spc="-9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howeve</a:t>
            </a:r>
            <a:r>
              <a:rPr sz="1500" spc="-90" dirty="0">
                <a:latin typeface="Arial"/>
                <a:cs typeface="Arial"/>
              </a:rPr>
              <a:t>r</a:t>
            </a:r>
            <a:r>
              <a:rPr sz="1500" dirty="0">
                <a:latin typeface="Arial"/>
                <a:cs typeface="Arial"/>
              </a:rPr>
              <a:t>, </a:t>
            </a:r>
            <a:r>
              <a:rPr sz="1500" spc="-9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wi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l </a:t>
            </a:r>
            <a:r>
              <a:rPr sz="1500" spc="-8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not </a:t>
            </a:r>
            <a:r>
              <a:rPr sz="1500" spc="-9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be </a:t>
            </a:r>
            <a:r>
              <a:rPr sz="1500" spc="-8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</a:t>
            </a:r>
            <a:r>
              <a:rPr sz="1500" spc="-35" dirty="0">
                <a:latin typeface="Arial"/>
                <a:cs typeface="Arial"/>
              </a:rPr>
              <a:t>f</a:t>
            </a:r>
            <a:r>
              <a:rPr sz="1500" dirty="0">
                <a:latin typeface="Arial"/>
                <a:cs typeface="Arial"/>
              </a:rPr>
              <a:t>fected. Under</a:t>
            </a:r>
            <a:r>
              <a:rPr sz="1500" spc="10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he</a:t>
            </a:r>
            <a:r>
              <a:rPr sz="1500" spc="10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Social</a:t>
            </a:r>
            <a:r>
              <a:rPr sz="1500" spc="10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Security</a:t>
            </a:r>
            <a:r>
              <a:rPr sz="1500" spc="1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la</a:t>
            </a:r>
            <a:r>
              <a:rPr sz="1500" spc="-85" dirty="0">
                <a:latin typeface="Arial"/>
                <a:cs typeface="Arial"/>
              </a:rPr>
              <a:t>w</a:t>
            </a:r>
            <a:r>
              <a:rPr sz="1500" dirty="0">
                <a:latin typeface="Arial"/>
                <a:cs typeface="Arial"/>
              </a:rPr>
              <a:t>,</a:t>
            </a:r>
            <a:r>
              <a:rPr sz="1500" spc="10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there</a:t>
            </a:r>
            <a:r>
              <a:rPr sz="1500" spc="10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a</a:t>
            </a:r>
            <a:r>
              <a:rPr sz="1500" dirty="0">
                <a:latin typeface="Arial"/>
                <a:cs typeface="Arial"/>
              </a:rPr>
              <a:t>re</a:t>
            </a:r>
            <a:r>
              <a:rPr sz="1500" spc="10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two</a:t>
            </a:r>
            <a:r>
              <a:rPr sz="1500" spc="10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ways</a:t>
            </a:r>
            <a:r>
              <a:rPr sz="1500" spc="10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y</a:t>
            </a:r>
            <a:r>
              <a:rPr sz="1500" dirty="0">
                <a:latin typeface="Arial"/>
                <a:cs typeface="Arial"/>
              </a:rPr>
              <a:t>our</a:t>
            </a:r>
            <a:r>
              <a:rPr sz="1500" spc="10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Soc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spc="-5" dirty="0">
                <a:latin typeface="Arial"/>
                <a:cs typeface="Arial"/>
              </a:rPr>
              <a:t>a</a:t>
            </a:r>
            <a:r>
              <a:rPr sz="1500" dirty="0">
                <a:latin typeface="Arial"/>
                <a:cs typeface="Arial"/>
              </a:rPr>
              <a:t>l</a:t>
            </a:r>
            <a:r>
              <a:rPr sz="1500" spc="10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Secur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y</a:t>
            </a:r>
            <a:r>
              <a:rPr sz="1500" spc="10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benef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t</a:t>
            </a:r>
            <a:r>
              <a:rPr sz="1500" spc="10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amount</a:t>
            </a:r>
            <a:r>
              <a:rPr sz="1500" spc="10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may</a:t>
            </a:r>
            <a:r>
              <a:rPr sz="1500" spc="10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b</a:t>
            </a:r>
            <a:r>
              <a:rPr sz="1500" dirty="0">
                <a:latin typeface="Arial"/>
                <a:cs typeface="Arial"/>
              </a:rPr>
              <a:t>e </a:t>
            </a:r>
            <a:r>
              <a:rPr sz="1500" spc="-5" dirty="0">
                <a:latin typeface="Arial"/>
                <a:cs typeface="Arial"/>
              </a:rPr>
              <a:t>a</a:t>
            </a:r>
            <a:r>
              <a:rPr sz="1500" spc="-35" dirty="0">
                <a:latin typeface="Arial"/>
                <a:cs typeface="Arial"/>
              </a:rPr>
              <a:t>f</a:t>
            </a:r>
            <a:r>
              <a:rPr sz="1500" spc="-5" dirty="0">
                <a:latin typeface="Arial"/>
                <a:cs typeface="Arial"/>
              </a:rPr>
              <a:t>fected.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marR="8890" algn="just">
              <a:lnSpc>
                <a:spcPts val="1440"/>
              </a:lnSpc>
            </a:pPr>
            <a:r>
              <a:rPr sz="1500" b="1" dirty="0">
                <a:latin typeface="Arial"/>
                <a:cs typeface="Arial"/>
              </a:rPr>
              <a:t>Form </a:t>
            </a:r>
            <a:r>
              <a:rPr sz="1500" b="1" spc="-20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SSA-1945 </a:t>
            </a:r>
            <a:r>
              <a:rPr sz="1500" b="1" spc="-19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and </a:t>
            </a:r>
            <a:r>
              <a:rPr sz="1500" b="1" spc="-204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S</a:t>
            </a:r>
            <a:r>
              <a:rPr sz="1500" b="1" spc="-10" dirty="0">
                <a:latin typeface="Arial"/>
                <a:cs typeface="Arial"/>
              </a:rPr>
              <a:t>t</a:t>
            </a:r>
            <a:r>
              <a:rPr sz="1500" b="1" spc="-5" dirty="0">
                <a:latin typeface="Arial"/>
                <a:cs typeface="Arial"/>
              </a:rPr>
              <a:t>a</a:t>
            </a:r>
            <a:r>
              <a:rPr sz="1500" b="1" dirty="0">
                <a:latin typeface="Arial"/>
                <a:cs typeface="Arial"/>
              </a:rPr>
              <a:t>tement </a:t>
            </a:r>
            <a:r>
              <a:rPr sz="1500" b="1" spc="-20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Concern</a:t>
            </a:r>
            <a:r>
              <a:rPr sz="1500" b="1" spc="-10" dirty="0">
                <a:latin typeface="Arial"/>
                <a:cs typeface="Arial"/>
              </a:rPr>
              <a:t>i</a:t>
            </a:r>
            <a:r>
              <a:rPr sz="1500" b="1" dirty="0">
                <a:latin typeface="Arial"/>
                <a:cs typeface="Arial"/>
              </a:rPr>
              <a:t>ng </a:t>
            </a:r>
            <a:r>
              <a:rPr sz="1500" b="1" spc="-200" dirty="0">
                <a:latin typeface="Arial"/>
                <a:cs typeface="Arial"/>
              </a:rPr>
              <a:t> </a:t>
            </a:r>
            <a:r>
              <a:rPr sz="1500" b="1" spc="-120" dirty="0">
                <a:latin typeface="Arial"/>
                <a:cs typeface="Arial"/>
              </a:rPr>
              <a:t>Y</a:t>
            </a:r>
            <a:r>
              <a:rPr sz="1500" b="1" spc="-5" dirty="0">
                <a:latin typeface="Arial"/>
                <a:cs typeface="Arial"/>
              </a:rPr>
              <a:t>o</a:t>
            </a:r>
            <a:r>
              <a:rPr sz="1500" b="1" dirty="0">
                <a:latin typeface="Arial"/>
                <a:cs typeface="Arial"/>
              </a:rPr>
              <a:t>ur </a:t>
            </a:r>
            <a:r>
              <a:rPr sz="1500" b="1" spc="-20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Emp</a:t>
            </a:r>
            <a:r>
              <a:rPr sz="1500" b="1" spc="-10" dirty="0">
                <a:latin typeface="Arial"/>
                <a:cs typeface="Arial"/>
              </a:rPr>
              <a:t>l</a:t>
            </a:r>
            <a:r>
              <a:rPr sz="1500" b="1" dirty="0">
                <a:latin typeface="Arial"/>
                <a:cs typeface="Arial"/>
              </a:rPr>
              <a:t>oyment </a:t>
            </a:r>
            <a:r>
              <a:rPr sz="1500" b="1" spc="-19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in </a:t>
            </a:r>
            <a:r>
              <a:rPr sz="1500" b="1" spc="-20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a </a:t>
            </a:r>
            <a:r>
              <a:rPr sz="1500" b="1" spc="-200" dirty="0">
                <a:latin typeface="Arial"/>
                <a:cs typeface="Arial"/>
              </a:rPr>
              <a:t> </a:t>
            </a:r>
            <a:r>
              <a:rPr sz="1500" b="1" spc="-5" dirty="0">
                <a:latin typeface="Arial"/>
                <a:cs typeface="Arial"/>
              </a:rPr>
              <a:t>J</a:t>
            </a:r>
            <a:r>
              <a:rPr sz="1500" b="1" dirty="0">
                <a:latin typeface="Arial"/>
                <a:cs typeface="Arial"/>
              </a:rPr>
              <a:t>ob </a:t>
            </a:r>
            <a:r>
              <a:rPr sz="1500" b="1" spc="-204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Not </a:t>
            </a:r>
            <a:r>
              <a:rPr sz="1500" b="1" spc="-20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Covered </a:t>
            </a:r>
            <a:r>
              <a:rPr sz="1500" b="1" spc="-20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by </a:t>
            </a:r>
            <a:r>
              <a:rPr sz="1500" b="1" spc="-5" dirty="0">
                <a:latin typeface="Arial"/>
                <a:cs typeface="Arial"/>
              </a:rPr>
              <a:t>Socia</a:t>
            </a:r>
            <a:r>
              <a:rPr sz="1500" b="1" dirty="0">
                <a:latin typeface="Arial"/>
                <a:cs typeface="Arial"/>
              </a:rPr>
              <a:t>l</a:t>
            </a:r>
            <a:r>
              <a:rPr sz="1500" b="1" spc="-15" dirty="0">
                <a:latin typeface="Arial"/>
                <a:cs typeface="Arial"/>
              </a:rPr>
              <a:t> </a:t>
            </a:r>
            <a:r>
              <a:rPr sz="1500" b="1" spc="-5" dirty="0">
                <a:latin typeface="Arial"/>
                <a:cs typeface="Arial"/>
              </a:rPr>
              <a:t>Securit</a:t>
            </a:r>
            <a:r>
              <a:rPr sz="1500" b="1" spc="-114" dirty="0">
                <a:latin typeface="Arial"/>
                <a:cs typeface="Arial"/>
              </a:rPr>
              <a:t>y</a:t>
            </a:r>
            <a:r>
              <a:rPr sz="1500" b="1" dirty="0">
                <a:latin typeface="Arial"/>
                <a:cs typeface="Arial"/>
              </a:rPr>
              <a:t>. </a:t>
            </a:r>
            <a:r>
              <a:rPr sz="1500" b="1" spc="-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(For</a:t>
            </a:r>
            <a:r>
              <a:rPr sz="1500" dirty="0">
                <a:latin typeface="Arial"/>
                <a:cs typeface="Arial"/>
              </a:rPr>
              <a:t>m is</a:t>
            </a:r>
            <a:r>
              <a:rPr sz="1500" spc="-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</a:t>
            </a:r>
            <a:r>
              <a:rPr sz="1500" spc="-5" dirty="0">
                <a:latin typeface="Arial"/>
                <a:cs typeface="Arial"/>
              </a:rPr>
              <a:t>nclude</a:t>
            </a:r>
            <a:r>
              <a:rPr sz="1500" dirty="0">
                <a:latin typeface="Arial"/>
                <a:cs typeface="Arial"/>
              </a:rPr>
              <a:t>d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n </a:t>
            </a:r>
            <a:r>
              <a:rPr sz="1500" spc="-5" dirty="0">
                <a:latin typeface="Arial"/>
                <a:cs typeface="Arial"/>
              </a:rPr>
              <a:t>th</a:t>
            </a:r>
            <a:r>
              <a:rPr sz="1500" dirty="0">
                <a:latin typeface="Arial"/>
                <a:cs typeface="Arial"/>
              </a:rPr>
              <a:t>e</a:t>
            </a:r>
            <a:r>
              <a:rPr sz="1500" spc="-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R</a:t>
            </a:r>
            <a:r>
              <a:rPr sz="1500" spc="-5" dirty="0">
                <a:latin typeface="Arial"/>
                <a:cs typeface="Arial"/>
              </a:rPr>
              <a:t>equire</a:t>
            </a:r>
            <a:r>
              <a:rPr sz="1500" dirty="0">
                <a:latin typeface="Arial"/>
                <a:cs typeface="Arial"/>
              </a:rPr>
              <a:t>d</a:t>
            </a:r>
            <a:r>
              <a:rPr sz="1500" spc="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F</a:t>
            </a:r>
            <a:r>
              <a:rPr sz="1500" spc="-5" dirty="0">
                <a:latin typeface="Arial"/>
                <a:cs typeface="Arial"/>
              </a:rPr>
              <a:t>orm</a:t>
            </a:r>
            <a:r>
              <a:rPr sz="1500" dirty="0">
                <a:latin typeface="Arial"/>
                <a:cs typeface="Arial"/>
              </a:rPr>
              <a:t>s</a:t>
            </a:r>
            <a:r>
              <a:rPr sz="1500" spc="-5" dirty="0">
                <a:latin typeface="Arial"/>
                <a:cs typeface="Arial"/>
              </a:rPr>
              <a:t> packet.)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500" spc="-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f</a:t>
            </a:r>
            <a:r>
              <a:rPr sz="1500" spc="-1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yo</a:t>
            </a:r>
            <a:r>
              <a:rPr sz="1500" dirty="0">
                <a:latin typeface="Arial"/>
                <a:cs typeface="Arial"/>
              </a:rPr>
              <a:t>u </a:t>
            </a:r>
            <a:r>
              <a:rPr sz="1500" spc="-5" dirty="0">
                <a:latin typeface="Arial"/>
                <a:cs typeface="Arial"/>
              </a:rPr>
              <a:t>hav</a:t>
            </a:r>
            <a:r>
              <a:rPr sz="1500" dirty="0">
                <a:latin typeface="Arial"/>
                <a:cs typeface="Arial"/>
              </a:rPr>
              <a:t>e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an</a:t>
            </a:r>
            <a:r>
              <a:rPr sz="1500" dirty="0">
                <a:latin typeface="Arial"/>
                <a:cs typeface="Arial"/>
              </a:rPr>
              <a:t>y </a:t>
            </a:r>
            <a:r>
              <a:rPr sz="1500" spc="-5" dirty="0">
                <a:latin typeface="Arial"/>
                <a:cs typeface="Arial"/>
              </a:rPr>
              <a:t>question</a:t>
            </a:r>
            <a:r>
              <a:rPr sz="1500" dirty="0">
                <a:latin typeface="Arial"/>
                <a:cs typeface="Arial"/>
              </a:rPr>
              <a:t>s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o</a:t>
            </a:r>
            <a:r>
              <a:rPr sz="1500" dirty="0">
                <a:latin typeface="Arial"/>
                <a:cs typeface="Arial"/>
              </a:rPr>
              <a:t>r </a:t>
            </a:r>
            <a:r>
              <a:rPr sz="1500" spc="-5" dirty="0">
                <a:latin typeface="Arial"/>
                <a:cs typeface="Arial"/>
              </a:rPr>
              <a:t>concern</a:t>
            </a:r>
            <a:r>
              <a:rPr sz="1500" dirty="0">
                <a:latin typeface="Arial"/>
                <a:cs typeface="Arial"/>
              </a:rPr>
              <a:t>s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regardin</a:t>
            </a:r>
            <a:r>
              <a:rPr sz="1500" dirty="0">
                <a:latin typeface="Arial"/>
                <a:cs typeface="Arial"/>
              </a:rPr>
              <a:t>g</a:t>
            </a:r>
            <a:r>
              <a:rPr sz="1500" spc="2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thi</a:t>
            </a:r>
            <a:r>
              <a:rPr sz="1500" dirty="0">
                <a:latin typeface="Arial"/>
                <a:cs typeface="Arial"/>
              </a:rPr>
              <a:t>s</a:t>
            </a:r>
            <a:r>
              <a:rPr sz="1500" spc="-5" dirty="0">
                <a:latin typeface="Arial"/>
                <a:cs typeface="Arial"/>
              </a:rPr>
              <a:t> form</a:t>
            </a:r>
            <a:r>
              <a:rPr sz="1500" dirty="0">
                <a:latin typeface="Arial"/>
                <a:cs typeface="Arial"/>
              </a:rPr>
              <a:t>,</a:t>
            </a:r>
            <a:r>
              <a:rPr sz="1500" spc="-1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yo</a:t>
            </a:r>
            <a:r>
              <a:rPr sz="1500" dirty="0">
                <a:latin typeface="Arial"/>
                <a:cs typeface="Arial"/>
              </a:rPr>
              <a:t>u </a:t>
            </a:r>
            <a:r>
              <a:rPr sz="1500" spc="-5" dirty="0">
                <a:latin typeface="Arial"/>
                <a:cs typeface="Arial"/>
              </a:rPr>
              <a:t>ma</a:t>
            </a:r>
            <a:r>
              <a:rPr sz="1500" dirty="0">
                <a:latin typeface="Arial"/>
                <a:cs typeface="Arial"/>
              </a:rPr>
              <a:t>y </a:t>
            </a:r>
            <a:r>
              <a:rPr sz="1500" spc="-5" dirty="0">
                <a:latin typeface="Arial"/>
                <a:cs typeface="Arial"/>
              </a:rPr>
              <a:t>visi</a:t>
            </a:r>
            <a:r>
              <a:rPr sz="1500" dirty="0">
                <a:latin typeface="Arial"/>
                <a:cs typeface="Arial"/>
              </a:rPr>
              <a:t>t </a:t>
            </a:r>
            <a:r>
              <a:rPr sz="1500" spc="-10" dirty="0">
                <a:latin typeface="Arial"/>
                <a:cs typeface="Arial"/>
              </a:rPr>
              <a:t> </a:t>
            </a:r>
            <a:r>
              <a:rPr sz="1500" u="heavy" dirty="0">
                <a:latin typeface="Arial"/>
                <a:cs typeface="Arial"/>
              </a:rPr>
              <a:t>w</a:t>
            </a:r>
            <a:r>
              <a:rPr sz="1500" u="heavy" spc="-85" dirty="0">
                <a:latin typeface="Arial"/>
                <a:cs typeface="Arial"/>
              </a:rPr>
              <a:t>w</a:t>
            </a:r>
            <a:r>
              <a:rPr sz="1500" u="heavy" spc="-5" dirty="0">
                <a:latin typeface="Arial"/>
                <a:cs typeface="Arial"/>
              </a:rPr>
              <a:t>.socialsecurit</a:t>
            </a:r>
            <a:r>
              <a:rPr sz="1500" u="heavy" spc="-114" dirty="0">
                <a:latin typeface="Arial"/>
                <a:cs typeface="Arial"/>
              </a:rPr>
              <a:t>y</a:t>
            </a:r>
            <a:r>
              <a:rPr sz="1500" u="heavy" spc="-5" dirty="0">
                <a:latin typeface="Arial"/>
                <a:cs typeface="Arial"/>
              </a:rPr>
              <a:t>.go</a:t>
            </a:r>
            <a:r>
              <a:rPr sz="1500" u="heavy" spc="-114" dirty="0">
                <a:latin typeface="Arial"/>
                <a:cs typeface="Arial"/>
              </a:rPr>
              <a:t>v</a:t>
            </a:r>
            <a:r>
              <a:rPr sz="1500" dirty="0">
                <a:latin typeface="Arial"/>
                <a:cs typeface="Arial"/>
              </a:rPr>
              <a:t>.</a:t>
            </a:r>
            <a:endParaRPr sz="1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14400" y="1829180"/>
            <a:ext cx="8382000" cy="0"/>
          </a:xfrm>
          <a:custGeom>
            <a:avLst/>
            <a:gdLst/>
            <a:ahLst/>
            <a:cxnLst/>
            <a:rect l="l" t="t" r="r" b="b"/>
            <a:pathLst>
              <a:path w="8382000">
                <a:moveTo>
                  <a:pt x="0" y="0"/>
                </a:moveTo>
                <a:lnTo>
                  <a:pt x="8382000" y="0"/>
                </a:lnTo>
              </a:path>
            </a:pathLst>
          </a:custGeom>
          <a:ln w="11176">
            <a:solidFill>
              <a:srgbClr val="1F49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57200" y="457200"/>
            <a:ext cx="9144000" cy="365760"/>
          </a:xfrm>
          <a:prstGeom prst="rect">
            <a:avLst/>
          </a:prstGeom>
          <a:solidFill>
            <a:srgbClr val="1F497D"/>
          </a:solidFill>
        </p:spPr>
        <p:txBody>
          <a:bodyPr vert="horz" wrap="square" lIns="0" tIns="0" rIns="0" bIns="0" rtlCol="0">
            <a:spAutoFit/>
          </a:bodyPr>
          <a:lstStyle/>
          <a:p>
            <a:pPr marR="542290" algn="r">
              <a:lnSpc>
                <a:spcPct val="100000"/>
              </a:lnSpc>
            </a:pP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27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5128" rIns="0" bIns="0" rtlCol="0">
            <a:spAutoFit/>
          </a:bodyPr>
          <a:lstStyle/>
          <a:p>
            <a:pPr marL="88900">
              <a:lnSpc>
                <a:spcPct val="100000"/>
              </a:lnSpc>
            </a:pPr>
            <a:r>
              <a:rPr spc="-105" dirty="0"/>
              <a:t>Pai</a:t>
            </a:r>
            <a:r>
              <a:rPr dirty="0"/>
              <a:t>d</a:t>
            </a:r>
            <a:r>
              <a:rPr spc="-200" dirty="0"/>
              <a:t> </a:t>
            </a:r>
            <a:r>
              <a:rPr spc="-105" dirty="0"/>
              <a:t>an</a:t>
            </a:r>
            <a:r>
              <a:rPr dirty="0"/>
              <a:t>d</a:t>
            </a:r>
            <a:r>
              <a:rPr spc="-200" dirty="0"/>
              <a:t> </a:t>
            </a:r>
            <a:r>
              <a:rPr spc="-105" dirty="0"/>
              <a:t>Unpai</a:t>
            </a:r>
            <a:r>
              <a:rPr dirty="0"/>
              <a:t>d</a:t>
            </a:r>
            <a:r>
              <a:rPr spc="-200" dirty="0"/>
              <a:t> </a:t>
            </a:r>
            <a:r>
              <a:rPr spc="-105" dirty="0"/>
              <a:t>Leave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43660" y="2884916"/>
            <a:ext cx="2761615" cy="2477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5580" indent="-182880">
              <a:lnSpc>
                <a:spcPct val="100000"/>
              </a:lnSpc>
              <a:buClr>
                <a:srgbClr val="1F497C"/>
              </a:buClr>
              <a:buSzPct val="84375"/>
              <a:buFont typeface="Arial"/>
              <a:buChar char="•"/>
              <a:tabLst>
                <a:tab pos="195580" algn="l"/>
              </a:tabLst>
            </a:pPr>
            <a:r>
              <a:rPr sz="1600" spc="-5" dirty="0">
                <a:latin typeface="Arial"/>
                <a:cs typeface="Arial"/>
              </a:rPr>
              <a:t>Bereavement</a:t>
            </a:r>
            <a:endParaRPr sz="160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380"/>
              </a:spcBef>
              <a:buClr>
                <a:srgbClr val="1F497C"/>
              </a:buClr>
              <a:buSzPct val="84375"/>
              <a:buFont typeface="Arial"/>
              <a:buChar char="•"/>
              <a:tabLst>
                <a:tab pos="195580" algn="l"/>
              </a:tabLst>
            </a:pPr>
            <a:r>
              <a:rPr sz="1600" spc="-5" dirty="0">
                <a:latin typeface="Arial"/>
                <a:cs typeface="Arial"/>
              </a:rPr>
              <a:t>Cour</a:t>
            </a:r>
            <a:r>
              <a:rPr sz="1600" dirty="0">
                <a:latin typeface="Arial"/>
                <a:cs typeface="Arial"/>
              </a:rPr>
              <a:t>t</a:t>
            </a:r>
            <a:r>
              <a:rPr sz="1600" spc="-9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Appearance/Jur</a:t>
            </a:r>
            <a:r>
              <a:rPr sz="1600" dirty="0">
                <a:latin typeface="Arial"/>
                <a:cs typeface="Arial"/>
              </a:rPr>
              <a:t>y</a:t>
            </a:r>
            <a:r>
              <a:rPr sz="1600" spc="-5" dirty="0">
                <a:latin typeface="Arial"/>
                <a:cs typeface="Arial"/>
              </a:rPr>
              <a:t> Duty</a:t>
            </a:r>
            <a:endParaRPr sz="160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384"/>
              </a:spcBef>
              <a:buClr>
                <a:srgbClr val="1F497C"/>
              </a:buClr>
              <a:buSzPct val="84375"/>
              <a:buFont typeface="Arial"/>
              <a:buChar char="•"/>
              <a:tabLst>
                <a:tab pos="195580" algn="l"/>
              </a:tabLst>
            </a:pPr>
            <a:r>
              <a:rPr sz="1600" spc="-5" dirty="0">
                <a:latin typeface="Arial"/>
                <a:cs typeface="Arial"/>
              </a:rPr>
              <a:t>Critica</a:t>
            </a:r>
            <a:r>
              <a:rPr sz="1600" dirty="0">
                <a:latin typeface="Arial"/>
                <a:cs typeface="Arial"/>
              </a:rPr>
              <a:t>l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Illness</a:t>
            </a:r>
            <a:endParaRPr sz="160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384"/>
              </a:spcBef>
              <a:buClr>
                <a:srgbClr val="1F497C"/>
              </a:buClr>
              <a:buSzPct val="84375"/>
              <a:buFont typeface="Arial"/>
              <a:buChar char="•"/>
              <a:tabLst>
                <a:tab pos="195580" algn="l"/>
              </a:tabLst>
            </a:pPr>
            <a:r>
              <a:rPr sz="1600" spc="-5" dirty="0">
                <a:latin typeface="Arial"/>
                <a:cs typeface="Arial"/>
              </a:rPr>
              <a:t>FMLA/Leave</a:t>
            </a:r>
            <a:r>
              <a:rPr sz="1600" dirty="0">
                <a:latin typeface="Arial"/>
                <a:cs typeface="Arial"/>
              </a:rPr>
              <a:t>s</a:t>
            </a:r>
            <a:r>
              <a:rPr sz="1600" spc="-5" dirty="0">
                <a:latin typeface="Arial"/>
                <a:cs typeface="Arial"/>
              </a:rPr>
              <a:t> o</a:t>
            </a:r>
            <a:r>
              <a:rPr sz="1600" dirty="0">
                <a:latin typeface="Arial"/>
                <a:cs typeface="Arial"/>
              </a:rPr>
              <a:t>f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Absence</a:t>
            </a:r>
            <a:endParaRPr sz="160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380"/>
              </a:spcBef>
              <a:buClr>
                <a:srgbClr val="1F497C"/>
              </a:buClr>
              <a:buSzPct val="84375"/>
              <a:buFont typeface="Arial"/>
              <a:buChar char="•"/>
              <a:tabLst>
                <a:tab pos="195580" algn="l"/>
              </a:tabLst>
            </a:pPr>
            <a:r>
              <a:rPr sz="1600" spc="-5" dirty="0">
                <a:latin typeface="Arial"/>
                <a:cs typeface="Arial"/>
              </a:rPr>
              <a:t>Holidays</a:t>
            </a:r>
            <a:endParaRPr sz="160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384"/>
              </a:spcBef>
              <a:buClr>
                <a:srgbClr val="1F497C"/>
              </a:buClr>
              <a:buSzPct val="84375"/>
              <a:buFont typeface="Arial"/>
              <a:buChar char="•"/>
              <a:tabLst>
                <a:tab pos="195580" algn="l"/>
              </a:tabLst>
            </a:pPr>
            <a:r>
              <a:rPr sz="1600" spc="-5" dirty="0">
                <a:latin typeface="Arial"/>
                <a:cs typeface="Arial"/>
              </a:rPr>
              <a:t>Militar</a:t>
            </a:r>
            <a:r>
              <a:rPr sz="1600" dirty="0">
                <a:latin typeface="Arial"/>
                <a:cs typeface="Arial"/>
              </a:rPr>
              <a:t>y </a:t>
            </a:r>
            <a:r>
              <a:rPr sz="1600" spc="-5" dirty="0">
                <a:latin typeface="Arial"/>
                <a:cs typeface="Arial"/>
              </a:rPr>
              <a:t>Leave</a:t>
            </a:r>
            <a:endParaRPr sz="160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384"/>
              </a:spcBef>
              <a:buClr>
                <a:srgbClr val="1F497C"/>
              </a:buClr>
              <a:buSzPct val="84375"/>
              <a:buFont typeface="Arial"/>
              <a:buChar char="•"/>
              <a:tabLst>
                <a:tab pos="195580" algn="l"/>
              </a:tabLst>
            </a:pPr>
            <a:r>
              <a:rPr sz="1600" spc="-5" dirty="0">
                <a:latin typeface="Arial"/>
                <a:cs typeface="Arial"/>
              </a:rPr>
              <a:t>Persona</a:t>
            </a:r>
            <a:r>
              <a:rPr sz="1600" dirty="0">
                <a:latin typeface="Arial"/>
                <a:cs typeface="Arial"/>
              </a:rPr>
              <a:t>l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Leave</a:t>
            </a:r>
            <a:endParaRPr sz="160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380"/>
              </a:spcBef>
              <a:buClr>
                <a:srgbClr val="1F497C"/>
              </a:buClr>
              <a:buSzPct val="84375"/>
              <a:buFont typeface="Arial"/>
              <a:buChar char="•"/>
              <a:tabLst>
                <a:tab pos="195580" algn="l"/>
              </a:tabLst>
            </a:pPr>
            <a:r>
              <a:rPr sz="1600" dirty="0">
                <a:latin typeface="Arial"/>
                <a:cs typeface="Arial"/>
              </a:rPr>
              <a:t>Sabbatical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Leave</a:t>
            </a:r>
            <a:endParaRPr sz="1600">
              <a:latin typeface="Arial"/>
              <a:cs typeface="Arial"/>
            </a:endParaRPr>
          </a:p>
          <a:p>
            <a:pPr marL="195580">
              <a:lnSpc>
                <a:spcPct val="100000"/>
              </a:lnSpc>
              <a:spcBef>
                <a:spcPts val="10"/>
              </a:spcBef>
            </a:pPr>
            <a:r>
              <a:rPr sz="1300" i="1" dirty="0">
                <a:latin typeface="Arial"/>
                <a:cs typeface="Arial"/>
              </a:rPr>
              <a:t>(eligible e</a:t>
            </a:r>
            <a:r>
              <a:rPr sz="1300" i="1" spc="-15" dirty="0">
                <a:latin typeface="Arial"/>
                <a:cs typeface="Arial"/>
              </a:rPr>
              <a:t>m</a:t>
            </a:r>
            <a:r>
              <a:rPr sz="1300" i="1" dirty="0">
                <a:latin typeface="Arial"/>
                <a:cs typeface="Arial"/>
              </a:rPr>
              <a:t>ployees only)</a:t>
            </a:r>
            <a:endParaRPr sz="13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28920" y="2884916"/>
            <a:ext cx="3702685" cy="20885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5580" indent="-182880">
              <a:lnSpc>
                <a:spcPct val="100000"/>
              </a:lnSpc>
              <a:buClr>
                <a:srgbClr val="1F497C"/>
              </a:buClr>
              <a:buSzPct val="84375"/>
              <a:buFont typeface="Arial"/>
              <a:buChar char="•"/>
              <a:tabLst>
                <a:tab pos="195580" algn="l"/>
              </a:tabLst>
            </a:pPr>
            <a:r>
              <a:rPr sz="1600" dirty="0">
                <a:latin typeface="Arial"/>
                <a:cs typeface="Arial"/>
              </a:rPr>
              <a:t>Sick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Leave</a:t>
            </a:r>
            <a:endParaRPr sz="160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380"/>
              </a:spcBef>
              <a:buClr>
                <a:srgbClr val="1F497C"/>
              </a:buClr>
              <a:buSzPct val="84375"/>
              <a:buFont typeface="Arial"/>
              <a:buChar char="•"/>
              <a:tabLst>
                <a:tab pos="195580" algn="l"/>
              </a:tabLst>
            </a:pPr>
            <a:r>
              <a:rPr sz="1600" spc="-5" dirty="0">
                <a:latin typeface="Arial"/>
                <a:cs typeface="Arial"/>
              </a:rPr>
              <a:t>Sic</a:t>
            </a:r>
            <a:r>
              <a:rPr sz="1600" dirty="0">
                <a:latin typeface="Arial"/>
                <a:cs typeface="Arial"/>
              </a:rPr>
              <a:t>k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Leav</a:t>
            </a:r>
            <a:r>
              <a:rPr sz="1600" dirty="0">
                <a:latin typeface="Arial"/>
                <a:cs typeface="Arial"/>
              </a:rPr>
              <a:t>e</a:t>
            </a:r>
            <a:r>
              <a:rPr sz="1600" spc="-5" dirty="0">
                <a:latin typeface="Arial"/>
                <a:cs typeface="Arial"/>
              </a:rPr>
              <a:t> Pool</a:t>
            </a:r>
            <a:endParaRPr sz="1600">
              <a:latin typeface="Arial"/>
              <a:cs typeface="Arial"/>
            </a:endParaRPr>
          </a:p>
          <a:p>
            <a:pPr marL="194945">
              <a:lnSpc>
                <a:spcPct val="100000"/>
              </a:lnSpc>
              <a:spcBef>
                <a:spcPts val="10"/>
              </a:spcBef>
            </a:pPr>
            <a:r>
              <a:rPr sz="1300" i="1" dirty="0">
                <a:latin typeface="Arial"/>
                <a:cs typeface="Arial"/>
              </a:rPr>
              <a:t>(available</a:t>
            </a:r>
            <a:r>
              <a:rPr sz="1300" i="1" spc="5" dirty="0">
                <a:latin typeface="Arial"/>
                <a:cs typeface="Arial"/>
              </a:rPr>
              <a:t> </a:t>
            </a:r>
            <a:r>
              <a:rPr sz="1300" i="1" dirty="0">
                <a:latin typeface="Arial"/>
                <a:cs typeface="Arial"/>
              </a:rPr>
              <a:t>after</a:t>
            </a:r>
            <a:r>
              <a:rPr sz="1300" i="1" spc="5" dirty="0">
                <a:latin typeface="Arial"/>
                <a:cs typeface="Arial"/>
              </a:rPr>
              <a:t> </a:t>
            </a:r>
            <a:r>
              <a:rPr sz="1300" i="1" dirty="0">
                <a:latin typeface="Arial"/>
                <a:cs typeface="Arial"/>
              </a:rPr>
              <a:t>co</a:t>
            </a:r>
            <a:r>
              <a:rPr sz="1300" i="1" spc="-15" dirty="0">
                <a:latin typeface="Arial"/>
                <a:cs typeface="Arial"/>
              </a:rPr>
              <a:t>m</a:t>
            </a:r>
            <a:r>
              <a:rPr sz="1300" i="1" dirty="0">
                <a:latin typeface="Arial"/>
                <a:cs typeface="Arial"/>
              </a:rPr>
              <a:t>pletion</a:t>
            </a:r>
            <a:r>
              <a:rPr sz="1300" i="1" spc="5" dirty="0">
                <a:latin typeface="Arial"/>
                <a:cs typeface="Arial"/>
              </a:rPr>
              <a:t> </a:t>
            </a:r>
            <a:r>
              <a:rPr sz="1300" i="1" dirty="0">
                <a:latin typeface="Arial"/>
                <a:cs typeface="Arial"/>
              </a:rPr>
              <a:t>of</a:t>
            </a:r>
            <a:r>
              <a:rPr sz="1300" i="1" spc="5" dirty="0">
                <a:latin typeface="Arial"/>
                <a:cs typeface="Arial"/>
              </a:rPr>
              <a:t> </a:t>
            </a:r>
            <a:r>
              <a:rPr sz="1300" i="1" dirty="0">
                <a:latin typeface="Arial"/>
                <a:cs typeface="Arial"/>
              </a:rPr>
              <a:t>90-days)</a:t>
            </a:r>
            <a:endParaRPr sz="130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370"/>
              </a:spcBef>
              <a:buClr>
                <a:srgbClr val="1F497C"/>
              </a:buClr>
              <a:buSzPct val="84375"/>
              <a:buFont typeface="Arial"/>
              <a:buChar char="•"/>
              <a:tabLst>
                <a:tab pos="195580" algn="l"/>
              </a:tabLst>
            </a:pPr>
            <a:r>
              <a:rPr sz="1600" spc="-125" dirty="0">
                <a:latin typeface="Arial"/>
                <a:cs typeface="Arial"/>
              </a:rPr>
              <a:t>V</a:t>
            </a:r>
            <a:r>
              <a:rPr sz="1600" spc="-5" dirty="0">
                <a:latin typeface="Arial"/>
                <a:cs typeface="Arial"/>
              </a:rPr>
              <a:t>acation</a:t>
            </a:r>
            <a:endParaRPr sz="1600">
              <a:latin typeface="Arial"/>
              <a:cs typeface="Arial"/>
            </a:endParaRPr>
          </a:p>
          <a:p>
            <a:pPr marL="194945">
              <a:lnSpc>
                <a:spcPct val="100000"/>
              </a:lnSpc>
              <a:spcBef>
                <a:spcPts val="10"/>
              </a:spcBef>
            </a:pPr>
            <a:r>
              <a:rPr sz="1300" i="1" dirty="0">
                <a:latin typeface="Arial"/>
                <a:cs typeface="Arial"/>
              </a:rPr>
              <a:t>(staff</a:t>
            </a:r>
            <a:r>
              <a:rPr sz="1300" i="1" spc="10" dirty="0">
                <a:latin typeface="Arial"/>
                <a:cs typeface="Arial"/>
              </a:rPr>
              <a:t> </a:t>
            </a:r>
            <a:r>
              <a:rPr sz="1300" i="1" dirty="0">
                <a:latin typeface="Arial"/>
                <a:cs typeface="Arial"/>
              </a:rPr>
              <a:t>onl</a:t>
            </a:r>
            <a:r>
              <a:rPr sz="1300" i="1" spc="-95" dirty="0">
                <a:latin typeface="Arial"/>
                <a:cs typeface="Arial"/>
              </a:rPr>
              <a:t>y</a:t>
            </a:r>
            <a:r>
              <a:rPr sz="1300" i="1" dirty="0">
                <a:latin typeface="Arial"/>
                <a:cs typeface="Arial"/>
              </a:rPr>
              <a:t>,</a:t>
            </a:r>
            <a:r>
              <a:rPr sz="1300" i="1" spc="-10" dirty="0">
                <a:latin typeface="Arial"/>
                <a:cs typeface="Arial"/>
              </a:rPr>
              <a:t> </a:t>
            </a:r>
            <a:r>
              <a:rPr sz="1300" i="1" dirty="0">
                <a:latin typeface="Arial"/>
                <a:cs typeface="Arial"/>
              </a:rPr>
              <a:t>available</a:t>
            </a:r>
            <a:r>
              <a:rPr sz="1300" i="1" spc="-10" dirty="0">
                <a:latin typeface="Arial"/>
                <a:cs typeface="Arial"/>
              </a:rPr>
              <a:t> </a:t>
            </a:r>
            <a:r>
              <a:rPr sz="1300" i="1" dirty="0">
                <a:latin typeface="Arial"/>
                <a:cs typeface="Arial"/>
              </a:rPr>
              <a:t>after</a:t>
            </a:r>
            <a:r>
              <a:rPr sz="1300" i="1" spc="10" dirty="0">
                <a:latin typeface="Arial"/>
                <a:cs typeface="Arial"/>
              </a:rPr>
              <a:t> </a:t>
            </a:r>
            <a:r>
              <a:rPr sz="1300" i="1" dirty="0">
                <a:latin typeface="Arial"/>
                <a:cs typeface="Arial"/>
              </a:rPr>
              <a:t>co</a:t>
            </a:r>
            <a:r>
              <a:rPr sz="1300" i="1" spc="-15" dirty="0">
                <a:latin typeface="Arial"/>
                <a:cs typeface="Arial"/>
              </a:rPr>
              <a:t>m</a:t>
            </a:r>
            <a:r>
              <a:rPr sz="1300" i="1" dirty="0">
                <a:latin typeface="Arial"/>
                <a:cs typeface="Arial"/>
              </a:rPr>
              <a:t>pletion</a:t>
            </a:r>
            <a:r>
              <a:rPr sz="1300" i="1" spc="5" dirty="0">
                <a:latin typeface="Arial"/>
                <a:cs typeface="Arial"/>
              </a:rPr>
              <a:t> </a:t>
            </a:r>
            <a:r>
              <a:rPr sz="1300" i="1" dirty="0">
                <a:latin typeface="Arial"/>
                <a:cs typeface="Arial"/>
              </a:rPr>
              <a:t>of</a:t>
            </a:r>
            <a:r>
              <a:rPr sz="1300" i="1" spc="5" dirty="0">
                <a:latin typeface="Arial"/>
                <a:cs typeface="Arial"/>
              </a:rPr>
              <a:t> </a:t>
            </a:r>
            <a:r>
              <a:rPr sz="1300" i="1" dirty="0">
                <a:latin typeface="Arial"/>
                <a:cs typeface="Arial"/>
              </a:rPr>
              <a:t>90-days</a:t>
            </a:r>
            <a:endParaRPr sz="130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370"/>
              </a:spcBef>
              <a:buClr>
                <a:srgbClr val="1F497C"/>
              </a:buClr>
              <a:buSzPct val="84375"/>
              <a:buFont typeface="Arial"/>
              <a:buChar char="•"/>
              <a:tabLst>
                <a:tab pos="195580" algn="l"/>
              </a:tabLst>
            </a:pPr>
            <a:r>
              <a:rPr sz="1600" spc="-95" dirty="0">
                <a:latin typeface="Arial"/>
                <a:cs typeface="Arial"/>
              </a:rPr>
              <a:t>V</a:t>
            </a:r>
            <a:r>
              <a:rPr sz="1600" spc="-5" dirty="0">
                <a:latin typeface="Arial"/>
                <a:cs typeface="Arial"/>
              </a:rPr>
              <a:t>otin</a:t>
            </a:r>
            <a:r>
              <a:rPr sz="1600" dirty="0">
                <a:latin typeface="Arial"/>
                <a:cs typeface="Arial"/>
              </a:rPr>
              <a:t>g </a:t>
            </a:r>
            <a:r>
              <a:rPr sz="1600" spc="-5" dirty="0">
                <a:latin typeface="Arial"/>
                <a:cs typeface="Arial"/>
              </a:rPr>
              <a:t>i</a:t>
            </a:r>
            <a:r>
              <a:rPr sz="1600" dirty="0">
                <a:latin typeface="Arial"/>
                <a:cs typeface="Arial"/>
              </a:rPr>
              <a:t>n </a:t>
            </a:r>
            <a:r>
              <a:rPr sz="1600" spc="-5" dirty="0">
                <a:latin typeface="Arial"/>
                <a:cs typeface="Arial"/>
              </a:rPr>
              <a:t>Publi</a:t>
            </a:r>
            <a:r>
              <a:rPr sz="1600" dirty="0">
                <a:latin typeface="Arial"/>
                <a:cs typeface="Arial"/>
              </a:rPr>
              <a:t>c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Elections</a:t>
            </a:r>
            <a:endParaRPr sz="160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384"/>
              </a:spcBef>
              <a:buClr>
                <a:srgbClr val="1F497C"/>
              </a:buClr>
              <a:buSzPct val="84375"/>
              <a:buFont typeface="Arial"/>
              <a:buChar char="•"/>
              <a:tabLst>
                <a:tab pos="195580" algn="l"/>
              </a:tabLst>
            </a:pPr>
            <a:r>
              <a:rPr sz="1600" spc="-35" dirty="0">
                <a:latin typeface="Arial"/>
                <a:cs typeface="Arial"/>
              </a:rPr>
              <a:t>W</a:t>
            </a:r>
            <a:r>
              <a:rPr sz="1600" spc="-5" dirty="0">
                <a:latin typeface="Arial"/>
                <a:cs typeface="Arial"/>
              </a:rPr>
              <a:t>ellnes</a:t>
            </a:r>
            <a:r>
              <a:rPr sz="1600" dirty="0">
                <a:latin typeface="Arial"/>
                <a:cs typeface="Arial"/>
              </a:rPr>
              <a:t>s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Progra</a:t>
            </a:r>
            <a:r>
              <a:rPr sz="1600" dirty="0">
                <a:latin typeface="Arial"/>
                <a:cs typeface="Arial"/>
              </a:rPr>
              <a:t>m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Participation</a:t>
            </a:r>
            <a:endParaRPr sz="160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380"/>
              </a:spcBef>
              <a:buClr>
                <a:srgbClr val="1F497C"/>
              </a:buClr>
              <a:buSzPct val="84375"/>
              <a:buFont typeface="Arial"/>
              <a:buChar char="•"/>
              <a:tabLst>
                <a:tab pos="195580" algn="l"/>
              </a:tabLst>
            </a:pPr>
            <a:r>
              <a:rPr sz="1600" spc="-35" dirty="0">
                <a:latin typeface="Arial"/>
                <a:cs typeface="Arial"/>
              </a:rPr>
              <a:t>W</a:t>
            </a:r>
            <a:r>
              <a:rPr sz="1600" spc="-5" dirty="0">
                <a:latin typeface="Arial"/>
                <a:cs typeface="Arial"/>
              </a:rPr>
              <a:t>orker'</a:t>
            </a:r>
            <a:r>
              <a:rPr sz="1600" dirty="0">
                <a:latin typeface="Arial"/>
                <a:cs typeface="Arial"/>
              </a:rPr>
              <a:t>s</a:t>
            </a:r>
            <a:r>
              <a:rPr sz="1600" spc="-5" dirty="0">
                <a:latin typeface="Arial"/>
                <a:cs typeface="Arial"/>
              </a:rPr>
              <a:t> Compensation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3139" y="2154184"/>
            <a:ext cx="8072120" cy="500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700" spc="-10" dirty="0">
                <a:latin typeface="Arial"/>
                <a:cs typeface="Arial"/>
              </a:rPr>
              <a:t>Collin</a:t>
            </a:r>
            <a:r>
              <a:rPr sz="1700" spc="15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College</a:t>
            </a:r>
            <a:r>
              <a:rPr sz="1700" spc="16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o</a:t>
            </a:r>
            <a:r>
              <a:rPr sz="1700" spc="-35" dirty="0">
                <a:latin typeface="Arial"/>
                <a:cs typeface="Arial"/>
              </a:rPr>
              <a:t>f</a:t>
            </a:r>
            <a:r>
              <a:rPr sz="1700" spc="-10" dirty="0">
                <a:latin typeface="Arial"/>
                <a:cs typeface="Arial"/>
              </a:rPr>
              <a:t>fers</a:t>
            </a:r>
            <a:r>
              <a:rPr sz="1700" spc="16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the</a:t>
            </a:r>
            <a:r>
              <a:rPr sz="1700" spc="16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f</a:t>
            </a:r>
            <a:r>
              <a:rPr sz="1700" spc="-10" dirty="0">
                <a:latin typeface="Arial"/>
                <a:cs typeface="Arial"/>
              </a:rPr>
              <a:t>ollowing</a:t>
            </a:r>
            <a:r>
              <a:rPr sz="1700" spc="16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types</a:t>
            </a:r>
            <a:r>
              <a:rPr sz="1700" spc="160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o</a:t>
            </a:r>
            <a:r>
              <a:rPr sz="1700" spc="-5" dirty="0">
                <a:latin typeface="Arial"/>
                <a:cs typeface="Arial"/>
              </a:rPr>
              <a:t>f</a:t>
            </a:r>
            <a:r>
              <a:rPr sz="1700" spc="16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l</a:t>
            </a:r>
            <a:r>
              <a:rPr sz="1700" spc="-10" dirty="0">
                <a:latin typeface="Arial"/>
                <a:cs typeface="Arial"/>
              </a:rPr>
              <a:t>e</a:t>
            </a:r>
            <a:r>
              <a:rPr sz="1700" spc="-5" dirty="0">
                <a:latin typeface="Arial"/>
                <a:cs typeface="Arial"/>
              </a:rPr>
              <a:t>a</a:t>
            </a:r>
            <a:r>
              <a:rPr sz="1700" spc="-10" dirty="0">
                <a:latin typeface="Arial"/>
                <a:cs typeface="Arial"/>
              </a:rPr>
              <a:t>ve</a:t>
            </a:r>
            <a:r>
              <a:rPr sz="1700" spc="15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to</a:t>
            </a:r>
            <a:r>
              <a:rPr sz="1700" spc="160" dirty="0">
                <a:latin typeface="Arial"/>
                <a:cs typeface="Arial"/>
              </a:rPr>
              <a:t> </a:t>
            </a:r>
            <a:r>
              <a:rPr sz="1700" spc="-5" dirty="0">
                <a:latin typeface="Arial"/>
                <a:cs typeface="Arial"/>
              </a:rPr>
              <a:t>fu</a:t>
            </a:r>
            <a:r>
              <a:rPr sz="1700" spc="-10" dirty="0">
                <a:latin typeface="Arial"/>
                <a:cs typeface="Arial"/>
              </a:rPr>
              <a:t>ll-time</a:t>
            </a:r>
            <a:r>
              <a:rPr sz="1700" spc="16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employees.</a:t>
            </a:r>
            <a:r>
              <a:rPr sz="1700" spc="165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Ad</a:t>
            </a:r>
            <a:r>
              <a:rPr sz="1700" spc="-5" dirty="0">
                <a:latin typeface="Arial"/>
                <a:cs typeface="Arial"/>
              </a:rPr>
              <a:t>d</a:t>
            </a:r>
            <a:r>
              <a:rPr sz="1700" spc="-10" dirty="0">
                <a:latin typeface="Arial"/>
                <a:cs typeface="Arial"/>
              </a:rPr>
              <a:t>ition</a:t>
            </a:r>
            <a:r>
              <a:rPr sz="1700" spc="-20" dirty="0">
                <a:latin typeface="Arial"/>
                <a:cs typeface="Arial"/>
              </a:rPr>
              <a:t>a</a:t>
            </a:r>
            <a:r>
              <a:rPr sz="1700" spc="-5" dirty="0">
                <a:latin typeface="Arial"/>
                <a:cs typeface="Arial"/>
              </a:rPr>
              <a:t>l </a:t>
            </a:r>
            <a:r>
              <a:rPr sz="1700" spc="-15" dirty="0">
                <a:latin typeface="Arial"/>
                <a:cs typeface="Arial"/>
              </a:rPr>
              <a:t>informatio</a:t>
            </a:r>
            <a:r>
              <a:rPr sz="1700" spc="-10" dirty="0">
                <a:latin typeface="Arial"/>
                <a:cs typeface="Arial"/>
              </a:rPr>
              <a:t>n</a:t>
            </a:r>
            <a:r>
              <a:rPr sz="1700" spc="25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abou</a:t>
            </a:r>
            <a:r>
              <a:rPr sz="1700" spc="-5" dirty="0">
                <a:latin typeface="Arial"/>
                <a:cs typeface="Arial"/>
              </a:rPr>
              <a:t>t</a:t>
            </a:r>
            <a:r>
              <a:rPr sz="1700" spc="30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eac</a:t>
            </a:r>
            <a:r>
              <a:rPr sz="1700" spc="-10" dirty="0">
                <a:latin typeface="Arial"/>
                <a:cs typeface="Arial"/>
              </a:rPr>
              <a:t>h</a:t>
            </a:r>
            <a:r>
              <a:rPr sz="1700" spc="20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o</a:t>
            </a:r>
            <a:r>
              <a:rPr sz="1700" spc="-5" dirty="0">
                <a:latin typeface="Arial"/>
                <a:cs typeface="Arial"/>
              </a:rPr>
              <a:t>f</a:t>
            </a:r>
            <a:r>
              <a:rPr sz="1700" spc="15" dirty="0">
                <a:latin typeface="Arial"/>
                <a:cs typeface="Arial"/>
              </a:rPr>
              <a:t> </a:t>
            </a:r>
            <a:r>
              <a:rPr sz="1700" spc="-5" dirty="0">
                <a:latin typeface="Arial"/>
                <a:cs typeface="Arial"/>
              </a:rPr>
              <a:t>t</a:t>
            </a:r>
            <a:r>
              <a:rPr sz="1700" spc="-15" dirty="0">
                <a:latin typeface="Arial"/>
                <a:cs typeface="Arial"/>
              </a:rPr>
              <a:t>hes</a:t>
            </a:r>
            <a:r>
              <a:rPr sz="1700" spc="-10" dirty="0">
                <a:latin typeface="Arial"/>
                <a:cs typeface="Arial"/>
              </a:rPr>
              <a:t>e</a:t>
            </a:r>
            <a:r>
              <a:rPr sz="1700" spc="20" dirty="0">
                <a:latin typeface="Arial"/>
                <a:cs typeface="Arial"/>
              </a:rPr>
              <a:t> </a:t>
            </a:r>
            <a:r>
              <a:rPr sz="1700" spc="-5" dirty="0">
                <a:latin typeface="Arial"/>
                <a:cs typeface="Arial"/>
              </a:rPr>
              <a:t>l</a:t>
            </a:r>
            <a:r>
              <a:rPr sz="1700" spc="-15" dirty="0">
                <a:latin typeface="Arial"/>
                <a:cs typeface="Arial"/>
              </a:rPr>
              <a:t>eav</a:t>
            </a:r>
            <a:r>
              <a:rPr sz="1700" spc="-10" dirty="0">
                <a:latin typeface="Arial"/>
                <a:cs typeface="Arial"/>
              </a:rPr>
              <a:t>e</a:t>
            </a:r>
            <a:r>
              <a:rPr sz="1700" spc="15" dirty="0">
                <a:latin typeface="Arial"/>
                <a:cs typeface="Arial"/>
              </a:rPr>
              <a:t> </a:t>
            </a:r>
            <a:r>
              <a:rPr sz="1700" spc="-5" dirty="0">
                <a:latin typeface="Arial"/>
                <a:cs typeface="Arial"/>
              </a:rPr>
              <a:t>t</a:t>
            </a:r>
            <a:r>
              <a:rPr sz="1700" spc="-15" dirty="0">
                <a:latin typeface="Arial"/>
                <a:cs typeface="Arial"/>
              </a:rPr>
              <a:t>ype</a:t>
            </a:r>
            <a:r>
              <a:rPr sz="1700" spc="-10" dirty="0">
                <a:latin typeface="Arial"/>
                <a:cs typeface="Arial"/>
              </a:rPr>
              <a:t>s</a:t>
            </a:r>
            <a:r>
              <a:rPr sz="1700" spc="15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ca</a:t>
            </a:r>
            <a:r>
              <a:rPr sz="1700" spc="-10" dirty="0">
                <a:latin typeface="Arial"/>
                <a:cs typeface="Arial"/>
              </a:rPr>
              <a:t>n</a:t>
            </a:r>
            <a:r>
              <a:rPr sz="1700" spc="15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b</a:t>
            </a:r>
            <a:r>
              <a:rPr sz="1700" spc="-10" dirty="0">
                <a:latin typeface="Arial"/>
                <a:cs typeface="Arial"/>
              </a:rPr>
              <a:t>e</a:t>
            </a:r>
            <a:r>
              <a:rPr sz="1700" spc="15" dirty="0">
                <a:latin typeface="Arial"/>
                <a:cs typeface="Arial"/>
              </a:rPr>
              <a:t> </a:t>
            </a:r>
            <a:r>
              <a:rPr sz="1700" spc="-5" dirty="0">
                <a:latin typeface="Arial"/>
                <a:cs typeface="Arial"/>
              </a:rPr>
              <a:t>f</a:t>
            </a:r>
            <a:r>
              <a:rPr sz="1700" spc="-15" dirty="0">
                <a:latin typeface="Arial"/>
                <a:cs typeface="Arial"/>
              </a:rPr>
              <a:t>oun</a:t>
            </a:r>
            <a:r>
              <a:rPr sz="1700" spc="-10" dirty="0">
                <a:latin typeface="Arial"/>
                <a:cs typeface="Arial"/>
              </a:rPr>
              <a:t>d</a:t>
            </a:r>
            <a:r>
              <a:rPr sz="1700" spc="25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o</a:t>
            </a:r>
            <a:r>
              <a:rPr sz="1700" spc="-10" dirty="0">
                <a:latin typeface="Arial"/>
                <a:cs typeface="Arial"/>
              </a:rPr>
              <a:t>n</a:t>
            </a:r>
            <a:r>
              <a:rPr sz="1700" spc="15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th</a:t>
            </a:r>
            <a:r>
              <a:rPr sz="1700" spc="-10" dirty="0">
                <a:latin typeface="Arial"/>
                <a:cs typeface="Arial"/>
              </a:rPr>
              <a:t>e</a:t>
            </a:r>
            <a:r>
              <a:rPr sz="1700" spc="15" dirty="0">
                <a:latin typeface="Arial"/>
                <a:cs typeface="Arial"/>
              </a:rPr>
              <a:t> </a:t>
            </a:r>
            <a:r>
              <a:rPr sz="1700" spc="-20" dirty="0">
                <a:latin typeface="Arial"/>
                <a:cs typeface="Arial"/>
              </a:rPr>
              <a:t>H</a:t>
            </a:r>
            <a:r>
              <a:rPr sz="1700" spc="-15" dirty="0">
                <a:latin typeface="Arial"/>
                <a:cs typeface="Arial"/>
              </a:rPr>
              <a:t>R</a:t>
            </a:r>
            <a:r>
              <a:rPr sz="1700" spc="5" dirty="0">
                <a:latin typeface="Arial"/>
                <a:cs typeface="Arial"/>
              </a:rPr>
              <a:t> </a:t>
            </a:r>
            <a:r>
              <a:rPr sz="1700" spc="-55" dirty="0">
                <a:latin typeface="Arial"/>
                <a:cs typeface="Arial"/>
              </a:rPr>
              <a:t>W</a:t>
            </a:r>
            <a:r>
              <a:rPr sz="1700" spc="-15" dirty="0">
                <a:latin typeface="Arial"/>
                <a:cs typeface="Arial"/>
              </a:rPr>
              <a:t>ebsite:</a:t>
            </a:r>
            <a:endParaRPr sz="17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69339" y="5753675"/>
            <a:ext cx="7918450" cy="6924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500" b="1" dirty="0">
                <a:latin typeface="Arial"/>
                <a:cs typeface="Arial"/>
              </a:rPr>
              <a:t>IMPOR</a:t>
            </a:r>
            <a:r>
              <a:rPr sz="1500" b="1" spc="-120" dirty="0">
                <a:latin typeface="Arial"/>
                <a:cs typeface="Arial"/>
              </a:rPr>
              <a:t>T</a:t>
            </a:r>
            <a:r>
              <a:rPr sz="1500" b="1" dirty="0">
                <a:latin typeface="Arial"/>
                <a:cs typeface="Arial"/>
              </a:rPr>
              <a:t>ANT N</a:t>
            </a:r>
            <a:r>
              <a:rPr sz="1500" b="1" spc="-10" dirty="0">
                <a:latin typeface="Arial"/>
                <a:cs typeface="Arial"/>
              </a:rPr>
              <a:t>O</a:t>
            </a:r>
            <a:r>
              <a:rPr sz="1500" b="1" dirty="0">
                <a:latin typeface="Arial"/>
                <a:cs typeface="Arial"/>
              </a:rPr>
              <a:t>TE: </a:t>
            </a:r>
            <a:r>
              <a:rPr sz="1500" dirty="0" smtClean="0">
                <a:latin typeface="Arial"/>
                <a:cs typeface="Arial"/>
              </a:rPr>
              <a:t>Newly</a:t>
            </a:r>
            <a:r>
              <a:rPr sz="1500" spc="155" dirty="0" smtClean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hired</a:t>
            </a:r>
            <a:r>
              <a:rPr sz="1500" spc="15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mployees</a:t>
            </a:r>
            <a:r>
              <a:rPr sz="1500" spc="15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w</a:t>
            </a:r>
            <a:r>
              <a:rPr sz="1500" dirty="0">
                <a:latin typeface="Arial"/>
                <a:cs typeface="Arial"/>
              </a:rPr>
              <a:t>ith</a:t>
            </a:r>
            <a:r>
              <a:rPr sz="1500" spc="15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pre-sch</a:t>
            </a:r>
            <a:r>
              <a:rPr sz="1500" spc="20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duled</a:t>
            </a:r>
            <a:r>
              <a:rPr sz="1500" spc="16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ime</a:t>
            </a:r>
            <a:r>
              <a:rPr sz="1500" spc="15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o</a:t>
            </a:r>
            <a:r>
              <a:rPr sz="1500" spc="-35" dirty="0">
                <a:latin typeface="Arial"/>
                <a:cs typeface="Arial"/>
              </a:rPr>
              <a:t>f</a:t>
            </a:r>
            <a:r>
              <a:rPr sz="1500" dirty="0">
                <a:latin typeface="Arial"/>
                <a:cs typeface="Arial"/>
              </a:rPr>
              <a:t>f</a:t>
            </a:r>
            <a:r>
              <a:rPr sz="1500" spc="15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within</a:t>
            </a:r>
            <a:r>
              <a:rPr sz="1500" spc="15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heir</a:t>
            </a:r>
            <a:r>
              <a:rPr sz="1500" spc="15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f</a:t>
            </a:r>
            <a:r>
              <a:rPr sz="1500" dirty="0">
                <a:latin typeface="Arial"/>
                <a:cs typeface="Arial"/>
              </a:rPr>
              <a:t>irst</a:t>
            </a:r>
            <a:r>
              <a:rPr sz="1500" spc="15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90</a:t>
            </a:r>
            <a:r>
              <a:rPr sz="1500" spc="15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days</a:t>
            </a:r>
            <a:r>
              <a:rPr sz="1500" spc="15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must </a:t>
            </a:r>
            <a:r>
              <a:rPr sz="1500" spc="-5" dirty="0">
                <a:latin typeface="Arial"/>
                <a:cs typeface="Arial"/>
              </a:rPr>
              <a:t>reques</a:t>
            </a:r>
            <a:r>
              <a:rPr sz="1500" dirty="0">
                <a:latin typeface="Arial"/>
                <a:cs typeface="Arial"/>
              </a:rPr>
              <a:t>t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th</a:t>
            </a:r>
            <a:r>
              <a:rPr sz="1500" dirty="0">
                <a:latin typeface="Arial"/>
                <a:cs typeface="Arial"/>
              </a:rPr>
              <a:t>e </a:t>
            </a:r>
            <a:r>
              <a:rPr sz="1500" spc="-5" dirty="0">
                <a:latin typeface="Arial"/>
                <a:cs typeface="Arial"/>
              </a:rPr>
              <a:t>unpai</a:t>
            </a:r>
            <a:r>
              <a:rPr sz="1500" dirty="0">
                <a:latin typeface="Arial"/>
                <a:cs typeface="Arial"/>
              </a:rPr>
              <a:t>d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tim</a:t>
            </a:r>
            <a:r>
              <a:rPr sz="1500" dirty="0">
                <a:latin typeface="Arial"/>
                <a:cs typeface="Arial"/>
              </a:rPr>
              <a:t>e</a:t>
            </a:r>
            <a:r>
              <a:rPr sz="1500" spc="-5" dirty="0">
                <a:latin typeface="Arial"/>
                <a:cs typeface="Arial"/>
              </a:rPr>
              <a:t> o</a:t>
            </a:r>
            <a:r>
              <a:rPr sz="1500" spc="-35" dirty="0">
                <a:latin typeface="Arial"/>
                <a:cs typeface="Arial"/>
              </a:rPr>
              <a:t>f</a:t>
            </a:r>
            <a:r>
              <a:rPr sz="1500" dirty="0">
                <a:latin typeface="Arial"/>
                <a:cs typeface="Arial"/>
              </a:rPr>
              <a:t>f </a:t>
            </a:r>
            <a:r>
              <a:rPr sz="1500" spc="-5" dirty="0">
                <a:latin typeface="Arial"/>
                <a:cs typeface="Arial"/>
              </a:rPr>
              <a:t>fro</a:t>
            </a:r>
            <a:r>
              <a:rPr sz="1500" dirty="0">
                <a:latin typeface="Arial"/>
                <a:cs typeface="Arial"/>
              </a:rPr>
              <a:t>m </a:t>
            </a:r>
            <a:r>
              <a:rPr sz="1500" spc="-5" dirty="0">
                <a:latin typeface="Arial"/>
                <a:cs typeface="Arial"/>
              </a:rPr>
              <a:t>thei</a:t>
            </a:r>
            <a:r>
              <a:rPr sz="1500" dirty="0">
                <a:latin typeface="Arial"/>
                <a:cs typeface="Arial"/>
              </a:rPr>
              <a:t>r </a:t>
            </a:r>
            <a:r>
              <a:rPr sz="1500" spc="-5" dirty="0">
                <a:latin typeface="Arial"/>
                <a:cs typeface="Arial"/>
              </a:rPr>
              <a:t>superviso</a:t>
            </a:r>
            <a:r>
              <a:rPr sz="1500" dirty="0">
                <a:latin typeface="Arial"/>
                <a:cs typeface="Arial"/>
              </a:rPr>
              <a:t>r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an</a:t>
            </a:r>
            <a:r>
              <a:rPr sz="1500" dirty="0">
                <a:latin typeface="Arial"/>
                <a:cs typeface="Arial"/>
              </a:rPr>
              <a:t>d </a:t>
            </a:r>
            <a:r>
              <a:rPr sz="1500" spc="-5" dirty="0">
                <a:latin typeface="Arial"/>
                <a:cs typeface="Arial"/>
              </a:rPr>
              <a:t>Huma</a:t>
            </a:r>
            <a:r>
              <a:rPr sz="1500" dirty="0">
                <a:latin typeface="Arial"/>
                <a:cs typeface="Arial"/>
              </a:rPr>
              <a:t>n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R</a:t>
            </a:r>
            <a:r>
              <a:rPr sz="1500" spc="-5" dirty="0">
                <a:latin typeface="Arial"/>
                <a:cs typeface="Arial"/>
              </a:rPr>
              <a:t>esource</a:t>
            </a:r>
            <a:r>
              <a:rPr sz="1500" dirty="0">
                <a:latin typeface="Arial"/>
                <a:cs typeface="Arial"/>
              </a:rPr>
              <a:t>s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a</a:t>
            </a:r>
            <a:r>
              <a:rPr sz="1500" dirty="0">
                <a:latin typeface="Arial"/>
                <a:cs typeface="Arial"/>
              </a:rPr>
              <a:t>t</a:t>
            </a:r>
            <a:r>
              <a:rPr sz="1500" spc="-1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th</a:t>
            </a:r>
            <a:r>
              <a:rPr sz="1500" dirty="0">
                <a:latin typeface="Arial"/>
                <a:cs typeface="Arial"/>
              </a:rPr>
              <a:t>e </a:t>
            </a:r>
            <a:r>
              <a:rPr sz="1500" spc="-5" dirty="0">
                <a:latin typeface="Arial"/>
                <a:cs typeface="Arial"/>
              </a:rPr>
              <a:t>tim</a:t>
            </a:r>
            <a:r>
              <a:rPr sz="1500" dirty="0">
                <a:latin typeface="Arial"/>
                <a:cs typeface="Arial"/>
              </a:rPr>
              <a:t>e</a:t>
            </a:r>
            <a:r>
              <a:rPr sz="1500" spc="-5" dirty="0">
                <a:latin typeface="Arial"/>
                <a:cs typeface="Arial"/>
              </a:rPr>
              <a:t> o</a:t>
            </a:r>
            <a:r>
              <a:rPr sz="1500" dirty="0">
                <a:latin typeface="Arial"/>
                <a:cs typeface="Arial"/>
              </a:rPr>
              <a:t>f </a:t>
            </a:r>
            <a:r>
              <a:rPr sz="1500" spc="-5" dirty="0">
                <a:latin typeface="Arial"/>
                <a:cs typeface="Arial"/>
              </a:rPr>
              <a:t>o</a:t>
            </a:r>
            <a:r>
              <a:rPr sz="1500" spc="-35" dirty="0">
                <a:latin typeface="Arial"/>
                <a:cs typeface="Arial"/>
              </a:rPr>
              <a:t>f</a:t>
            </a:r>
            <a:r>
              <a:rPr sz="1500" spc="-5" dirty="0">
                <a:latin typeface="Arial"/>
                <a:cs typeface="Arial"/>
              </a:rPr>
              <a:t>fe</a:t>
            </a:r>
            <a:r>
              <a:rPr sz="1500" spc="-90" dirty="0">
                <a:latin typeface="Arial"/>
                <a:cs typeface="Arial"/>
              </a:rPr>
              <a:t>r</a:t>
            </a:r>
            <a:r>
              <a:rPr sz="1500" dirty="0">
                <a:latin typeface="Arial"/>
                <a:cs typeface="Arial"/>
              </a:rPr>
              <a:t>.</a:t>
            </a:r>
          </a:p>
        </p:txBody>
      </p:sp>
      <p:sp>
        <p:nvSpPr>
          <p:cNvPr id="7" name="object 7"/>
          <p:cNvSpPr/>
          <p:nvPr/>
        </p:nvSpPr>
        <p:spPr>
          <a:xfrm>
            <a:off x="914400" y="1829180"/>
            <a:ext cx="8382000" cy="0"/>
          </a:xfrm>
          <a:custGeom>
            <a:avLst/>
            <a:gdLst/>
            <a:ahLst/>
            <a:cxnLst/>
            <a:rect l="l" t="t" r="r" b="b"/>
            <a:pathLst>
              <a:path w="8382000">
                <a:moveTo>
                  <a:pt x="0" y="0"/>
                </a:moveTo>
                <a:lnTo>
                  <a:pt x="8382000" y="0"/>
                </a:lnTo>
              </a:path>
            </a:pathLst>
          </a:custGeom>
          <a:ln w="11176">
            <a:solidFill>
              <a:srgbClr val="1F49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57200" y="457200"/>
            <a:ext cx="9144000" cy="365760"/>
          </a:xfrm>
          <a:prstGeom prst="rect">
            <a:avLst/>
          </a:prstGeom>
          <a:solidFill>
            <a:srgbClr val="1F497D"/>
          </a:solidFill>
        </p:spPr>
        <p:txBody>
          <a:bodyPr vert="horz" wrap="square" lIns="0" tIns="0" rIns="0" bIns="0" rtlCol="0">
            <a:spAutoFit/>
          </a:bodyPr>
          <a:lstStyle/>
          <a:p>
            <a:pPr marR="542290" algn="r">
              <a:lnSpc>
                <a:spcPct val="100000"/>
              </a:lnSpc>
            </a:pP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28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95047" rIns="0" bIns="0" rtlCol="0">
            <a:spAutoFit/>
          </a:bodyPr>
          <a:lstStyle/>
          <a:p>
            <a:pPr marL="88900">
              <a:lnSpc>
                <a:spcPct val="100000"/>
              </a:lnSpc>
            </a:pPr>
            <a:r>
              <a:rPr sz="3600" spc="-105" dirty="0"/>
              <a:t>Fitnes</a:t>
            </a:r>
            <a:r>
              <a:rPr sz="3600" dirty="0"/>
              <a:t>s</a:t>
            </a:r>
            <a:r>
              <a:rPr sz="3600" spc="-195" dirty="0"/>
              <a:t> </a:t>
            </a:r>
            <a:r>
              <a:rPr sz="3600" spc="-105" dirty="0"/>
              <a:t>Facilities</a:t>
            </a:r>
            <a:r>
              <a:rPr sz="3600" dirty="0"/>
              <a:t>,</a:t>
            </a:r>
            <a:r>
              <a:rPr sz="3600" spc="-195" dirty="0"/>
              <a:t> </a:t>
            </a:r>
            <a:r>
              <a:rPr sz="3600" spc="-170" dirty="0"/>
              <a:t>W</a:t>
            </a:r>
            <a:r>
              <a:rPr sz="3600" spc="-100" dirty="0"/>
              <a:t>e</a:t>
            </a:r>
            <a:r>
              <a:rPr sz="3600" spc="-105" dirty="0"/>
              <a:t>llness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40739" y="2150348"/>
            <a:ext cx="5175885" cy="43751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Fitnes</a:t>
            </a:r>
            <a:r>
              <a:rPr sz="1600" b="1" dirty="0">
                <a:solidFill>
                  <a:srgbClr val="1F497C"/>
                </a:solidFill>
                <a:latin typeface="Arial"/>
                <a:cs typeface="Arial"/>
              </a:rPr>
              <a:t>s </a:t>
            </a: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Facilities</a:t>
            </a:r>
            <a:endParaRPr sz="1600">
              <a:latin typeface="Arial"/>
              <a:cs typeface="Arial"/>
            </a:endParaRPr>
          </a:p>
          <a:p>
            <a:pPr marL="195580" marR="6350" indent="-182880" algn="just">
              <a:lnSpc>
                <a:spcPct val="80000"/>
              </a:lnSpc>
              <a:spcBef>
                <a:spcPts val="365"/>
              </a:spcBef>
              <a:buClr>
                <a:srgbClr val="1F497C"/>
              </a:buClr>
              <a:buSzPct val="83333"/>
              <a:buFont typeface="Arial"/>
              <a:buChar char="•"/>
              <a:tabLst>
                <a:tab pos="195580" algn="l"/>
              </a:tabLst>
            </a:pPr>
            <a:r>
              <a:rPr sz="1500" dirty="0">
                <a:latin typeface="Arial"/>
                <a:cs typeface="Arial"/>
              </a:rPr>
              <a:t>There </a:t>
            </a:r>
            <a:r>
              <a:rPr sz="1500" spc="-3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is </a:t>
            </a:r>
            <a:r>
              <a:rPr sz="1500" spc="-2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n</a:t>
            </a:r>
            <a:r>
              <a:rPr sz="1500" dirty="0">
                <a:latin typeface="Arial"/>
                <a:cs typeface="Arial"/>
              </a:rPr>
              <a:t>o </a:t>
            </a:r>
            <a:r>
              <a:rPr sz="1500" spc="-3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charge </a:t>
            </a:r>
            <a:r>
              <a:rPr sz="1500" spc="-3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f</a:t>
            </a:r>
            <a:r>
              <a:rPr sz="1500" dirty="0">
                <a:latin typeface="Arial"/>
                <a:cs typeface="Arial"/>
              </a:rPr>
              <a:t>or </a:t>
            </a:r>
            <a:r>
              <a:rPr sz="1500" spc="-3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employees </a:t>
            </a:r>
            <a:r>
              <a:rPr sz="1500" spc="-3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o </a:t>
            </a:r>
            <a:r>
              <a:rPr sz="1500" spc="-3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u</a:t>
            </a:r>
            <a:r>
              <a:rPr sz="1500" dirty="0">
                <a:latin typeface="Arial"/>
                <a:cs typeface="Arial"/>
              </a:rPr>
              <a:t>se </a:t>
            </a:r>
            <a:r>
              <a:rPr sz="1500" spc="-3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the </a:t>
            </a:r>
            <a:r>
              <a:rPr sz="1500" spc="-3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college</a:t>
            </a:r>
            <a:r>
              <a:rPr sz="1500" spc="-30" dirty="0">
                <a:latin typeface="Arial"/>
                <a:cs typeface="Arial"/>
              </a:rPr>
              <a:t>’</a:t>
            </a:r>
            <a:r>
              <a:rPr sz="1500" dirty="0">
                <a:latin typeface="Arial"/>
                <a:cs typeface="Arial"/>
              </a:rPr>
              <a:t>s fitness centers. </a:t>
            </a:r>
            <a:r>
              <a:rPr sz="1500" spc="-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Collin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College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ID</a:t>
            </a:r>
            <a:r>
              <a:rPr sz="1500" spc="-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is</a:t>
            </a:r>
            <a:r>
              <a:rPr sz="1500" spc="-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required.</a:t>
            </a:r>
            <a:endParaRPr sz="1500">
              <a:latin typeface="Arial"/>
              <a:cs typeface="Arial"/>
            </a:endParaRPr>
          </a:p>
          <a:p>
            <a:pPr marL="195580" marR="5080" indent="-182880" algn="just">
              <a:lnSpc>
                <a:spcPts val="1440"/>
              </a:lnSpc>
              <a:spcBef>
                <a:spcPts val="345"/>
              </a:spcBef>
              <a:buClr>
                <a:srgbClr val="1F497C"/>
              </a:buClr>
              <a:buSzPct val="83333"/>
              <a:buFont typeface="Arial"/>
              <a:buChar char="•"/>
              <a:tabLst>
                <a:tab pos="195580" algn="l"/>
              </a:tabLst>
            </a:pPr>
            <a:r>
              <a:rPr sz="1500" dirty="0">
                <a:latin typeface="Arial"/>
                <a:cs typeface="Arial"/>
              </a:rPr>
              <a:t>Oak</a:t>
            </a:r>
            <a:r>
              <a:rPr sz="1500" spc="3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Point</a:t>
            </a:r>
            <a:r>
              <a:rPr sz="1500" spc="3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Center</a:t>
            </a:r>
            <a:r>
              <a:rPr sz="1500" spc="3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(near</a:t>
            </a:r>
            <a:r>
              <a:rPr sz="1500" spc="3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SCC)</a:t>
            </a:r>
            <a:r>
              <a:rPr sz="1500" spc="3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belongs</a:t>
            </a:r>
            <a:r>
              <a:rPr sz="1500" spc="3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to</a:t>
            </a:r>
            <a:r>
              <a:rPr sz="1500" spc="3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the</a:t>
            </a:r>
            <a:r>
              <a:rPr sz="1500" spc="3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City</a:t>
            </a:r>
            <a:r>
              <a:rPr sz="1500" spc="3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o</a:t>
            </a:r>
            <a:r>
              <a:rPr sz="1500" dirty="0">
                <a:latin typeface="Arial"/>
                <a:cs typeface="Arial"/>
              </a:rPr>
              <a:t>f</a:t>
            </a:r>
            <a:r>
              <a:rPr sz="1500" spc="3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Plano, not</a:t>
            </a:r>
            <a:r>
              <a:rPr sz="1500" spc="5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the</a:t>
            </a:r>
            <a:r>
              <a:rPr sz="1500" spc="5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col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spc="-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ge. </a:t>
            </a:r>
            <a:r>
              <a:rPr sz="1500" spc="1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Ho</a:t>
            </a:r>
            <a:r>
              <a:rPr sz="1500" spc="5" dirty="0">
                <a:latin typeface="Arial"/>
                <a:cs typeface="Arial"/>
              </a:rPr>
              <a:t>w</a:t>
            </a:r>
            <a:r>
              <a:rPr sz="1500" dirty="0">
                <a:latin typeface="Arial"/>
                <a:cs typeface="Arial"/>
              </a:rPr>
              <a:t>eve</a:t>
            </a:r>
            <a:r>
              <a:rPr sz="1500" spc="-80" dirty="0">
                <a:latin typeface="Arial"/>
                <a:cs typeface="Arial"/>
              </a:rPr>
              <a:t>r</a:t>
            </a:r>
            <a:r>
              <a:rPr sz="1500" dirty="0">
                <a:latin typeface="Arial"/>
                <a:cs typeface="Arial"/>
              </a:rPr>
              <a:t>,</a:t>
            </a:r>
            <a:r>
              <a:rPr sz="1500" spc="5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Faculty</a:t>
            </a:r>
            <a:r>
              <a:rPr sz="1500" spc="5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and</a:t>
            </a:r>
            <a:r>
              <a:rPr sz="1500" spc="5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Sta</a:t>
            </a:r>
            <a:r>
              <a:rPr sz="1500" spc="-30" dirty="0">
                <a:latin typeface="Arial"/>
                <a:cs typeface="Arial"/>
              </a:rPr>
              <a:t>f</a:t>
            </a:r>
            <a:r>
              <a:rPr sz="1500" dirty="0">
                <a:latin typeface="Arial"/>
                <a:cs typeface="Arial"/>
              </a:rPr>
              <a:t>f</a:t>
            </a:r>
            <a:r>
              <a:rPr sz="1500" spc="5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can</a:t>
            </a:r>
            <a:r>
              <a:rPr sz="1500" spc="5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util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ze</a:t>
            </a:r>
            <a:r>
              <a:rPr sz="1500" spc="5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the pool</a:t>
            </a:r>
            <a:r>
              <a:rPr sz="1500" spc="17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w</a:t>
            </a:r>
            <a:r>
              <a:rPr sz="1500" dirty="0">
                <a:latin typeface="Arial"/>
                <a:cs typeface="Arial"/>
              </a:rPr>
              <a:t>ith</a:t>
            </a:r>
            <a:r>
              <a:rPr sz="1500" spc="18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an</a:t>
            </a:r>
            <a:r>
              <a:rPr sz="1500" spc="17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ID.  </a:t>
            </a:r>
            <a:r>
              <a:rPr sz="1500" spc="-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Please</a:t>
            </a:r>
            <a:r>
              <a:rPr sz="1500" spc="17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c</a:t>
            </a:r>
            <a:r>
              <a:rPr sz="1500" dirty="0">
                <a:latin typeface="Arial"/>
                <a:cs typeface="Arial"/>
              </a:rPr>
              <a:t>ontact</a:t>
            </a:r>
            <a:r>
              <a:rPr sz="1500" spc="17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he</a:t>
            </a:r>
            <a:r>
              <a:rPr sz="1500" spc="17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Oak</a:t>
            </a:r>
            <a:r>
              <a:rPr sz="1500" spc="17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P</a:t>
            </a:r>
            <a:r>
              <a:rPr sz="1500" dirty="0">
                <a:latin typeface="Arial"/>
                <a:cs typeface="Arial"/>
              </a:rPr>
              <a:t>oint</a:t>
            </a:r>
            <a:r>
              <a:rPr sz="1500" spc="18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Center</a:t>
            </a:r>
            <a:r>
              <a:rPr sz="1500" spc="17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at 972-941-7540</a:t>
            </a:r>
            <a:r>
              <a:rPr sz="1500" spc="8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or</a:t>
            </a:r>
            <a:r>
              <a:rPr sz="1500" spc="7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the</a:t>
            </a:r>
            <a:r>
              <a:rPr sz="1500" spc="8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Phys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cal</a:t>
            </a:r>
            <a:r>
              <a:rPr sz="1500" spc="8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Education</a:t>
            </a:r>
            <a:r>
              <a:rPr sz="1500" spc="8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O</a:t>
            </a:r>
            <a:r>
              <a:rPr sz="1500" spc="-35" dirty="0">
                <a:latin typeface="Arial"/>
                <a:cs typeface="Arial"/>
              </a:rPr>
              <a:t>f</a:t>
            </a:r>
            <a:r>
              <a:rPr sz="1500" spc="-5" dirty="0">
                <a:latin typeface="Arial"/>
                <a:cs typeface="Arial"/>
              </a:rPr>
              <a:t>f</a:t>
            </a:r>
            <a:r>
              <a:rPr sz="1500" dirty="0">
                <a:latin typeface="Arial"/>
                <a:cs typeface="Arial"/>
              </a:rPr>
              <a:t>ice,</a:t>
            </a:r>
            <a:r>
              <a:rPr sz="1500" spc="7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x5925,</a:t>
            </a:r>
            <a:r>
              <a:rPr sz="1500" spc="7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f</a:t>
            </a:r>
            <a:r>
              <a:rPr sz="1500" dirty="0">
                <a:latin typeface="Arial"/>
                <a:cs typeface="Arial"/>
              </a:rPr>
              <a:t>or </a:t>
            </a:r>
            <a:r>
              <a:rPr sz="1500" spc="-5" dirty="0">
                <a:latin typeface="Arial"/>
                <a:cs typeface="Arial"/>
              </a:rPr>
              <a:t>hours.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1F497C"/>
              </a:buClr>
              <a:buFont typeface="Arial"/>
              <a:buChar char="•"/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b="1" spc="-35" dirty="0">
                <a:solidFill>
                  <a:srgbClr val="1F497C"/>
                </a:solidFill>
                <a:latin typeface="Arial"/>
                <a:cs typeface="Arial"/>
              </a:rPr>
              <a:t>W</a:t>
            </a: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ellnes</a:t>
            </a:r>
            <a:r>
              <a:rPr sz="1600" b="1" dirty="0">
                <a:solidFill>
                  <a:srgbClr val="1F497C"/>
                </a:solidFill>
                <a:latin typeface="Arial"/>
                <a:cs typeface="Arial"/>
              </a:rPr>
              <a:t>s</a:t>
            </a:r>
            <a:r>
              <a:rPr sz="1600" b="1" spc="5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1F497C"/>
                </a:solidFill>
                <a:latin typeface="Arial"/>
                <a:cs typeface="Arial"/>
              </a:rPr>
              <a:t>Programs</a:t>
            </a:r>
            <a:endParaRPr sz="1600">
              <a:latin typeface="Arial"/>
              <a:cs typeface="Arial"/>
            </a:endParaRPr>
          </a:p>
          <a:p>
            <a:pPr marL="195580" marR="5080" indent="-182880" algn="just">
              <a:lnSpc>
                <a:spcPts val="1440"/>
              </a:lnSpc>
              <a:spcBef>
                <a:spcPts val="350"/>
              </a:spcBef>
              <a:buClr>
                <a:srgbClr val="1F497C"/>
              </a:buClr>
              <a:buSzPct val="83333"/>
              <a:buFont typeface="Arial"/>
              <a:buChar char="•"/>
              <a:tabLst>
                <a:tab pos="195580" algn="l"/>
              </a:tabLst>
            </a:pPr>
            <a:r>
              <a:rPr sz="1500" dirty="0">
                <a:latin typeface="Arial"/>
                <a:cs typeface="Arial"/>
              </a:rPr>
              <a:t>Col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in</a:t>
            </a:r>
            <a:r>
              <a:rPr sz="1500" spc="9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C</a:t>
            </a:r>
            <a:r>
              <a:rPr sz="1500" spc="-5" dirty="0">
                <a:latin typeface="Arial"/>
                <a:cs typeface="Arial"/>
              </a:rPr>
              <a:t>o</a:t>
            </a:r>
            <a:r>
              <a:rPr sz="1500" dirty="0">
                <a:latin typeface="Arial"/>
                <a:cs typeface="Arial"/>
              </a:rPr>
              <a:t>l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ege</a:t>
            </a:r>
            <a:r>
              <a:rPr sz="1500" spc="-30" dirty="0">
                <a:latin typeface="Arial"/>
                <a:cs typeface="Arial"/>
              </a:rPr>
              <a:t>’</a:t>
            </a:r>
            <a:r>
              <a:rPr sz="1500" dirty="0">
                <a:latin typeface="Arial"/>
                <a:cs typeface="Arial"/>
              </a:rPr>
              <a:t>s</a:t>
            </a:r>
            <a:r>
              <a:rPr sz="1500" spc="95" dirty="0">
                <a:latin typeface="Arial"/>
                <a:cs typeface="Arial"/>
              </a:rPr>
              <a:t> </a:t>
            </a:r>
            <a:r>
              <a:rPr sz="1500" spc="-30" dirty="0">
                <a:latin typeface="Arial"/>
                <a:cs typeface="Arial"/>
              </a:rPr>
              <a:t>W</a:t>
            </a:r>
            <a:r>
              <a:rPr sz="1500" dirty="0">
                <a:latin typeface="Arial"/>
                <a:cs typeface="Arial"/>
              </a:rPr>
              <a:t>el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ness</a:t>
            </a:r>
            <a:r>
              <a:rPr sz="1500" spc="10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Program</a:t>
            </a:r>
            <a:r>
              <a:rPr sz="1500" spc="9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is</a:t>
            </a:r>
            <a:r>
              <a:rPr sz="1500" spc="9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dedicated</a:t>
            </a:r>
            <a:r>
              <a:rPr sz="1500" spc="9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o</a:t>
            </a:r>
            <a:r>
              <a:rPr sz="1500" spc="10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he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p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ng employees </a:t>
            </a:r>
            <a:r>
              <a:rPr sz="1500" spc="4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n</a:t>
            </a:r>
            <a:r>
              <a:rPr sz="1500" spc="5" dirty="0">
                <a:latin typeface="Arial"/>
                <a:cs typeface="Arial"/>
              </a:rPr>
              <a:t>j</a:t>
            </a:r>
            <a:r>
              <a:rPr sz="1500" dirty="0">
                <a:latin typeface="Arial"/>
                <a:cs typeface="Arial"/>
              </a:rPr>
              <a:t>oy </a:t>
            </a:r>
            <a:r>
              <a:rPr sz="1500" spc="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 </a:t>
            </a:r>
            <a:r>
              <a:rPr sz="1500" spc="4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h</a:t>
            </a:r>
            <a:r>
              <a:rPr sz="1500" dirty="0">
                <a:latin typeface="Arial"/>
                <a:cs typeface="Arial"/>
              </a:rPr>
              <a:t>ealthier </a:t>
            </a:r>
            <a:r>
              <a:rPr sz="1500" spc="4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w</a:t>
            </a:r>
            <a:r>
              <a:rPr sz="1500" spc="-5" dirty="0">
                <a:latin typeface="Arial"/>
                <a:cs typeface="Arial"/>
              </a:rPr>
              <a:t>a</a:t>
            </a:r>
            <a:r>
              <a:rPr sz="1500" dirty="0">
                <a:latin typeface="Arial"/>
                <a:cs typeface="Arial"/>
              </a:rPr>
              <a:t>y </a:t>
            </a:r>
            <a:r>
              <a:rPr sz="1500" spc="4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o</a:t>
            </a:r>
            <a:r>
              <a:rPr sz="1500" dirty="0">
                <a:latin typeface="Arial"/>
                <a:cs typeface="Arial"/>
              </a:rPr>
              <a:t>f </a:t>
            </a:r>
            <a:r>
              <a:rPr sz="1500" spc="3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life.   </a:t>
            </a:r>
            <a:r>
              <a:rPr sz="1500" spc="8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 </a:t>
            </a:r>
            <a:r>
              <a:rPr sz="1500" spc="-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var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spc="-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ty </a:t>
            </a:r>
            <a:r>
              <a:rPr sz="1500" spc="4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of col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ege-sponsored    </a:t>
            </a:r>
            <a:r>
              <a:rPr sz="1500" spc="-11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w</a:t>
            </a:r>
            <a:r>
              <a:rPr sz="1500" dirty="0">
                <a:latin typeface="Arial"/>
                <a:cs typeface="Arial"/>
              </a:rPr>
              <a:t>el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ness    </a:t>
            </a:r>
            <a:r>
              <a:rPr sz="1500" spc="-10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a</a:t>
            </a:r>
            <a:r>
              <a:rPr sz="1500" dirty="0">
                <a:latin typeface="Arial"/>
                <a:cs typeface="Arial"/>
              </a:rPr>
              <a:t>ctivities,    </a:t>
            </a:r>
            <a:r>
              <a:rPr sz="1500" spc="-10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events    </a:t>
            </a:r>
            <a:r>
              <a:rPr sz="1500" spc="-10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and </a:t>
            </a:r>
            <a:r>
              <a:rPr sz="1500" spc="-5" dirty="0">
                <a:latin typeface="Arial"/>
                <a:cs typeface="Arial"/>
              </a:rPr>
              <a:t>informat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spc="-5" dirty="0">
                <a:latin typeface="Arial"/>
                <a:cs typeface="Arial"/>
              </a:rPr>
              <a:t>o</a:t>
            </a:r>
            <a:r>
              <a:rPr sz="1500" dirty="0">
                <a:latin typeface="Arial"/>
                <a:cs typeface="Arial"/>
              </a:rPr>
              <a:t>n  </a:t>
            </a:r>
            <a:r>
              <a:rPr sz="1500" spc="-1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ar</a:t>
            </a:r>
            <a:r>
              <a:rPr sz="1500" dirty="0">
                <a:latin typeface="Arial"/>
                <a:cs typeface="Arial"/>
              </a:rPr>
              <a:t>e  </a:t>
            </a:r>
            <a:r>
              <a:rPr sz="1500" spc="-5" dirty="0">
                <a:latin typeface="Arial"/>
                <a:cs typeface="Arial"/>
              </a:rPr>
              <a:t> o</a:t>
            </a:r>
            <a:r>
              <a:rPr sz="1500" spc="-35" dirty="0">
                <a:latin typeface="Arial"/>
                <a:cs typeface="Arial"/>
              </a:rPr>
              <a:t>f</a:t>
            </a:r>
            <a:r>
              <a:rPr sz="1500" spc="-5" dirty="0">
                <a:latin typeface="Arial"/>
                <a:cs typeface="Arial"/>
              </a:rPr>
              <a:t>fere</a:t>
            </a:r>
            <a:r>
              <a:rPr sz="1500" dirty="0">
                <a:latin typeface="Arial"/>
                <a:cs typeface="Arial"/>
              </a:rPr>
              <a:t>d  </a:t>
            </a:r>
            <a:r>
              <a:rPr sz="1500" spc="-5" dirty="0">
                <a:latin typeface="Arial"/>
                <a:cs typeface="Arial"/>
              </a:rPr>
              <a:t> t</a:t>
            </a:r>
            <a:r>
              <a:rPr sz="1500" dirty="0">
                <a:latin typeface="Arial"/>
                <a:cs typeface="Arial"/>
              </a:rPr>
              <a:t>o   Collin  </a:t>
            </a:r>
            <a:r>
              <a:rPr sz="1500" spc="-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College  </a:t>
            </a:r>
            <a:r>
              <a:rPr sz="1500" spc="-1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mployees inc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uding </a:t>
            </a:r>
            <a:r>
              <a:rPr sz="1500" spc="17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b</a:t>
            </a:r>
            <a:r>
              <a:rPr sz="1500" dirty="0">
                <a:latin typeface="Arial"/>
                <a:cs typeface="Arial"/>
              </a:rPr>
              <a:t>lood </a:t>
            </a:r>
            <a:r>
              <a:rPr sz="1500" spc="17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pressure </a:t>
            </a:r>
            <a:r>
              <a:rPr sz="1500" spc="17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checks, </a:t>
            </a:r>
            <a:r>
              <a:rPr sz="1500" spc="17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fitness </a:t>
            </a:r>
            <a:r>
              <a:rPr sz="1500" spc="17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a</a:t>
            </a:r>
            <a:r>
              <a:rPr sz="1500" dirty="0">
                <a:latin typeface="Arial"/>
                <a:cs typeface="Arial"/>
              </a:rPr>
              <a:t>ssessments, exercise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programs</a:t>
            </a:r>
            <a:r>
              <a:rPr sz="1500" spc="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and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wellness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seminars.</a:t>
            </a:r>
            <a:endParaRPr sz="1500">
              <a:latin typeface="Arial"/>
              <a:cs typeface="Arial"/>
            </a:endParaRPr>
          </a:p>
          <a:p>
            <a:pPr marL="195580" marR="5080" indent="-182880" algn="just">
              <a:lnSpc>
                <a:spcPts val="1440"/>
              </a:lnSpc>
              <a:spcBef>
                <a:spcPts val="359"/>
              </a:spcBef>
              <a:buClr>
                <a:srgbClr val="1F497C"/>
              </a:buClr>
              <a:buSzPct val="83333"/>
              <a:buFont typeface="Arial"/>
              <a:buChar char="•"/>
              <a:tabLst>
                <a:tab pos="195580" algn="l"/>
              </a:tabLst>
            </a:pPr>
            <a:r>
              <a:rPr sz="1500" dirty="0">
                <a:latin typeface="Arial"/>
                <a:cs typeface="Arial"/>
              </a:rPr>
              <a:t>Collin </a:t>
            </a:r>
            <a:r>
              <a:rPr sz="1500" spc="-1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College </a:t>
            </a:r>
            <a:r>
              <a:rPr sz="1500" spc="-12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a</a:t>
            </a:r>
            <a:r>
              <a:rPr sz="1500" dirty="0">
                <a:latin typeface="Arial"/>
                <a:cs typeface="Arial"/>
              </a:rPr>
              <a:t>lso </a:t>
            </a:r>
            <a:r>
              <a:rPr sz="1500" spc="-12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o</a:t>
            </a:r>
            <a:r>
              <a:rPr sz="1500" spc="-35" dirty="0">
                <a:latin typeface="Arial"/>
                <a:cs typeface="Arial"/>
              </a:rPr>
              <a:t>f</a:t>
            </a:r>
            <a:r>
              <a:rPr sz="1500" dirty="0">
                <a:latin typeface="Arial"/>
                <a:cs typeface="Arial"/>
              </a:rPr>
              <a:t>fers </a:t>
            </a:r>
            <a:r>
              <a:rPr sz="1500" spc="-114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 </a:t>
            </a:r>
            <a:r>
              <a:rPr sz="1500" spc="-125" dirty="0">
                <a:latin typeface="Arial"/>
                <a:cs typeface="Arial"/>
              </a:rPr>
              <a:t> </a:t>
            </a:r>
            <a:r>
              <a:rPr sz="1500" spc="-30" dirty="0">
                <a:latin typeface="Arial"/>
                <a:cs typeface="Arial"/>
              </a:rPr>
              <a:t>W</a:t>
            </a:r>
            <a:r>
              <a:rPr sz="1500" spc="-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llness </a:t>
            </a:r>
            <a:r>
              <a:rPr sz="1500" spc="-1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Leave </a:t>
            </a:r>
            <a:r>
              <a:rPr sz="1500" spc="-1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Program </a:t>
            </a:r>
            <a:r>
              <a:rPr sz="1500" spc="-1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to provide  </a:t>
            </a:r>
            <a:r>
              <a:rPr sz="1500" spc="-1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incentive  </a:t>
            </a:r>
            <a:r>
              <a:rPr sz="1500" spc="-14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and  </a:t>
            </a:r>
            <a:r>
              <a:rPr sz="1500" spc="-1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me  </a:t>
            </a:r>
            <a:r>
              <a:rPr sz="1500" spc="-1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to  </a:t>
            </a:r>
            <a:r>
              <a:rPr sz="1500" spc="-1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participate  </a:t>
            </a:r>
            <a:r>
              <a:rPr sz="1500" spc="-1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in  </a:t>
            </a:r>
            <a:r>
              <a:rPr sz="1500" spc="-145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w</a:t>
            </a:r>
            <a:r>
              <a:rPr sz="1500" dirty="0">
                <a:latin typeface="Arial"/>
                <a:cs typeface="Arial"/>
              </a:rPr>
              <a:t>el</a:t>
            </a:r>
            <a:r>
              <a:rPr sz="1500" spc="5" dirty="0">
                <a:latin typeface="Arial"/>
                <a:cs typeface="Arial"/>
              </a:rPr>
              <a:t>l</a:t>
            </a:r>
            <a:r>
              <a:rPr sz="1500" dirty="0">
                <a:latin typeface="Arial"/>
                <a:cs typeface="Arial"/>
              </a:rPr>
              <a:t>ness programs.   </a:t>
            </a:r>
            <a:r>
              <a:rPr sz="1500" spc="-18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Full-time </a:t>
            </a:r>
            <a:r>
              <a:rPr sz="1500" spc="-8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faculty </a:t>
            </a:r>
            <a:r>
              <a:rPr sz="1500" spc="-8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a</a:t>
            </a:r>
            <a:r>
              <a:rPr sz="1500" dirty="0">
                <a:latin typeface="Arial"/>
                <a:cs typeface="Arial"/>
              </a:rPr>
              <a:t>nd </a:t>
            </a:r>
            <a:r>
              <a:rPr sz="1500" spc="-8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sta</a:t>
            </a:r>
            <a:r>
              <a:rPr sz="1500" spc="-35" dirty="0">
                <a:latin typeface="Arial"/>
                <a:cs typeface="Arial"/>
              </a:rPr>
              <a:t>f</a:t>
            </a:r>
            <a:r>
              <a:rPr sz="1500" dirty="0">
                <a:latin typeface="Arial"/>
                <a:cs typeface="Arial"/>
              </a:rPr>
              <a:t>f </a:t>
            </a:r>
            <a:r>
              <a:rPr sz="1500" spc="-9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m</a:t>
            </a:r>
            <a:r>
              <a:rPr sz="1500" dirty="0">
                <a:latin typeface="Arial"/>
                <a:cs typeface="Arial"/>
              </a:rPr>
              <a:t>ay </a:t>
            </a:r>
            <a:r>
              <a:rPr sz="1500" spc="-8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partic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pate </a:t>
            </a:r>
            <a:r>
              <a:rPr sz="1500" spc="-8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in any </a:t>
            </a:r>
            <a:r>
              <a:rPr sz="1500" spc="1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of </a:t>
            </a:r>
            <a:r>
              <a:rPr sz="1500" spc="114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the </a:t>
            </a:r>
            <a:r>
              <a:rPr sz="1500" spc="114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c</a:t>
            </a:r>
            <a:r>
              <a:rPr sz="1500" dirty="0">
                <a:latin typeface="Arial"/>
                <a:cs typeface="Arial"/>
              </a:rPr>
              <a:t>ol</a:t>
            </a:r>
            <a:r>
              <a:rPr sz="1500" spc="5" dirty="0">
                <a:latin typeface="Arial"/>
                <a:cs typeface="Arial"/>
              </a:rPr>
              <a:t>le</a:t>
            </a:r>
            <a:r>
              <a:rPr sz="1500" dirty="0">
                <a:latin typeface="Arial"/>
                <a:cs typeface="Arial"/>
              </a:rPr>
              <a:t>ge</a:t>
            </a:r>
            <a:r>
              <a:rPr sz="1500" spc="-30" dirty="0">
                <a:latin typeface="Arial"/>
                <a:cs typeface="Arial"/>
              </a:rPr>
              <a:t>’</a:t>
            </a:r>
            <a:r>
              <a:rPr sz="1500" dirty="0">
                <a:latin typeface="Arial"/>
                <a:cs typeface="Arial"/>
              </a:rPr>
              <a:t>s </a:t>
            </a:r>
            <a:r>
              <a:rPr sz="1500" spc="1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sports </a:t>
            </a:r>
            <a:r>
              <a:rPr sz="1500" spc="1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or </a:t>
            </a:r>
            <a:r>
              <a:rPr sz="1500" spc="114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exercise </a:t>
            </a:r>
            <a:r>
              <a:rPr sz="1500" spc="1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programs </a:t>
            </a:r>
            <a:r>
              <a:rPr sz="1500" spc="12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a</a:t>
            </a:r>
            <a:r>
              <a:rPr sz="1500" dirty="0">
                <a:latin typeface="Arial"/>
                <a:cs typeface="Arial"/>
              </a:rPr>
              <a:t>nd receive</a:t>
            </a:r>
            <a:r>
              <a:rPr sz="1500" spc="20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m</a:t>
            </a:r>
            <a:r>
              <a:rPr sz="1500" dirty="0">
                <a:latin typeface="Arial"/>
                <a:cs typeface="Arial"/>
              </a:rPr>
              <a:t>atched</a:t>
            </a:r>
            <a:r>
              <a:rPr sz="1500" spc="20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time</a:t>
            </a:r>
            <a:r>
              <a:rPr sz="1500" spc="19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for</a:t>
            </a:r>
            <a:r>
              <a:rPr sz="1500" spc="19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he</a:t>
            </a:r>
            <a:r>
              <a:rPr sz="1500" spc="5" dirty="0">
                <a:latin typeface="Arial"/>
                <a:cs typeface="Arial"/>
              </a:rPr>
              <a:t>i</a:t>
            </a:r>
            <a:r>
              <a:rPr sz="1500" dirty="0">
                <a:latin typeface="Arial"/>
                <a:cs typeface="Arial"/>
              </a:rPr>
              <a:t>r</a:t>
            </a:r>
            <a:r>
              <a:rPr sz="1500" spc="19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xercise</a:t>
            </a:r>
            <a:r>
              <a:rPr sz="1500" spc="19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e</a:t>
            </a:r>
            <a:r>
              <a:rPr sz="1500" spc="-30" dirty="0">
                <a:latin typeface="Arial"/>
                <a:cs typeface="Arial"/>
              </a:rPr>
              <a:t>f</a:t>
            </a:r>
            <a:r>
              <a:rPr sz="1500" spc="-5" dirty="0">
                <a:latin typeface="Arial"/>
                <a:cs typeface="Arial"/>
              </a:rPr>
              <a:t>f</a:t>
            </a:r>
            <a:r>
              <a:rPr sz="1500" dirty="0">
                <a:latin typeface="Arial"/>
                <a:cs typeface="Arial"/>
              </a:rPr>
              <a:t>orts,</a:t>
            </a:r>
            <a:r>
              <a:rPr sz="1500" spc="19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within</a:t>
            </a:r>
            <a:r>
              <a:rPr sz="1500" spc="20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t</a:t>
            </a:r>
            <a:r>
              <a:rPr sz="1500" dirty="0">
                <a:latin typeface="Arial"/>
                <a:cs typeface="Arial"/>
              </a:rPr>
              <a:t>he </a:t>
            </a:r>
            <a:r>
              <a:rPr sz="1500" spc="-30" dirty="0">
                <a:latin typeface="Arial"/>
                <a:cs typeface="Arial"/>
              </a:rPr>
              <a:t>W</a:t>
            </a:r>
            <a:r>
              <a:rPr sz="1500" spc="-5" dirty="0">
                <a:latin typeface="Arial"/>
                <a:cs typeface="Arial"/>
              </a:rPr>
              <a:t>e</a:t>
            </a:r>
            <a:r>
              <a:rPr sz="1500" dirty="0">
                <a:latin typeface="Arial"/>
                <a:cs typeface="Arial"/>
              </a:rPr>
              <a:t>llness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Program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Guidelines.</a:t>
            </a:r>
            <a:endParaRPr sz="1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1829180"/>
            <a:ext cx="8382000" cy="0"/>
          </a:xfrm>
          <a:custGeom>
            <a:avLst/>
            <a:gdLst/>
            <a:ahLst/>
            <a:cxnLst/>
            <a:rect l="l" t="t" r="r" b="b"/>
            <a:pathLst>
              <a:path w="8382000">
                <a:moveTo>
                  <a:pt x="0" y="0"/>
                </a:moveTo>
                <a:lnTo>
                  <a:pt x="8382000" y="0"/>
                </a:lnTo>
              </a:path>
            </a:pathLst>
          </a:custGeom>
          <a:ln w="11176">
            <a:solidFill>
              <a:srgbClr val="1F49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553200" y="4800600"/>
            <a:ext cx="2593848" cy="16215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801611" y="2057400"/>
            <a:ext cx="1961388" cy="26037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57200" y="457200"/>
            <a:ext cx="9144000" cy="365760"/>
          </a:xfrm>
          <a:prstGeom prst="rect">
            <a:avLst/>
          </a:prstGeom>
          <a:solidFill>
            <a:srgbClr val="1F497D"/>
          </a:solidFill>
        </p:spPr>
        <p:txBody>
          <a:bodyPr vert="horz" wrap="square" lIns="0" tIns="0" rIns="0" bIns="0" rtlCol="0">
            <a:spAutoFit/>
          </a:bodyPr>
          <a:lstStyle/>
          <a:p>
            <a:pPr marR="542290" algn="r">
              <a:lnSpc>
                <a:spcPct val="100000"/>
              </a:lnSpc>
            </a:pP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29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</TotalTime>
  <Words>2667</Words>
  <Application>Microsoft Office PowerPoint</Application>
  <PresentationFormat>Custom</PresentationFormat>
  <Paragraphs>217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Office Theme</vt:lpstr>
      <vt:lpstr>PowerPoint Presentation</vt:lpstr>
      <vt:lpstr>Benefits Overview</vt:lpstr>
      <vt:lpstr>Medical</vt:lpstr>
      <vt:lpstr>Rx, Vision, Dental, Basic Life</vt:lpstr>
      <vt:lpstr>Optional Life &amp; Disability Insurance</vt:lpstr>
      <vt:lpstr>FSA’s</vt:lpstr>
      <vt:lpstr>Pension/Retirement</vt:lpstr>
      <vt:lpstr>Paid and Unpaid Leave</vt:lpstr>
      <vt:lpstr>Fitness Facilities, Wellness</vt:lpstr>
      <vt:lpstr>EAP, Employee Discounts</vt:lpstr>
      <vt:lpstr>Professional Development</vt:lpstr>
      <vt:lpstr>Benefit Enrollment Process</vt:lpstr>
      <vt:lpstr>Questions?</vt:lpstr>
      <vt:lpstr>PowerPoint Presentation</vt:lpstr>
      <vt:lpstr>Payroll </vt:lpstr>
      <vt:lpstr>Time Clock Plus – Non-Exempt</vt:lpstr>
      <vt:lpstr>Time Clock Plus </vt:lpstr>
      <vt:lpstr>PowerPoint Presentation</vt:lpstr>
      <vt:lpstr>CougarWeb</vt:lpstr>
      <vt:lpstr>PowerPoint Presentation</vt:lpstr>
      <vt:lpstr>Helpful Information </vt:lpstr>
      <vt:lpstr>New Hire Paperwork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PPT for New Hires 12.5.14</dc:title>
  <dc:creator>Administrator</dc:creator>
  <cp:lastModifiedBy>Kala Smith</cp:lastModifiedBy>
  <cp:revision>12</cp:revision>
  <dcterms:created xsi:type="dcterms:W3CDTF">2015-12-07T12:29:08Z</dcterms:created>
  <dcterms:modified xsi:type="dcterms:W3CDTF">2016-03-29T18:53:48Z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2014-12-05T00:00:00Z</vt:filetime>
  </property>
  <property fmtid="{D5CDD505-2E9C-101B-9397-08002B2CF9AE}" pid="3" name="LastSaved">
    <vt:filetime>2015-12-07T00:00:00Z</vt:filetime>
  </property>
  <property fmtid="{D5CDD505-2E9C-101B-9397-08002B2CF9AE}" pid="4" name="_AdHocReviewCycleID">
    <vt:i4>1390789135</vt:i4>
  </property>
  <property fmtid="{D5CDD505-2E9C-101B-9397-08002B2CF9AE}" pid="5" name="_NewReviewCycle">
    <vt:lpwstr/>
  </property>
  <property fmtid="{D5CDD505-2E9C-101B-9397-08002B2CF9AE}" pid="6" name="_EmailSubject">
    <vt:lpwstr>New Employee Orientation - Online Update Needed</vt:lpwstr>
  </property>
  <property fmtid="{D5CDD505-2E9C-101B-9397-08002B2CF9AE}" pid="7" name="_AuthorEmail">
    <vt:lpwstr>KalaSmith@collin.edu</vt:lpwstr>
  </property>
  <property fmtid="{D5CDD505-2E9C-101B-9397-08002B2CF9AE}" pid="8" name="_AuthorEmailDisplayName">
    <vt:lpwstr>Kala Smith</vt:lpwstr>
  </property>
  <property fmtid="{D5CDD505-2E9C-101B-9397-08002B2CF9AE}" pid="9" name="_PreviousAdHocReviewCycleID">
    <vt:i4>-1903812176</vt:i4>
  </property>
</Properties>
</file>