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568" r:id="rId1"/>
    <p:sldMasterId id="2147486138" r:id="rId2"/>
  </p:sldMasterIdLst>
  <p:notesMasterIdLst>
    <p:notesMasterId r:id="rId49"/>
  </p:notesMasterIdLst>
  <p:sldIdLst>
    <p:sldId id="256" r:id="rId3"/>
    <p:sldId id="411" r:id="rId4"/>
    <p:sldId id="403" r:id="rId5"/>
    <p:sldId id="257" r:id="rId6"/>
    <p:sldId id="398" r:id="rId7"/>
    <p:sldId id="404" r:id="rId8"/>
    <p:sldId id="385" r:id="rId9"/>
    <p:sldId id="402" r:id="rId10"/>
    <p:sldId id="367" r:id="rId11"/>
    <p:sldId id="383" r:id="rId12"/>
    <p:sldId id="368" r:id="rId13"/>
    <p:sldId id="396" r:id="rId14"/>
    <p:sldId id="405" r:id="rId15"/>
    <p:sldId id="406" r:id="rId16"/>
    <p:sldId id="407" r:id="rId17"/>
    <p:sldId id="399" r:id="rId18"/>
    <p:sldId id="409" r:id="rId19"/>
    <p:sldId id="259" r:id="rId20"/>
    <p:sldId id="412" r:id="rId21"/>
    <p:sldId id="413" r:id="rId22"/>
    <p:sldId id="400" r:id="rId23"/>
    <p:sldId id="384" r:id="rId24"/>
    <p:sldId id="281" r:id="rId25"/>
    <p:sldId id="378" r:id="rId26"/>
    <p:sldId id="373" r:id="rId27"/>
    <p:sldId id="381" r:id="rId28"/>
    <p:sldId id="382" r:id="rId29"/>
    <p:sldId id="279" r:id="rId30"/>
    <p:sldId id="401" r:id="rId31"/>
    <p:sldId id="414" r:id="rId32"/>
    <p:sldId id="386" r:id="rId33"/>
    <p:sldId id="261" r:id="rId34"/>
    <p:sldId id="397" r:id="rId35"/>
    <p:sldId id="372" r:id="rId36"/>
    <p:sldId id="388" r:id="rId37"/>
    <p:sldId id="369" r:id="rId38"/>
    <p:sldId id="390" r:id="rId39"/>
    <p:sldId id="389" r:id="rId40"/>
    <p:sldId id="416" r:id="rId41"/>
    <p:sldId id="370" r:id="rId42"/>
    <p:sldId id="263" r:id="rId43"/>
    <p:sldId id="362" r:id="rId44"/>
    <p:sldId id="387" r:id="rId45"/>
    <p:sldId id="415" r:id="rId46"/>
    <p:sldId id="393" r:id="rId47"/>
    <p:sldId id="395"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06D"/>
    <a:srgbClr val="F2F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0" autoAdjust="0"/>
    <p:restoredTop sz="69037" autoAdjust="0"/>
  </p:normalViewPr>
  <p:slideViewPr>
    <p:cSldViewPr>
      <p:cViewPr varScale="1">
        <p:scale>
          <a:sx n="59" d="100"/>
          <a:sy n="59" d="100"/>
        </p:scale>
        <p:origin x="2310" y="78"/>
      </p:cViewPr>
      <p:guideLst>
        <p:guide orient="horz" pos="2160"/>
        <p:guide pos="2880"/>
      </p:guideLst>
    </p:cSldViewPr>
  </p:slideViewPr>
  <p:outlineViewPr>
    <p:cViewPr>
      <p:scale>
        <a:sx n="33" d="100"/>
        <a:sy n="33" d="100"/>
      </p:scale>
      <p:origin x="38" y="1036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a:defRPr sz="1200"/>
            </a:lvl1pPr>
          </a:lstStyle>
          <a:p>
            <a:fld id="{C888A2AE-FE20-42CC-880E-89418EDC3ECA}" type="datetimeFigureOut">
              <a:rPr lang="en-US" smtClean="0"/>
              <a:t>9/19/2023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6" tIns="46588" rIns="93176" bIns="46588" rtlCol="0" anchor="b"/>
          <a:lstStyle>
            <a:lvl1pPr algn="r">
              <a:defRPr sz="1200"/>
            </a:lvl1pPr>
          </a:lstStyle>
          <a:p>
            <a:fld id="{EEF6238E-F9A5-4BD5-8C4B-D199888DDD5D}" type="slidenum">
              <a:rPr lang="en-US" smtClean="0"/>
              <a:t>‹#›</a:t>
            </a:fld>
            <a:endParaRPr lang="en-US" dirty="0"/>
          </a:p>
        </p:txBody>
      </p:sp>
    </p:spTree>
    <p:extLst>
      <p:ext uri="{BB962C8B-B14F-4D97-AF65-F5344CB8AC3E}">
        <p14:creationId xmlns:p14="http://schemas.microsoft.com/office/powerpoint/2010/main" val="4220881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Collin College Nursing Program information session.  Collin college has multiple pathways to becoming a nurse.  Today, I will be sharing information about how to enroll in the Associate’s degree in Nursing program or the AAS degree tract.  </a:t>
            </a:r>
          </a:p>
        </p:txBody>
      </p:sp>
      <p:sp>
        <p:nvSpPr>
          <p:cNvPr id="4" name="Slide Number Placeholder 3"/>
          <p:cNvSpPr>
            <a:spLocks noGrp="1"/>
          </p:cNvSpPr>
          <p:nvPr>
            <p:ph type="sldNum" sz="quarter" idx="10"/>
          </p:nvPr>
        </p:nvSpPr>
        <p:spPr/>
        <p:txBody>
          <a:bodyPr/>
          <a:lstStyle/>
          <a:p>
            <a:fld id="{EEF6238E-F9A5-4BD5-8C4B-D199888DDD5D}" type="slidenum">
              <a:rPr lang="en-US" smtClean="0"/>
              <a:t>1</a:t>
            </a:fld>
            <a:endParaRPr lang="en-US" dirty="0"/>
          </a:p>
        </p:txBody>
      </p:sp>
    </p:spTree>
    <p:extLst>
      <p:ext uri="{BB962C8B-B14F-4D97-AF65-F5344CB8AC3E}">
        <p14:creationId xmlns:p14="http://schemas.microsoft.com/office/powerpoint/2010/main" val="3831145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ADN program accepts from 90-120 students each semester. We strive to accept only the most qualified students.  </a:t>
            </a:r>
          </a:p>
        </p:txBody>
      </p:sp>
      <p:sp>
        <p:nvSpPr>
          <p:cNvPr id="4" name="Slide Number Placeholder 3"/>
          <p:cNvSpPr>
            <a:spLocks noGrp="1"/>
          </p:cNvSpPr>
          <p:nvPr>
            <p:ph type="sldNum" sz="quarter" idx="5"/>
          </p:nvPr>
        </p:nvSpPr>
        <p:spPr/>
        <p:txBody>
          <a:bodyPr/>
          <a:lstStyle/>
          <a:p>
            <a:fld id="{EEF6238E-F9A5-4BD5-8C4B-D199888DDD5D}" type="slidenum">
              <a:rPr lang="en-US" smtClean="0"/>
              <a:t>10</a:t>
            </a:fld>
            <a:endParaRPr lang="en-US" dirty="0"/>
          </a:p>
        </p:txBody>
      </p:sp>
    </p:spTree>
    <p:extLst>
      <p:ext uri="{BB962C8B-B14F-4D97-AF65-F5344CB8AC3E}">
        <p14:creationId xmlns:p14="http://schemas.microsoft.com/office/powerpoint/2010/main" val="286724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 qualified to apply to the nursing program, students are required to take 3 prerequisite courses.  Students also have to take the nursing entrance exam known as the TEAS.  Part of the application process requires students to upload copies of transcripts as well as their TEAS test scores. </a:t>
            </a:r>
          </a:p>
        </p:txBody>
      </p:sp>
      <p:sp>
        <p:nvSpPr>
          <p:cNvPr id="4" name="Slide Number Placeholder 3"/>
          <p:cNvSpPr>
            <a:spLocks noGrp="1"/>
          </p:cNvSpPr>
          <p:nvPr>
            <p:ph type="sldNum" sz="quarter" idx="5"/>
          </p:nvPr>
        </p:nvSpPr>
        <p:spPr/>
        <p:txBody>
          <a:bodyPr/>
          <a:lstStyle/>
          <a:p>
            <a:fld id="{EEF6238E-F9A5-4BD5-8C4B-D199888DDD5D}" type="slidenum">
              <a:rPr lang="en-US" smtClean="0"/>
              <a:t>11</a:t>
            </a:fld>
            <a:endParaRPr lang="en-US" dirty="0"/>
          </a:p>
        </p:txBody>
      </p:sp>
    </p:spTree>
    <p:extLst>
      <p:ext uri="{BB962C8B-B14F-4D97-AF65-F5344CB8AC3E}">
        <p14:creationId xmlns:p14="http://schemas.microsoft.com/office/powerpoint/2010/main" val="215736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Associate Degree nursing program takes 2 years to complete.  The program is 4 semesters long.  Students who start in the fall semester will graduate in the May  2 years later.  Students who start in the spring will graduate in the fall two years later. </a:t>
            </a:r>
          </a:p>
        </p:txBody>
      </p:sp>
      <p:sp>
        <p:nvSpPr>
          <p:cNvPr id="4" name="Slide Number Placeholder 3"/>
          <p:cNvSpPr>
            <a:spLocks noGrp="1"/>
          </p:cNvSpPr>
          <p:nvPr>
            <p:ph type="sldNum" sz="quarter" idx="5"/>
          </p:nvPr>
        </p:nvSpPr>
        <p:spPr/>
        <p:txBody>
          <a:bodyPr/>
          <a:lstStyle/>
          <a:p>
            <a:fld id="{EEF6238E-F9A5-4BD5-8C4B-D199888DDD5D}" type="slidenum">
              <a:rPr lang="en-US" smtClean="0"/>
              <a:t>12</a:t>
            </a:fld>
            <a:endParaRPr lang="en-US" dirty="0"/>
          </a:p>
        </p:txBody>
      </p:sp>
    </p:spTree>
    <p:extLst>
      <p:ext uri="{BB962C8B-B14F-4D97-AF65-F5344CB8AC3E}">
        <p14:creationId xmlns:p14="http://schemas.microsoft.com/office/powerpoint/2010/main" val="1569607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information you need to apply to the program can be found on the Collin nursing page at www.Collin.edu/nursing.  If you have any questions about our nursing programs, feel free to call the nursing division office at 972-548-6772. </a:t>
            </a:r>
          </a:p>
        </p:txBody>
      </p:sp>
      <p:sp>
        <p:nvSpPr>
          <p:cNvPr id="4" name="Slide Number Placeholder 3"/>
          <p:cNvSpPr>
            <a:spLocks noGrp="1"/>
          </p:cNvSpPr>
          <p:nvPr>
            <p:ph type="sldNum" sz="quarter" idx="5"/>
          </p:nvPr>
        </p:nvSpPr>
        <p:spPr/>
        <p:txBody>
          <a:bodyPr/>
          <a:lstStyle/>
          <a:p>
            <a:fld id="{EEF6238E-F9A5-4BD5-8C4B-D199888DDD5D}" type="slidenum">
              <a:rPr lang="en-US" smtClean="0"/>
              <a:t>13</a:t>
            </a:fld>
            <a:endParaRPr lang="en-US" dirty="0"/>
          </a:p>
        </p:txBody>
      </p:sp>
    </p:spTree>
    <p:extLst>
      <p:ext uri="{BB962C8B-B14F-4D97-AF65-F5344CB8AC3E}">
        <p14:creationId xmlns:p14="http://schemas.microsoft.com/office/powerpoint/2010/main" val="321656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on the Collin nursing homepage, you will find the link to the ADN website over on the left hand side. It is also linked here. </a:t>
            </a:r>
          </a:p>
        </p:txBody>
      </p:sp>
      <p:sp>
        <p:nvSpPr>
          <p:cNvPr id="4" name="Slide Number Placeholder 3"/>
          <p:cNvSpPr>
            <a:spLocks noGrp="1"/>
          </p:cNvSpPr>
          <p:nvPr>
            <p:ph type="sldNum" sz="quarter" idx="5"/>
          </p:nvPr>
        </p:nvSpPr>
        <p:spPr/>
        <p:txBody>
          <a:bodyPr/>
          <a:lstStyle/>
          <a:p>
            <a:fld id="{EEF6238E-F9A5-4BD5-8C4B-D199888DDD5D}" type="slidenum">
              <a:rPr lang="en-US" smtClean="0"/>
              <a:t>14</a:t>
            </a:fld>
            <a:endParaRPr lang="en-US" dirty="0"/>
          </a:p>
        </p:txBody>
      </p:sp>
    </p:spTree>
    <p:extLst>
      <p:ext uri="{BB962C8B-B14F-4D97-AF65-F5344CB8AC3E}">
        <p14:creationId xmlns:p14="http://schemas.microsoft.com/office/powerpoint/2010/main" val="127991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Collin College offers multiple ways to enter the nursing profession.  Some students begin in the LVN program and then bridge through our LVN-RN program.  Both the ADN student and the LVN-RN bridge students end with the same degree and are prepared to take the NCLEX.  Collin also offers a Bachelors of Science in Nursing program for registered nurses. This program has been moved fully online and is designed to meet the needs of the Registered nurse! </a:t>
            </a:r>
          </a:p>
        </p:txBody>
      </p:sp>
      <p:sp>
        <p:nvSpPr>
          <p:cNvPr id="4" name="Slide Number Placeholder 3"/>
          <p:cNvSpPr>
            <a:spLocks noGrp="1"/>
          </p:cNvSpPr>
          <p:nvPr>
            <p:ph type="sldNum" sz="quarter" idx="5"/>
          </p:nvPr>
        </p:nvSpPr>
        <p:spPr/>
        <p:txBody>
          <a:bodyPr/>
          <a:lstStyle/>
          <a:p>
            <a:fld id="{EEF6238E-F9A5-4BD5-8C4B-D199888DDD5D}" type="slidenum">
              <a:rPr lang="en-US" smtClean="0"/>
              <a:t>15</a:t>
            </a:fld>
            <a:endParaRPr lang="en-US" dirty="0"/>
          </a:p>
        </p:txBody>
      </p:sp>
    </p:spTree>
    <p:extLst>
      <p:ext uri="{BB962C8B-B14F-4D97-AF65-F5344CB8AC3E}">
        <p14:creationId xmlns:p14="http://schemas.microsoft.com/office/powerpoint/2010/main" val="118085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leadership team consists of the Dean of Nursing, Dr. David </a:t>
            </a:r>
            <a:r>
              <a:rPr lang="en-US" dirty="0" err="1"/>
              <a:t>Peruski</a:t>
            </a:r>
            <a:r>
              <a:rPr lang="en-US" dirty="0"/>
              <a:t>, myself, the Director of the AND </a:t>
            </a:r>
            <a:r>
              <a:rPr lang="en-US" dirty="0" err="1"/>
              <a:t>and</a:t>
            </a:r>
            <a:r>
              <a:rPr lang="en-US" dirty="0"/>
              <a:t> </a:t>
            </a:r>
            <a:r>
              <a:rPr lang="en-US" dirty="0" err="1"/>
              <a:t>LVn</a:t>
            </a:r>
            <a:r>
              <a:rPr lang="en-US" dirty="0"/>
              <a:t>-RN programs – Amy Wilson, The Director of the RN to BSN program – Dr. Betty Veasy and the Director of the LVN program Jane Lopes. Rebekah Larson is our clinical coordinator and handles all of the clinical site placements throughout all of our nursing programs. </a:t>
            </a:r>
          </a:p>
        </p:txBody>
      </p:sp>
      <p:sp>
        <p:nvSpPr>
          <p:cNvPr id="4" name="Slide Number Placeholder 3"/>
          <p:cNvSpPr>
            <a:spLocks noGrp="1"/>
          </p:cNvSpPr>
          <p:nvPr>
            <p:ph type="sldNum" sz="quarter" idx="5"/>
          </p:nvPr>
        </p:nvSpPr>
        <p:spPr/>
        <p:txBody>
          <a:bodyPr/>
          <a:lstStyle/>
          <a:p>
            <a:fld id="{EEF6238E-F9A5-4BD5-8C4B-D199888DDD5D}" type="slidenum">
              <a:rPr lang="en-US" smtClean="0"/>
              <a:t>16</a:t>
            </a:fld>
            <a:endParaRPr lang="en-US" dirty="0"/>
          </a:p>
        </p:txBody>
      </p:sp>
    </p:spTree>
    <p:extLst>
      <p:ext uri="{BB962C8B-B14F-4D97-AF65-F5344CB8AC3E}">
        <p14:creationId xmlns:p14="http://schemas.microsoft.com/office/powerpoint/2010/main" val="1967815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asking, Where do I begin? </a:t>
            </a:r>
          </a:p>
        </p:txBody>
      </p:sp>
      <p:sp>
        <p:nvSpPr>
          <p:cNvPr id="4" name="Slide Number Placeholder 3"/>
          <p:cNvSpPr>
            <a:spLocks noGrp="1"/>
          </p:cNvSpPr>
          <p:nvPr>
            <p:ph type="sldNum" sz="quarter" idx="5"/>
          </p:nvPr>
        </p:nvSpPr>
        <p:spPr/>
        <p:txBody>
          <a:bodyPr/>
          <a:lstStyle/>
          <a:p>
            <a:fld id="{EEF6238E-F9A5-4BD5-8C4B-D199888DDD5D}" type="slidenum">
              <a:rPr lang="en-US" smtClean="0"/>
              <a:t>17</a:t>
            </a:fld>
            <a:endParaRPr lang="en-US" dirty="0"/>
          </a:p>
        </p:txBody>
      </p:sp>
    </p:spTree>
    <p:extLst>
      <p:ext uri="{BB962C8B-B14F-4D97-AF65-F5344CB8AC3E}">
        <p14:creationId xmlns:p14="http://schemas.microsoft.com/office/powerpoint/2010/main" val="3536786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entering the nursing program is registering to become a student at Collin college.  Applicants must be accepted to the college first before they can be accepted into the nursing program.  All official transcripts from any college or university attended must be sent to Collin.  Students should request a transcript evaluation.  This will tell the student what coursework is transferrable to Collin. Once accepted by the college, students who have completed the 3 prerequisite courses should complete the nursing application. Nursing applicants must upload unofficial transcripts from all colleges attended including Collin college into the nursing application. Students also must complete the nursing entrance exam also known as the TEAS test and upload their TEAS score into the application as well. </a:t>
            </a:r>
          </a:p>
        </p:txBody>
      </p:sp>
      <p:sp>
        <p:nvSpPr>
          <p:cNvPr id="4" name="Slide Number Placeholder 3"/>
          <p:cNvSpPr>
            <a:spLocks noGrp="1"/>
          </p:cNvSpPr>
          <p:nvPr>
            <p:ph type="sldNum" sz="quarter" idx="5"/>
          </p:nvPr>
        </p:nvSpPr>
        <p:spPr/>
        <p:txBody>
          <a:bodyPr/>
          <a:lstStyle/>
          <a:p>
            <a:fld id="{EEF6238E-F9A5-4BD5-8C4B-D199888DDD5D}" type="slidenum">
              <a:rPr lang="en-US" smtClean="0"/>
              <a:t>18</a:t>
            </a:fld>
            <a:endParaRPr lang="en-US" dirty="0"/>
          </a:p>
        </p:txBody>
      </p:sp>
    </p:spTree>
    <p:extLst>
      <p:ext uri="{BB962C8B-B14F-4D97-AF65-F5344CB8AC3E}">
        <p14:creationId xmlns:p14="http://schemas.microsoft.com/office/powerpoint/2010/main" val="726617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entering the nursing program, students must complete three prerequisite courses.  Biol 2401 and 2402 which is Anatomy and Physiology 1 and 2, and Biology 2420 which is microbiology. A&amp;P1 has a prerequisite </a:t>
            </a:r>
            <a:r>
              <a:rPr lang="en-US" dirty="0" err="1"/>
              <a:t>couse</a:t>
            </a:r>
            <a:r>
              <a:rPr lang="en-US" dirty="0"/>
              <a:t> of Biol 1406 but students can also pass the Advanced placement assessment readiness test.  The minimum grade point average for the 3 prerequisite courses is 2.5.  Students who do not meet this minimum will not be considered for enrollment in the nursing program.  Biology courses are only valid for 5 years from the application deadline date.  Students must complete 2 out of the 3 prerequisite courses prior to applying.  One of the three prerequisite courses can be “in progress” on the unofficial transcript however, the “in progress” course must be completed prior to the first day of nursing classes. </a:t>
            </a:r>
          </a:p>
        </p:txBody>
      </p:sp>
      <p:sp>
        <p:nvSpPr>
          <p:cNvPr id="4" name="Slide Number Placeholder 3"/>
          <p:cNvSpPr>
            <a:spLocks noGrp="1"/>
          </p:cNvSpPr>
          <p:nvPr>
            <p:ph type="sldNum" sz="quarter" idx="5"/>
          </p:nvPr>
        </p:nvSpPr>
        <p:spPr/>
        <p:txBody>
          <a:bodyPr/>
          <a:lstStyle/>
          <a:p>
            <a:fld id="{EEF6238E-F9A5-4BD5-8C4B-D199888DDD5D}" type="slidenum">
              <a:rPr lang="en-US" smtClean="0"/>
              <a:t>19</a:t>
            </a:fld>
            <a:endParaRPr lang="en-US" dirty="0"/>
          </a:p>
        </p:txBody>
      </p:sp>
    </p:spTree>
    <p:extLst>
      <p:ext uri="{BB962C8B-B14F-4D97-AF65-F5344CB8AC3E}">
        <p14:creationId xmlns:p14="http://schemas.microsoft.com/office/powerpoint/2010/main" val="273118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nursing programs are primarily located at the McKinney campus in the Cary A. Israel Health Sciences Center.  We are very proud of the resources that Collin is able to provide students.  Most of our classes are taught in a face to face learning environment.  Most of the nursing classrooms are equipped with plugs for laptops and audio visual aids to enhance student learning.  </a:t>
            </a:r>
          </a:p>
        </p:txBody>
      </p:sp>
      <p:sp>
        <p:nvSpPr>
          <p:cNvPr id="4" name="Slide Number Placeholder 3"/>
          <p:cNvSpPr>
            <a:spLocks noGrp="1"/>
          </p:cNvSpPr>
          <p:nvPr>
            <p:ph type="sldNum" sz="quarter" idx="5"/>
          </p:nvPr>
        </p:nvSpPr>
        <p:spPr/>
        <p:txBody>
          <a:bodyPr/>
          <a:lstStyle/>
          <a:p>
            <a:fld id="{EEF6238E-F9A5-4BD5-8C4B-D199888DDD5D}" type="slidenum">
              <a:rPr lang="en-US" smtClean="0"/>
              <a:t>2</a:t>
            </a:fld>
            <a:endParaRPr lang="en-US" dirty="0"/>
          </a:p>
        </p:txBody>
      </p:sp>
    </p:spTree>
    <p:extLst>
      <p:ext uri="{BB962C8B-B14F-4D97-AF65-F5344CB8AC3E}">
        <p14:creationId xmlns:p14="http://schemas.microsoft.com/office/powerpoint/2010/main" val="112967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nursing program, there are 4 other non-nursing courses that must be completed with a grade of C or higher.  These courses don’t expire.  Many students will take these courses prior to starting the nursing program. </a:t>
            </a:r>
          </a:p>
        </p:txBody>
      </p:sp>
      <p:sp>
        <p:nvSpPr>
          <p:cNvPr id="4" name="Slide Number Placeholder 3"/>
          <p:cNvSpPr>
            <a:spLocks noGrp="1"/>
          </p:cNvSpPr>
          <p:nvPr>
            <p:ph type="sldNum" sz="quarter" idx="5"/>
          </p:nvPr>
        </p:nvSpPr>
        <p:spPr/>
        <p:txBody>
          <a:bodyPr/>
          <a:lstStyle/>
          <a:p>
            <a:fld id="{EEF6238E-F9A5-4BD5-8C4B-D199888DDD5D}" type="slidenum">
              <a:rPr lang="en-US" smtClean="0"/>
              <a:t>20</a:t>
            </a:fld>
            <a:endParaRPr lang="en-US" dirty="0"/>
          </a:p>
        </p:txBody>
      </p:sp>
    </p:spTree>
    <p:extLst>
      <p:ext uri="{BB962C8B-B14F-4D97-AF65-F5344CB8AC3E}">
        <p14:creationId xmlns:p14="http://schemas.microsoft.com/office/powerpoint/2010/main" val="199774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process is an online submission.  Applicants will complete the application online and submit it.  Once that is completed, applicants will receive an email with a link to upload unofficial transcripts, TEAS scores and military documentation if applicable.  Applicants should check their spam and junk folders for this email. </a:t>
            </a:r>
          </a:p>
        </p:txBody>
      </p:sp>
      <p:sp>
        <p:nvSpPr>
          <p:cNvPr id="4" name="Slide Number Placeholder 3"/>
          <p:cNvSpPr>
            <a:spLocks noGrp="1"/>
          </p:cNvSpPr>
          <p:nvPr>
            <p:ph type="sldNum" sz="quarter" idx="5"/>
          </p:nvPr>
        </p:nvSpPr>
        <p:spPr/>
        <p:txBody>
          <a:bodyPr/>
          <a:lstStyle/>
          <a:p>
            <a:fld id="{EEF6238E-F9A5-4BD5-8C4B-D199888DDD5D}" type="slidenum">
              <a:rPr lang="en-US" smtClean="0"/>
              <a:t>21</a:t>
            </a:fld>
            <a:endParaRPr lang="en-US" dirty="0"/>
          </a:p>
        </p:txBody>
      </p:sp>
    </p:spTree>
    <p:extLst>
      <p:ext uri="{BB962C8B-B14F-4D97-AF65-F5344CB8AC3E}">
        <p14:creationId xmlns:p14="http://schemas.microsoft.com/office/powerpoint/2010/main" val="3053989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applicants will need to schedule and take the TEAS exam and have a TEAS score on file with Collin before applying to the nursing program. Applicants who score below a 65% composite will not be considered for admission.  Students must score a 50% or higher in reading, math, English and science to be considered for admission. </a:t>
            </a:r>
          </a:p>
        </p:txBody>
      </p:sp>
      <p:sp>
        <p:nvSpPr>
          <p:cNvPr id="4" name="Slide Number Placeholder 3"/>
          <p:cNvSpPr>
            <a:spLocks noGrp="1"/>
          </p:cNvSpPr>
          <p:nvPr>
            <p:ph type="sldNum" sz="quarter" idx="5"/>
          </p:nvPr>
        </p:nvSpPr>
        <p:spPr/>
        <p:txBody>
          <a:bodyPr/>
          <a:lstStyle/>
          <a:p>
            <a:fld id="{EEF6238E-F9A5-4BD5-8C4B-D199888DDD5D}" type="slidenum">
              <a:rPr lang="en-US" smtClean="0"/>
              <a:t>22</a:t>
            </a:fld>
            <a:endParaRPr lang="en-US" dirty="0"/>
          </a:p>
        </p:txBody>
      </p:sp>
    </p:spTree>
    <p:extLst>
      <p:ext uri="{BB962C8B-B14F-4D97-AF65-F5344CB8AC3E}">
        <p14:creationId xmlns:p14="http://schemas.microsoft.com/office/powerpoint/2010/main" val="2993502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nursing entrance exams out there, like the HESI for instance, but Collin’s nursing program only accepts the TEAS exam.  Scores on the TEAS test must be within 1 year of the application deadline date. </a:t>
            </a:r>
          </a:p>
        </p:txBody>
      </p:sp>
      <p:sp>
        <p:nvSpPr>
          <p:cNvPr id="4" name="Slide Number Placeholder 3"/>
          <p:cNvSpPr>
            <a:spLocks noGrp="1"/>
          </p:cNvSpPr>
          <p:nvPr>
            <p:ph type="sldNum" sz="quarter" idx="5"/>
          </p:nvPr>
        </p:nvSpPr>
        <p:spPr/>
        <p:txBody>
          <a:bodyPr/>
          <a:lstStyle/>
          <a:p>
            <a:fld id="{EEF6238E-F9A5-4BD5-8C4B-D199888DDD5D}" type="slidenum">
              <a:rPr lang="en-US" smtClean="0"/>
              <a:t>23</a:t>
            </a:fld>
            <a:endParaRPr lang="en-US" dirty="0"/>
          </a:p>
        </p:txBody>
      </p:sp>
    </p:spTree>
    <p:extLst>
      <p:ext uri="{BB962C8B-B14F-4D97-AF65-F5344CB8AC3E}">
        <p14:creationId xmlns:p14="http://schemas.microsoft.com/office/powerpoint/2010/main" val="1425486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 e TEAS test is a technical skills exam that tests basic academic skills of reading, math, science, English and language usage. It is 170 question test in a multiple-choice format.  Each question has 4 answer choice options. TEAS exams can be scheduled directly through ATI testing either on-campus at McKinney or as an online, proctored exam.  The cost of the exam varies by location by on average costs around $115.  Students are required to take Version 7 of the ATI TEAS exam. </a:t>
            </a:r>
          </a:p>
        </p:txBody>
      </p:sp>
      <p:sp>
        <p:nvSpPr>
          <p:cNvPr id="4" name="Slide Number Placeholder 3"/>
          <p:cNvSpPr>
            <a:spLocks noGrp="1"/>
          </p:cNvSpPr>
          <p:nvPr>
            <p:ph type="sldNum" sz="quarter" idx="5"/>
          </p:nvPr>
        </p:nvSpPr>
        <p:spPr/>
        <p:txBody>
          <a:bodyPr/>
          <a:lstStyle/>
          <a:p>
            <a:fld id="{EEF6238E-F9A5-4BD5-8C4B-D199888DDD5D}" type="slidenum">
              <a:rPr lang="en-US" smtClean="0"/>
              <a:t>24</a:t>
            </a:fld>
            <a:endParaRPr lang="en-US" dirty="0"/>
          </a:p>
        </p:txBody>
      </p:sp>
    </p:spTree>
    <p:extLst>
      <p:ext uri="{BB962C8B-B14F-4D97-AF65-F5344CB8AC3E}">
        <p14:creationId xmlns:p14="http://schemas.microsoft.com/office/powerpoint/2010/main" val="236082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reserve a seat to take the TEAS exam by going to www.atitesting.com and creating an account.  Step by step instructions can be found on the Collin nursing homepage.</a:t>
            </a:r>
          </a:p>
        </p:txBody>
      </p:sp>
      <p:sp>
        <p:nvSpPr>
          <p:cNvPr id="4" name="Slide Number Placeholder 3"/>
          <p:cNvSpPr>
            <a:spLocks noGrp="1"/>
          </p:cNvSpPr>
          <p:nvPr>
            <p:ph type="sldNum" sz="quarter" idx="5"/>
          </p:nvPr>
        </p:nvSpPr>
        <p:spPr/>
        <p:txBody>
          <a:bodyPr/>
          <a:lstStyle/>
          <a:p>
            <a:fld id="{EEF6238E-F9A5-4BD5-8C4B-D199888DDD5D}" type="slidenum">
              <a:rPr lang="en-US" smtClean="0"/>
              <a:t>25</a:t>
            </a:fld>
            <a:endParaRPr lang="en-US" dirty="0"/>
          </a:p>
        </p:txBody>
      </p:sp>
    </p:spTree>
    <p:extLst>
      <p:ext uri="{BB962C8B-B14F-4D97-AF65-F5344CB8AC3E}">
        <p14:creationId xmlns:p14="http://schemas.microsoft.com/office/powerpoint/2010/main" val="124665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refunds or transfers of test dates for the TEAS so make sure to keep your scheduled test date and time.</a:t>
            </a:r>
          </a:p>
        </p:txBody>
      </p:sp>
      <p:sp>
        <p:nvSpPr>
          <p:cNvPr id="4" name="Slide Number Placeholder 3"/>
          <p:cNvSpPr>
            <a:spLocks noGrp="1"/>
          </p:cNvSpPr>
          <p:nvPr>
            <p:ph type="sldNum" sz="quarter" idx="5"/>
          </p:nvPr>
        </p:nvSpPr>
        <p:spPr/>
        <p:txBody>
          <a:bodyPr/>
          <a:lstStyle/>
          <a:p>
            <a:fld id="{EEF6238E-F9A5-4BD5-8C4B-D199888DDD5D}" type="slidenum">
              <a:rPr lang="en-US" smtClean="0"/>
              <a:t>26</a:t>
            </a:fld>
            <a:endParaRPr lang="en-US" dirty="0"/>
          </a:p>
        </p:txBody>
      </p:sp>
    </p:spTree>
    <p:extLst>
      <p:ext uri="{BB962C8B-B14F-4D97-AF65-F5344CB8AC3E}">
        <p14:creationId xmlns:p14="http://schemas.microsoft.com/office/powerpoint/2010/main" val="335198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arrive at </a:t>
            </a:r>
            <a:r>
              <a:rPr lang="en-US" dirty="0" err="1"/>
              <a:t>leat</a:t>
            </a:r>
            <a:r>
              <a:rPr lang="en-US" dirty="0"/>
              <a:t> 15 minutes prior to the test start time. No one is allowed to enter the testing center after the exam start time.  The test takes approximately 3 ½ hours to complete not including registration and exam instruction time. </a:t>
            </a:r>
          </a:p>
        </p:txBody>
      </p:sp>
      <p:sp>
        <p:nvSpPr>
          <p:cNvPr id="4" name="Slide Number Placeholder 3"/>
          <p:cNvSpPr>
            <a:spLocks noGrp="1"/>
          </p:cNvSpPr>
          <p:nvPr>
            <p:ph type="sldNum" sz="quarter" idx="5"/>
          </p:nvPr>
        </p:nvSpPr>
        <p:spPr/>
        <p:txBody>
          <a:bodyPr/>
          <a:lstStyle/>
          <a:p>
            <a:fld id="{EEF6238E-F9A5-4BD5-8C4B-D199888DDD5D}" type="slidenum">
              <a:rPr lang="en-US" smtClean="0"/>
              <a:t>27</a:t>
            </a:fld>
            <a:endParaRPr lang="en-US" dirty="0"/>
          </a:p>
        </p:txBody>
      </p:sp>
    </p:spTree>
    <p:extLst>
      <p:ext uri="{BB962C8B-B14F-4D97-AF65-F5344CB8AC3E}">
        <p14:creationId xmlns:p14="http://schemas.microsoft.com/office/powerpoint/2010/main" val="2126146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Applicants are limited to 2 attempts on the TEAS for in-person testing at the McKinney Campus.  Online exams can be scheduled 3 times per year but have a 14 day waiting period between exams.  If you are re-taking the TEAS to improve your scores, all sections must be re-taken.  ATI does not “super score” exams, meaning it does not take the highest score in each category.  Make sure you review the test materials provided on the ATI website prior to testing.  If you wish to improve your score, ATI offers focused review materials specific to your individual areas of weakness. </a:t>
            </a:r>
          </a:p>
        </p:txBody>
      </p:sp>
      <p:sp>
        <p:nvSpPr>
          <p:cNvPr id="4" name="Slide Number Placeholder 3"/>
          <p:cNvSpPr>
            <a:spLocks noGrp="1"/>
          </p:cNvSpPr>
          <p:nvPr>
            <p:ph type="sldNum" sz="quarter" idx="5"/>
          </p:nvPr>
        </p:nvSpPr>
        <p:spPr/>
        <p:txBody>
          <a:bodyPr/>
          <a:lstStyle/>
          <a:p>
            <a:fld id="{EEF6238E-F9A5-4BD5-8C4B-D199888DDD5D}" type="slidenum">
              <a:rPr lang="en-US" smtClean="0"/>
              <a:t>28</a:t>
            </a:fld>
            <a:endParaRPr lang="en-US" dirty="0"/>
          </a:p>
        </p:txBody>
      </p:sp>
    </p:spTree>
    <p:extLst>
      <p:ext uri="{BB962C8B-B14F-4D97-AF65-F5344CB8AC3E}">
        <p14:creationId xmlns:p14="http://schemas.microsoft.com/office/powerpoint/2010/main" val="957005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find out what they scored on the TEAS exam immediately after the exam.  To access the TEAS score report at any time, go to your ATI account under my results. It is your responsibility to submit your TEAS scores to all schools that you apply to.  Scores will be automatically sent to the school where you test but any other schools you wish to have scores sent to will require you to request they be sent there and have a small purchase fee. The link to send your scores to additional schools is posted here. </a:t>
            </a:r>
          </a:p>
        </p:txBody>
      </p:sp>
      <p:sp>
        <p:nvSpPr>
          <p:cNvPr id="4" name="Slide Number Placeholder 3"/>
          <p:cNvSpPr>
            <a:spLocks noGrp="1"/>
          </p:cNvSpPr>
          <p:nvPr>
            <p:ph type="sldNum" sz="quarter" idx="5"/>
          </p:nvPr>
        </p:nvSpPr>
        <p:spPr/>
        <p:txBody>
          <a:bodyPr/>
          <a:lstStyle/>
          <a:p>
            <a:fld id="{EEF6238E-F9A5-4BD5-8C4B-D199888DDD5D}" type="slidenum">
              <a:rPr lang="en-US" smtClean="0"/>
              <a:t>29</a:t>
            </a:fld>
            <a:endParaRPr lang="en-US" dirty="0"/>
          </a:p>
        </p:txBody>
      </p:sp>
    </p:spTree>
    <p:extLst>
      <p:ext uri="{BB962C8B-B14F-4D97-AF65-F5344CB8AC3E}">
        <p14:creationId xmlns:p14="http://schemas.microsoft.com/office/powerpoint/2010/main" val="212642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Nursing students also utilize a state of the art simulation lab equipped with high fidelity human patient simulators which allows students to practice patient care in a safe environment without risk of harm to actual patients.  Students also have access to 4 nursing skills labs where students can practice hands on skills such as medication administration, IV starts, </a:t>
            </a:r>
            <a:r>
              <a:rPr lang="en-US" dirty="0" err="1"/>
              <a:t>foley</a:t>
            </a:r>
            <a:r>
              <a:rPr lang="en-US" dirty="0"/>
              <a:t> catheter insertion and discontinuing, trach care, and sterile dressing changes. </a:t>
            </a:r>
          </a:p>
        </p:txBody>
      </p:sp>
      <p:sp>
        <p:nvSpPr>
          <p:cNvPr id="4" name="Slide Number Placeholder 3"/>
          <p:cNvSpPr>
            <a:spLocks noGrp="1"/>
          </p:cNvSpPr>
          <p:nvPr>
            <p:ph type="sldNum" sz="quarter" idx="5"/>
          </p:nvPr>
        </p:nvSpPr>
        <p:spPr/>
        <p:txBody>
          <a:bodyPr/>
          <a:lstStyle/>
          <a:p>
            <a:fld id="{EEF6238E-F9A5-4BD5-8C4B-D199888DDD5D}" type="slidenum">
              <a:rPr lang="en-US" smtClean="0"/>
              <a:t>3</a:t>
            </a:fld>
            <a:endParaRPr lang="en-US" dirty="0"/>
          </a:p>
        </p:txBody>
      </p:sp>
    </p:spTree>
    <p:extLst>
      <p:ext uri="{BB962C8B-B14F-4D97-AF65-F5344CB8AC3E}">
        <p14:creationId xmlns:p14="http://schemas.microsoft.com/office/powerpoint/2010/main" val="1905829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applicants are scored based on our nursing criteria form.  This form can be found on the nursing website under the Admissions requirements and application tab.  Students are required to have a GPA of 2.5 or higher for the 3 prerequisite courses (A&amp;P1,2, and micro).  Students receive 1 point for completion of all 3 prerequisite courses.  If one of the courses is still in progress, they will not receive that point.  Students who have military service will receive one point. Students will receive 5 points for </a:t>
            </a:r>
            <a:r>
              <a:rPr lang="en-US" dirty="0" err="1"/>
              <a:t>prereqs</a:t>
            </a:r>
            <a:r>
              <a:rPr lang="en-US" dirty="0"/>
              <a:t> that the student earned an A, 4 points for a B and 3 points for a C. For each prerequisite course,  the student will lose one point if they withdrew from the course or repeated the course.  Applicants must have a minimum total composite score of 65% on the TEAS exam. Students will receive 10% of the total composite score on the scoring sheet.  Meaning, if the student scored a 65.5% they will receive 6.55 points in that category.  The nursing program does not use any rounding in this calculation. </a:t>
            </a:r>
          </a:p>
        </p:txBody>
      </p:sp>
      <p:sp>
        <p:nvSpPr>
          <p:cNvPr id="4" name="Slide Number Placeholder 3"/>
          <p:cNvSpPr>
            <a:spLocks noGrp="1"/>
          </p:cNvSpPr>
          <p:nvPr>
            <p:ph type="sldNum" sz="quarter" idx="5"/>
          </p:nvPr>
        </p:nvSpPr>
        <p:spPr/>
        <p:txBody>
          <a:bodyPr/>
          <a:lstStyle/>
          <a:p>
            <a:fld id="{EEF6238E-F9A5-4BD5-8C4B-D199888DDD5D}" type="slidenum">
              <a:rPr lang="en-US" smtClean="0"/>
              <a:t>30</a:t>
            </a:fld>
            <a:endParaRPr lang="en-US" dirty="0"/>
          </a:p>
        </p:txBody>
      </p:sp>
    </p:spTree>
    <p:extLst>
      <p:ext uri="{BB962C8B-B14F-4D97-AF65-F5344CB8AC3E}">
        <p14:creationId xmlns:p14="http://schemas.microsoft.com/office/powerpoint/2010/main" val="2765454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receive 1 point for military service.  Students must submit a copy of Form DD214 to receive this credit.  This form can be uploaded at the same time that the transcripts and TEAS scores are uploaded. </a:t>
            </a:r>
          </a:p>
        </p:txBody>
      </p:sp>
      <p:sp>
        <p:nvSpPr>
          <p:cNvPr id="4" name="Slide Number Placeholder 3"/>
          <p:cNvSpPr>
            <a:spLocks noGrp="1"/>
          </p:cNvSpPr>
          <p:nvPr>
            <p:ph type="sldNum" sz="quarter" idx="5"/>
          </p:nvPr>
        </p:nvSpPr>
        <p:spPr/>
        <p:txBody>
          <a:bodyPr/>
          <a:lstStyle/>
          <a:p>
            <a:fld id="{EEF6238E-F9A5-4BD5-8C4B-D199888DDD5D}" type="slidenum">
              <a:rPr lang="en-US" smtClean="0"/>
              <a:t>31</a:t>
            </a:fld>
            <a:endParaRPr lang="en-US" dirty="0"/>
          </a:p>
        </p:txBody>
      </p:sp>
    </p:spTree>
    <p:extLst>
      <p:ext uri="{BB962C8B-B14F-4D97-AF65-F5344CB8AC3E}">
        <p14:creationId xmlns:p14="http://schemas.microsoft.com/office/powerpoint/2010/main" val="3177831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Collin is one of the most affordable nursing programs in the state.  Approximate tuition costs range from $8,000 to $12,000 for the total program.  This total cost is less than some colleges and universities charge in a single semester.  This price includes tuition, books, uniforms and other miscellaneous nursing requirements. Cost is determined by the students residency.  Students who live in Collin county are charged $62 per credit hour. Out of county students are charged $117 per credit hour.  Students outside of the country are charged $187 per credit hour. </a:t>
            </a:r>
          </a:p>
        </p:txBody>
      </p:sp>
      <p:sp>
        <p:nvSpPr>
          <p:cNvPr id="4" name="Slide Number Placeholder 3"/>
          <p:cNvSpPr>
            <a:spLocks noGrp="1"/>
          </p:cNvSpPr>
          <p:nvPr>
            <p:ph type="sldNum" sz="quarter" idx="5"/>
          </p:nvPr>
        </p:nvSpPr>
        <p:spPr/>
        <p:txBody>
          <a:bodyPr/>
          <a:lstStyle/>
          <a:p>
            <a:fld id="{EEF6238E-F9A5-4BD5-8C4B-D199888DDD5D}" type="slidenum">
              <a:rPr lang="en-US" smtClean="0"/>
              <a:t>32</a:t>
            </a:fld>
            <a:endParaRPr lang="en-US" dirty="0"/>
          </a:p>
        </p:txBody>
      </p:sp>
    </p:spTree>
    <p:extLst>
      <p:ext uri="{BB962C8B-B14F-4D97-AF65-F5344CB8AC3E}">
        <p14:creationId xmlns:p14="http://schemas.microsoft.com/office/powerpoint/2010/main" val="535008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students accepted into the nursing program will be required to submit an FBI background check prior to enrollment in the nursing program.</a:t>
            </a:r>
          </a:p>
        </p:txBody>
      </p:sp>
      <p:sp>
        <p:nvSpPr>
          <p:cNvPr id="4" name="Slide Number Placeholder 3"/>
          <p:cNvSpPr>
            <a:spLocks noGrp="1"/>
          </p:cNvSpPr>
          <p:nvPr>
            <p:ph type="sldNum" sz="quarter" idx="5"/>
          </p:nvPr>
        </p:nvSpPr>
        <p:spPr/>
        <p:txBody>
          <a:bodyPr/>
          <a:lstStyle/>
          <a:p>
            <a:fld id="{EEF6238E-F9A5-4BD5-8C4B-D199888DDD5D}" type="slidenum">
              <a:rPr lang="en-US" smtClean="0"/>
              <a:t>33</a:t>
            </a:fld>
            <a:endParaRPr lang="en-US" dirty="0"/>
          </a:p>
        </p:txBody>
      </p:sp>
    </p:spTree>
    <p:extLst>
      <p:ext uri="{BB962C8B-B14F-4D97-AF65-F5344CB8AC3E}">
        <p14:creationId xmlns:p14="http://schemas.microsoft.com/office/powerpoint/2010/main" val="34591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must have either a blue card or an outcomes letter from the BON stating eligibility prior to the due date designated by the program. Admission to the program is conditional pending this background check.  Students will receive one of two things from the board of nursing -either a blue card or an outcomes letter. If you receive a blue card, that means the board of nursing says that you are currently eligible to sit for the NCLEX. Some students will receive an outcomes letter from the BON. This means that the board found something in your background history that raised questions about your eligibility.  Nursing is the most trusted profession in the nation and the Board of Nursing is focused on making sure that all nurses are safe and trustworthy for practice.  Some things that may prevent students from receiving a Blue Card are instances of criminal behavior or behaviors involving drugs and alcohol.  Since nurses have easy access to many controlled substances, the BON wants to ensure that right won’t be abused. Students who receive an outcomes letter will be required to make a Declaratory Order.  This is a formal disclosure to the board of nursing about an eligibility issue that may prevent an applicant from taking the NCLEX and receiving initial licensure. The DO permits the Board to make a decision regarding eligibility for licensure prior to entering or completing a nursing program. Students who do not or cannot complete this process will not be allowed to continue in the nursing program.  It is imperative that accepted students begin this process immediately after acceptance as this process can sometimes be lengthy. </a:t>
            </a:r>
          </a:p>
          <a:p>
            <a:endParaRPr lang="en-US" dirty="0"/>
          </a:p>
        </p:txBody>
      </p:sp>
      <p:sp>
        <p:nvSpPr>
          <p:cNvPr id="4" name="Slide Number Placeholder 3"/>
          <p:cNvSpPr>
            <a:spLocks noGrp="1"/>
          </p:cNvSpPr>
          <p:nvPr>
            <p:ph type="sldNum" sz="quarter" idx="5"/>
          </p:nvPr>
        </p:nvSpPr>
        <p:spPr/>
        <p:txBody>
          <a:bodyPr/>
          <a:lstStyle/>
          <a:p>
            <a:fld id="{EEF6238E-F9A5-4BD5-8C4B-D199888DDD5D}" type="slidenum">
              <a:rPr lang="en-US" smtClean="0"/>
              <a:t>34</a:t>
            </a:fld>
            <a:endParaRPr lang="en-US" dirty="0"/>
          </a:p>
        </p:txBody>
      </p:sp>
    </p:spTree>
    <p:extLst>
      <p:ext uri="{BB962C8B-B14F-4D97-AF65-F5344CB8AC3E}">
        <p14:creationId xmlns:p14="http://schemas.microsoft.com/office/powerpoint/2010/main" val="2589460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infractions that may prevent students from obtaining a blue card.  Things like being arrested, having a criminal convictions of a misdemeanor or felony, pleading no contest or guilty or even receiving deferred adjudication. Probably the biggest thing that comes up for students is having their record “sealed”.  Students still MUST report this information to the BON. If you know that you have something in your background that may raise questions of eligibility, you may write a letter of explanation to the BON but it is recommended that you wait until receiving the initial outcomes letter before you submit.  Not following this process could delay the process.  Begin collecting documentation related to the incident in question and sit tight.  The BON will alert you if there is a concern. </a:t>
            </a:r>
          </a:p>
        </p:txBody>
      </p:sp>
      <p:sp>
        <p:nvSpPr>
          <p:cNvPr id="4" name="Slide Number Placeholder 3"/>
          <p:cNvSpPr>
            <a:spLocks noGrp="1"/>
          </p:cNvSpPr>
          <p:nvPr>
            <p:ph type="sldNum" sz="quarter" idx="5"/>
          </p:nvPr>
        </p:nvSpPr>
        <p:spPr/>
        <p:txBody>
          <a:bodyPr/>
          <a:lstStyle/>
          <a:p>
            <a:fld id="{EEF6238E-F9A5-4BD5-8C4B-D199888DDD5D}" type="slidenum">
              <a:rPr lang="en-US" smtClean="0"/>
              <a:t>35</a:t>
            </a:fld>
            <a:endParaRPr lang="en-US" dirty="0"/>
          </a:p>
        </p:txBody>
      </p:sp>
    </p:spTree>
    <p:extLst>
      <p:ext uri="{BB962C8B-B14F-4D97-AF65-F5344CB8AC3E}">
        <p14:creationId xmlns:p14="http://schemas.microsoft.com/office/powerpoint/2010/main" val="27915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Accepted students must complete required immunizations prior to beginning clinical in the nursing program.  Once accepted, you will be instructed on how to submit immunization records. Do not submit proof of immunizations with the nursing application. Frequently, students have questions about the </a:t>
            </a:r>
            <a:r>
              <a:rPr lang="en-US" dirty="0" err="1"/>
              <a:t>Covid</a:t>
            </a:r>
            <a:r>
              <a:rPr lang="en-US" dirty="0"/>
              <a:t> vaccination.  Collin college </a:t>
            </a:r>
            <a:r>
              <a:rPr lang="en-US" b="1" dirty="0"/>
              <a:t>does not </a:t>
            </a:r>
            <a:r>
              <a:rPr lang="en-US" dirty="0"/>
              <a:t>require a student to be vaccinated against </a:t>
            </a:r>
            <a:r>
              <a:rPr lang="en-US" dirty="0" err="1"/>
              <a:t>Covid</a:t>
            </a:r>
            <a:r>
              <a:rPr lang="en-US" dirty="0"/>
              <a:t>.  However, ALL of our clinical partners DO have this requirement.  Since we are guests in their facilities, Nursing students have to follow their immunization requirements. Students who choose not to be vaccinated against </a:t>
            </a:r>
            <a:r>
              <a:rPr lang="en-US" dirty="0" err="1"/>
              <a:t>Covid</a:t>
            </a:r>
            <a:r>
              <a:rPr lang="en-US" dirty="0"/>
              <a:t> may not be able to progress through and complete the ADN program.  </a:t>
            </a:r>
          </a:p>
        </p:txBody>
      </p:sp>
      <p:sp>
        <p:nvSpPr>
          <p:cNvPr id="4" name="Slide Number Placeholder 3"/>
          <p:cNvSpPr>
            <a:spLocks noGrp="1"/>
          </p:cNvSpPr>
          <p:nvPr>
            <p:ph type="sldNum" sz="quarter" idx="5"/>
          </p:nvPr>
        </p:nvSpPr>
        <p:spPr/>
        <p:txBody>
          <a:bodyPr/>
          <a:lstStyle/>
          <a:p>
            <a:fld id="{EEF6238E-F9A5-4BD5-8C4B-D199888DDD5D}" type="slidenum">
              <a:rPr lang="en-US" smtClean="0"/>
              <a:t>36</a:t>
            </a:fld>
            <a:endParaRPr lang="en-US" dirty="0"/>
          </a:p>
        </p:txBody>
      </p:sp>
    </p:spTree>
    <p:extLst>
      <p:ext uri="{BB962C8B-B14F-4D97-AF65-F5344CB8AC3E}">
        <p14:creationId xmlns:p14="http://schemas.microsoft.com/office/powerpoint/2010/main" val="2137250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complete list of immunizations can be found on our nursing homepage under the immunizations tab.  </a:t>
            </a:r>
          </a:p>
        </p:txBody>
      </p:sp>
      <p:sp>
        <p:nvSpPr>
          <p:cNvPr id="4" name="Slide Number Placeholder 3"/>
          <p:cNvSpPr>
            <a:spLocks noGrp="1"/>
          </p:cNvSpPr>
          <p:nvPr>
            <p:ph type="sldNum" sz="quarter" idx="5"/>
          </p:nvPr>
        </p:nvSpPr>
        <p:spPr/>
        <p:txBody>
          <a:bodyPr/>
          <a:lstStyle/>
          <a:p>
            <a:fld id="{EEF6238E-F9A5-4BD5-8C4B-D199888DDD5D}" type="slidenum">
              <a:rPr lang="en-US" smtClean="0"/>
              <a:t>37</a:t>
            </a:fld>
            <a:endParaRPr lang="en-US" dirty="0"/>
          </a:p>
        </p:txBody>
      </p:sp>
    </p:spTree>
    <p:extLst>
      <p:ext uri="{BB962C8B-B14F-4D97-AF65-F5344CB8AC3E}">
        <p14:creationId xmlns:p14="http://schemas.microsoft.com/office/powerpoint/2010/main" val="1692998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required immunizations. As mentioned before, COVID vaccinations are also required by ALL of our community partner hospitals where students will be completing clinical. </a:t>
            </a:r>
          </a:p>
        </p:txBody>
      </p:sp>
      <p:sp>
        <p:nvSpPr>
          <p:cNvPr id="4" name="Slide Number Placeholder 3"/>
          <p:cNvSpPr>
            <a:spLocks noGrp="1"/>
          </p:cNvSpPr>
          <p:nvPr>
            <p:ph type="sldNum" sz="quarter" idx="5"/>
          </p:nvPr>
        </p:nvSpPr>
        <p:spPr/>
        <p:txBody>
          <a:bodyPr/>
          <a:lstStyle/>
          <a:p>
            <a:fld id="{EEF6238E-F9A5-4BD5-8C4B-D199888DDD5D}" type="slidenum">
              <a:rPr lang="en-US" smtClean="0"/>
              <a:t>38</a:t>
            </a:fld>
            <a:endParaRPr lang="en-US" dirty="0"/>
          </a:p>
        </p:txBody>
      </p:sp>
    </p:spTree>
    <p:extLst>
      <p:ext uri="{BB962C8B-B14F-4D97-AF65-F5344CB8AC3E}">
        <p14:creationId xmlns:p14="http://schemas.microsoft.com/office/powerpoint/2010/main" val="4014501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choose not to be vaccinated must sign a form stating that they understand that Collin cannot guarantee clinical placement in order to complete the program. </a:t>
            </a:r>
          </a:p>
        </p:txBody>
      </p:sp>
      <p:sp>
        <p:nvSpPr>
          <p:cNvPr id="4" name="Slide Number Placeholder 3"/>
          <p:cNvSpPr>
            <a:spLocks noGrp="1"/>
          </p:cNvSpPr>
          <p:nvPr>
            <p:ph type="sldNum" sz="quarter" idx="5"/>
          </p:nvPr>
        </p:nvSpPr>
        <p:spPr/>
        <p:txBody>
          <a:bodyPr/>
          <a:lstStyle/>
          <a:p>
            <a:fld id="{EEF6238E-F9A5-4BD5-8C4B-D199888DDD5D}" type="slidenum">
              <a:rPr lang="en-US" smtClean="0"/>
              <a:t>39</a:t>
            </a:fld>
            <a:endParaRPr lang="en-US" dirty="0"/>
          </a:p>
        </p:txBody>
      </p:sp>
    </p:spTree>
    <p:extLst>
      <p:ext uri="{BB962C8B-B14F-4D97-AF65-F5344CB8AC3E}">
        <p14:creationId xmlns:p14="http://schemas.microsoft.com/office/powerpoint/2010/main" val="3368975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Collin College is one of the most affordable nursing programs in the state of Texas. Collin College has state and national accreditation through </a:t>
            </a:r>
            <a:r>
              <a:rPr lang="en-US" dirty="0" err="1"/>
              <a:t>SACsCOC</a:t>
            </a:r>
            <a:r>
              <a:rPr lang="en-US" dirty="0"/>
              <a:t> and the Accreditation Commission for Education in Nursing.  These accreditations show that Collin maintains a high level of educational standards.  The Nursing program is also approved by the Texas State Board of Nursing. </a:t>
            </a:r>
          </a:p>
        </p:txBody>
      </p:sp>
      <p:sp>
        <p:nvSpPr>
          <p:cNvPr id="4" name="Slide Number Placeholder 3"/>
          <p:cNvSpPr>
            <a:spLocks noGrp="1"/>
          </p:cNvSpPr>
          <p:nvPr>
            <p:ph type="sldNum" sz="quarter" idx="5"/>
          </p:nvPr>
        </p:nvSpPr>
        <p:spPr/>
        <p:txBody>
          <a:bodyPr/>
          <a:lstStyle/>
          <a:p>
            <a:fld id="{EEF6238E-F9A5-4BD5-8C4B-D199888DDD5D}" type="slidenum">
              <a:rPr lang="en-US" smtClean="0"/>
              <a:t>4</a:t>
            </a:fld>
            <a:endParaRPr lang="en-US" dirty="0"/>
          </a:p>
        </p:txBody>
      </p:sp>
    </p:spTree>
    <p:extLst>
      <p:ext uri="{BB962C8B-B14F-4D97-AF65-F5344CB8AC3E}">
        <p14:creationId xmlns:p14="http://schemas.microsoft.com/office/powerpoint/2010/main" val="3390164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Classes for first semester are typically Monday through Thursday from 8:30-4:30.  About mid semester, level 1 students will begin going to clinical.  In first semester, that is an 8 hour clinical.  All other semesters will have a 12 hour clinical shift one day a week. </a:t>
            </a:r>
          </a:p>
        </p:txBody>
      </p:sp>
      <p:sp>
        <p:nvSpPr>
          <p:cNvPr id="4" name="Slide Number Placeholder 3"/>
          <p:cNvSpPr>
            <a:spLocks noGrp="1"/>
          </p:cNvSpPr>
          <p:nvPr>
            <p:ph type="sldNum" sz="quarter" idx="5"/>
          </p:nvPr>
        </p:nvSpPr>
        <p:spPr/>
        <p:txBody>
          <a:bodyPr/>
          <a:lstStyle/>
          <a:p>
            <a:fld id="{EEF6238E-F9A5-4BD5-8C4B-D199888DDD5D}" type="slidenum">
              <a:rPr lang="en-US" smtClean="0"/>
              <a:t>40</a:t>
            </a:fld>
            <a:endParaRPr lang="en-US" dirty="0"/>
          </a:p>
        </p:txBody>
      </p:sp>
    </p:spTree>
    <p:extLst>
      <p:ext uri="{BB962C8B-B14F-4D97-AF65-F5344CB8AC3E}">
        <p14:creationId xmlns:p14="http://schemas.microsoft.com/office/powerpoint/2010/main" val="3119044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consider:  Admission is very competitive.  It is important that you do your absolute best in all of the prerequisite courses as well as on the TEAS exam.  Scholarships are available at Collin. Many of our students receive scholarships from the Collin College Foundation.  Links for applications are listed here. Collin’s nursing program consistently exceeds the national average passing rate on the NCLEX.  Things to consider in order to survive nursing school:  Get your affairs in order.  If you have children, start making a plan and a backup plan for childcare.  Nursing school is time consuming.  You will need to study!  Make sure your environment allows for this type of structure.  Get plenty of rest, eat right and Don’t stress.  Nursing school is one of the hardest, but most rewarding careers!</a:t>
            </a:r>
          </a:p>
        </p:txBody>
      </p:sp>
      <p:sp>
        <p:nvSpPr>
          <p:cNvPr id="4" name="Slide Number Placeholder 3"/>
          <p:cNvSpPr>
            <a:spLocks noGrp="1"/>
          </p:cNvSpPr>
          <p:nvPr>
            <p:ph type="sldNum" sz="quarter" idx="5"/>
          </p:nvPr>
        </p:nvSpPr>
        <p:spPr/>
        <p:txBody>
          <a:bodyPr/>
          <a:lstStyle/>
          <a:p>
            <a:fld id="{EEF6238E-F9A5-4BD5-8C4B-D199888DDD5D}" type="slidenum">
              <a:rPr lang="en-US" smtClean="0"/>
              <a:t>41</a:t>
            </a:fld>
            <a:endParaRPr lang="en-US" dirty="0"/>
          </a:p>
        </p:txBody>
      </p:sp>
    </p:spTree>
    <p:extLst>
      <p:ext uri="{BB962C8B-B14F-4D97-AF65-F5344CB8AC3E}">
        <p14:creationId xmlns:p14="http://schemas.microsoft.com/office/powerpoint/2010/main" val="1827865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ahead as you plan to start your journey into nursing – Begin the Hepatitis B blood titer series.  Depending on the </a:t>
            </a:r>
            <a:r>
              <a:rPr lang="en-US" dirty="0" err="1"/>
              <a:t>resultys</a:t>
            </a:r>
            <a:r>
              <a:rPr lang="en-US" dirty="0"/>
              <a:t>, this may take a bit to complete.  Obtain your CPR certification.  This must be from the American Heart Association and must be the course for Health Care Providers.  Complete a wellness check/ physical with your Physician.  Gather all of your immunization records. </a:t>
            </a:r>
          </a:p>
        </p:txBody>
      </p:sp>
      <p:sp>
        <p:nvSpPr>
          <p:cNvPr id="4" name="Slide Number Placeholder 3"/>
          <p:cNvSpPr>
            <a:spLocks noGrp="1"/>
          </p:cNvSpPr>
          <p:nvPr>
            <p:ph type="sldNum" sz="quarter" idx="5"/>
          </p:nvPr>
        </p:nvSpPr>
        <p:spPr/>
        <p:txBody>
          <a:bodyPr/>
          <a:lstStyle/>
          <a:p>
            <a:fld id="{EEF6238E-F9A5-4BD5-8C4B-D199888DDD5D}" type="slidenum">
              <a:rPr lang="en-US" smtClean="0"/>
              <a:t>42</a:t>
            </a:fld>
            <a:endParaRPr lang="en-US" dirty="0"/>
          </a:p>
        </p:txBody>
      </p:sp>
    </p:spTree>
    <p:extLst>
      <p:ext uri="{BB962C8B-B14F-4D97-AF65-F5344CB8AC3E}">
        <p14:creationId xmlns:p14="http://schemas.microsoft.com/office/powerpoint/2010/main" val="599448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ready to apply to Collin College Nursing? </a:t>
            </a:r>
          </a:p>
        </p:txBody>
      </p:sp>
      <p:sp>
        <p:nvSpPr>
          <p:cNvPr id="4" name="Slide Number Placeholder 3"/>
          <p:cNvSpPr>
            <a:spLocks noGrp="1"/>
          </p:cNvSpPr>
          <p:nvPr>
            <p:ph type="sldNum" sz="quarter" idx="5"/>
          </p:nvPr>
        </p:nvSpPr>
        <p:spPr/>
        <p:txBody>
          <a:bodyPr/>
          <a:lstStyle/>
          <a:p>
            <a:fld id="{EEF6238E-F9A5-4BD5-8C4B-D199888DDD5D}" type="slidenum">
              <a:rPr lang="en-US" smtClean="0"/>
              <a:t>43</a:t>
            </a:fld>
            <a:endParaRPr lang="en-US" dirty="0"/>
          </a:p>
        </p:txBody>
      </p:sp>
    </p:spTree>
    <p:extLst>
      <p:ext uri="{BB962C8B-B14F-4D97-AF65-F5344CB8AC3E}">
        <p14:creationId xmlns:p14="http://schemas.microsoft.com/office/powerpoint/2010/main" val="2457509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the nursing application can be found on our website.  Applications are accepted in the Fall and Spring semesters.</a:t>
            </a:r>
          </a:p>
        </p:txBody>
      </p:sp>
      <p:sp>
        <p:nvSpPr>
          <p:cNvPr id="4" name="Slide Number Placeholder 3"/>
          <p:cNvSpPr>
            <a:spLocks noGrp="1"/>
          </p:cNvSpPr>
          <p:nvPr>
            <p:ph type="sldNum" sz="quarter" idx="5"/>
          </p:nvPr>
        </p:nvSpPr>
        <p:spPr/>
        <p:txBody>
          <a:bodyPr/>
          <a:lstStyle/>
          <a:p>
            <a:fld id="{EEF6238E-F9A5-4BD5-8C4B-D199888DDD5D}" type="slidenum">
              <a:rPr lang="en-US" smtClean="0"/>
              <a:t>44</a:t>
            </a:fld>
            <a:endParaRPr lang="en-US" dirty="0"/>
          </a:p>
        </p:txBody>
      </p:sp>
    </p:spTree>
    <p:extLst>
      <p:ext uri="{BB962C8B-B14F-4D97-AF65-F5344CB8AC3E}">
        <p14:creationId xmlns:p14="http://schemas.microsoft.com/office/powerpoint/2010/main" val="961855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your 3 Prerequisite courses and the TEAS exam.  Complete the nursing application.  When prompted, upload your unofficial </a:t>
            </a:r>
            <a:r>
              <a:rPr lang="en-US" dirty="0" err="1"/>
              <a:t>transcipts</a:t>
            </a:r>
            <a:r>
              <a:rPr lang="en-US" dirty="0"/>
              <a:t> and TEAS scores. </a:t>
            </a:r>
          </a:p>
        </p:txBody>
      </p:sp>
      <p:sp>
        <p:nvSpPr>
          <p:cNvPr id="4" name="Slide Number Placeholder 3"/>
          <p:cNvSpPr>
            <a:spLocks noGrp="1"/>
          </p:cNvSpPr>
          <p:nvPr>
            <p:ph type="sldNum" sz="quarter" idx="5"/>
          </p:nvPr>
        </p:nvSpPr>
        <p:spPr/>
        <p:txBody>
          <a:bodyPr/>
          <a:lstStyle/>
          <a:p>
            <a:fld id="{EEF6238E-F9A5-4BD5-8C4B-D199888DDD5D}" type="slidenum">
              <a:rPr lang="en-US" smtClean="0"/>
              <a:t>45</a:t>
            </a:fld>
            <a:endParaRPr lang="en-US" dirty="0"/>
          </a:p>
        </p:txBody>
      </p:sp>
    </p:spTree>
    <p:extLst>
      <p:ext uri="{BB962C8B-B14F-4D97-AF65-F5344CB8AC3E}">
        <p14:creationId xmlns:p14="http://schemas.microsoft.com/office/powerpoint/2010/main" val="4248618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frequently </a:t>
            </a:r>
            <a:r>
              <a:rPr lang="en-US"/>
              <a:t>have questions </a:t>
            </a:r>
            <a:r>
              <a:rPr lang="en-US" dirty="0"/>
              <a:t>about our program or individual circumstances.  Please feel free to call or email the nursing admissions office.  We look forward to helping you through this process. </a:t>
            </a:r>
          </a:p>
        </p:txBody>
      </p:sp>
      <p:sp>
        <p:nvSpPr>
          <p:cNvPr id="4" name="Slide Number Placeholder 3"/>
          <p:cNvSpPr>
            <a:spLocks noGrp="1"/>
          </p:cNvSpPr>
          <p:nvPr>
            <p:ph type="sldNum" sz="quarter" idx="5"/>
          </p:nvPr>
        </p:nvSpPr>
        <p:spPr/>
        <p:txBody>
          <a:bodyPr/>
          <a:lstStyle/>
          <a:p>
            <a:fld id="{EEF6238E-F9A5-4BD5-8C4B-D199888DDD5D}" type="slidenum">
              <a:rPr lang="en-US" smtClean="0"/>
              <a:t>46</a:t>
            </a:fld>
            <a:endParaRPr lang="en-US" dirty="0"/>
          </a:p>
        </p:txBody>
      </p:sp>
    </p:spTree>
    <p:extLst>
      <p:ext uri="{BB962C8B-B14F-4D97-AF65-F5344CB8AC3E}">
        <p14:creationId xmlns:p14="http://schemas.microsoft.com/office/powerpoint/2010/main" val="4271497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Collin College was the first center of excellence in Nursing Education in the state of Texas, and originally was the only Associate Degree program in the state with center of excellence designation.  Other schools have now received this designation, but Collin continues to exceed standards in nursing education. Students graduating from the ADN nursing program will be qualified to test for the Registered Nurse Licensure Exam also known as the NCLEX.  Collin College’s nursing program consistently exceeds both the state and national average on the NCLEX.</a:t>
            </a:r>
          </a:p>
        </p:txBody>
      </p:sp>
      <p:sp>
        <p:nvSpPr>
          <p:cNvPr id="4" name="Slide Number Placeholder 3"/>
          <p:cNvSpPr>
            <a:spLocks noGrp="1"/>
          </p:cNvSpPr>
          <p:nvPr>
            <p:ph type="sldNum" sz="quarter" idx="5"/>
          </p:nvPr>
        </p:nvSpPr>
        <p:spPr/>
        <p:txBody>
          <a:bodyPr/>
          <a:lstStyle/>
          <a:p>
            <a:fld id="{EEF6238E-F9A5-4BD5-8C4B-D199888DDD5D}" type="slidenum">
              <a:rPr lang="en-US" smtClean="0"/>
              <a:t>5</a:t>
            </a:fld>
            <a:endParaRPr lang="en-US" dirty="0"/>
          </a:p>
        </p:txBody>
      </p:sp>
    </p:spTree>
    <p:extLst>
      <p:ext uri="{BB962C8B-B14F-4D97-AF65-F5344CB8AC3E}">
        <p14:creationId xmlns:p14="http://schemas.microsoft.com/office/powerpoint/2010/main" val="3451917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Nursing is one of the few careers that are recession proof.  The nursing workforce is projected to grow by 15% this decade. People will always be sick so there will always be a high demand for nurses.  There has been a growing nursing shortage over the last 20 years.  This shortage drives the demand for nurses.  While there is low supply and high demand, nurses are able to earn high salaries. There is never a typical day in nursing.  Working with patient’s is always different from day to day. Nurses are able to significantly affect people’s lives, often by saving their life!  Many times we are with patient’s on the worst days of their lives and are often able to provide the only light in those dark days.  </a:t>
            </a:r>
          </a:p>
        </p:txBody>
      </p:sp>
      <p:sp>
        <p:nvSpPr>
          <p:cNvPr id="4" name="Slide Number Placeholder 3"/>
          <p:cNvSpPr>
            <a:spLocks noGrp="1"/>
          </p:cNvSpPr>
          <p:nvPr>
            <p:ph type="sldNum" sz="quarter" idx="5"/>
          </p:nvPr>
        </p:nvSpPr>
        <p:spPr/>
        <p:txBody>
          <a:bodyPr/>
          <a:lstStyle/>
          <a:p>
            <a:fld id="{EEF6238E-F9A5-4BD5-8C4B-D199888DDD5D}" type="slidenum">
              <a:rPr lang="en-US" smtClean="0"/>
              <a:t>6</a:t>
            </a:fld>
            <a:endParaRPr lang="en-US" dirty="0"/>
          </a:p>
        </p:txBody>
      </p:sp>
    </p:spTree>
    <p:extLst>
      <p:ext uri="{BB962C8B-B14F-4D97-AF65-F5344CB8AC3E}">
        <p14:creationId xmlns:p14="http://schemas.microsoft.com/office/powerpoint/2010/main" val="91486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Collin’s nursing program has a selective admission process. Acceptance into Collin College does not guarantee acceptance into the nursing program. Students cannot simply enroll in the nursing program, they must be accepted into the program first.  Admission is highly competitive. </a:t>
            </a:r>
          </a:p>
        </p:txBody>
      </p:sp>
      <p:sp>
        <p:nvSpPr>
          <p:cNvPr id="4" name="Slide Number Placeholder 3"/>
          <p:cNvSpPr>
            <a:spLocks noGrp="1"/>
          </p:cNvSpPr>
          <p:nvPr>
            <p:ph type="sldNum" sz="quarter" idx="5"/>
          </p:nvPr>
        </p:nvSpPr>
        <p:spPr/>
        <p:txBody>
          <a:bodyPr/>
          <a:lstStyle/>
          <a:p>
            <a:fld id="{EEF6238E-F9A5-4BD5-8C4B-D199888DDD5D}" type="slidenum">
              <a:rPr lang="en-US" smtClean="0"/>
              <a:t>7</a:t>
            </a:fld>
            <a:endParaRPr lang="en-US" dirty="0"/>
          </a:p>
        </p:txBody>
      </p:sp>
    </p:spTree>
    <p:extLst>
      <p:ext uri="{BB962C8B-B14F-4D97-AF65-F5344CB8AC3E}">
        <p14:creationId xmlns:p14="http://schemas.microsoft.com/office/powerpoint/2010/main" val="371099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nursing is arguably one of the best professions, it does come with certain risks.  As the </a:t>
            </a:r>
            <a:r>
              <a:rPr lang="en-US" dirty="0" err="1"/>
              <a:t>Covid</a:t>
            </a:r>
            <a:r>
              <a:rPr lang="en-US" dirty="0"/>
              <a:t> pandemic taught us, nurses are frequently exposed to various diseases through blood and body fluids.  One of the things that you will learn in Collin’s nursing program is how to use Universal precautions to protect yourself from some of these things. </a:t>
            </a:r>
          </a:p>
        </p:txBody>
      </p:sp>
      <p:sp>
        <p:nvSpPr>
          <p:cNvPr id="4" name="Slide Number Placeholder 3"/>
          <p:cNvSpPr>
            <a:spLocks noGrp="1"/>
          </p:cNvSpPr>
          <p:nvPr>
            <p:ph type="sldNum" sz="quarter" idx="5"/>
          </p:nvPr>
        </p:nvSpPr>
        <p:spPr/>
        <p:txBody>
          <a:bodyPr/>
          <a:lstStyle/>
          <a:p>
            <a:fld id="{EEF6238E-F9A5-4BD5-8C4B-D199888DDD5D}" type="slidenum">
              <a:rPr lang="en-US" smtClean="0"/>
              <a:t>8</a:t>
            </a:fld>
            <a:endParaRPr lang="en-US" dirty="0"/>
          </a:p>
        </p:txBody>
      </p:sp>
    </p:spTree>
    <p:extLst>
      <p:ext uri="{BB962C8B-B14F-4D97-AF65-F5344CB8AC3E}">
        <p14:creationId xmlns:p14="http://schemas.microsoft.com/office/powerpoint/2010/main" val="77516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apply for the nursing program, you simply need to complete a nursing application.  You can find the link to this form on the Collin nursing webpage and also by clicking on the link in this slide.  We admit to the ADN nursing program two times a year once in the fall and once in the spring.  The deadline for fall applications is March 1</a:t>
            </a:r>
            <a:r>
              <a:rPr lang="en-US" baseline="30000" dirty="0"/>
              <a:t>st</a:t>
            </a:r>
            <a:r>
              <a:rPr lang="en-US" dirty="0"/>
              <a:t>.  The deadline for spring entry is June 1</a:t>
            </a:r>
            <a:r>
              <a:rPr lang="en-US" baseline="30000" dirty="0"/>
              <a:t>st</a:t>
            </a:r>
            <a:r>
              <a:rPr lang="en-US" dirty="0"/>
              <a:t>. </a:t>
            </a:r>
          </a:p>
        </p:txBody>
      </p:sp>
      <p:sp>
        <p:nvSpPr>
          <p:cNvPr id="4" name="Slide Number Placeholder 3"/>
          <p:cNvSpPr>
            <a:spLocks noGrp="1"/>
          </p:cNvSpPr>
          <p:nvPr>
            <p:ph type="sldNum" sz="quarter" idx="5"/>
          </p:nvPr>
        </p:nvSpPr>
        <p:spPr/>
        <p:txBody>
          <a:bodyPr/>
          <a:lstStyle/>
          <a:p>
            <a:fld id="{EEF6238E-F9A5-4BD5-8C4B-D199888DDD5D}" type="slidenum">
              <a:rPr lang="en-US" smtClean="0"/>
              <a:t>9</a:t>
            </a:fld>
            <a:endParaRPr lang="en-US" dirty="0"/>
          </a:p>
        </p:txBody>
      </p:sp>
    </p:spTree>
    <p:extLst>
      <p:ext uri="{BB962C8B-B14F-4D97-AF65-F5344CB8AC3E}">
        <p14:creationId xmlns:p14="http://schemas.microsoft.com/office/powerpoint/2010/main" val="2996042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093038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119140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6343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152400"/>
            <a:ext cx="73914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73E87"/>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73E87"/>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0FF6E9-E2FA-4A54-9E7B-4DC9BD6C437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4270361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6195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991100" y="1676400"/>
            <a:ext cx="3619500" cy="47244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73E8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73E8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4DDBDB-3699-4531-85AA-4877332D15E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676212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en-US"/>
              <a:t>Click to edit Master title style</a:t>
            </a:r>
          </a:p>
        </p:txBody>
      </p:sp>
      <p:sp>
        <p:nvSpPr>
          <p:cNvPr id="3" name="ClipArt Placeholder 2"/>
          <p:cNvSpPr>
            <a:spLocks noGrp="1"/>
          </p:cNvSpPr>
          <p:nvPr>
            <p:ph type="clipArt" sz="half" idx="1"/>
          </p:nvPr>
        </p:nvSpPr>
        <p:spPr>
          <a:xfrm>
            <a:off x="1219200" y="1676400"/>
            <a:ext cx="3619500" cy="4724400"/>
          </a:xfrm>
        </p:spPr>
        <p:txBody>
          <a:bodyPr/>
          <a:lstStyle/>
          <a:p>
            <a:pPr lvl="0"/>
            <a:endParaRPr lang="en-US" noProof="0" dirty="0"/>
          </a:p>
        </p:txBody>
      </p:sp>
      <p:sp>
        <p:nvSpPr>
          <p:cNvPr id="4" name="Text Placeholder 3"/>
          <p:cNvSpPr>
            <a:spLocks noGrp="1"/>
          </p:cNvSpPr>
          <p:nvPr>
            <p:ph type="body" sz="half" idx="2"/>
          </p:nvPr>
        </p:nvSpPr>
        <p:spPr>
          <a:xfrm>
            <a:off x="4991100" y="1676400"/>
            <a:ext cx="36195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73E8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73E8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85D6CD-9D09-4614-B2C0-4CC0C551624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3902799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57946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671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145886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201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11335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100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612591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36299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7534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677807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305174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099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152400"/>
            <a:ext cx="73914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73E87"/>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73E87"/>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0FF6E9-E2FA-4A54-9E7B-4DC9BD6C4377}"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14614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6195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991100" y="1676400"/>
            <a:ext cx="3619500" cy="47244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73E8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73E8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4DDBDB-3699-4531-85AA-4877332D15E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522893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391400" cy="1066800"/>
          </a:xfrm>
        </p:spPr>
        <p:txBody>
          <a:bodyPr/>
          <a:lstStyle/>
          <a:p>
            <a:r>
              <a:rPr lang="en-US"/>
              <a:t>Click to edit Master title style</a:t>
            </a:r>
          </a:p>
        </p:txBody>
      </p:sp>
      <p:sp>
        <p:nvSpPr>
          <p:cNvPr id="3" name="ClipArt Placeholder 2"/>
          <p:cNvSpPr>
            <a:spLocks noGrp="1"/>
          </p:cNvSpPr>
          <p:nvPr>
            <p:ph type="clipArt" sz="half" idx="1"/>
          </p:nvPr>
        </p:nvSpPr>
        <p:spPr>
          <a:xfrm>
            <a:off x="1219200" y="1676400"/>
            <a:ext cx="3619500" cy="4724400"/>
          </a:xfrm>
        </p:spPr>
        <p:txBody>
          <a:bodyPr/>
          <a:lstStyle/>
          <a:p>
            <a:pPr lvl="0"/>
            <a:endParaRPr lang="en-US" noProof="0" dirty="0"/>
          </a:p>
        </p:txBody>
      </p:sp>
      <p:sp>
        <p:nvSpPr>
          <p:cNvPr id="4" name="Text Placeholder 3"/>
          <p:cNvSpPr>
            <a:spLocks noGrp="1"/>
          </p:cNvSpPr>
          <p:nvPr>
            <p:ph type="body" sz="half" idx="2"/>
          </p:nvPr>
        </p:nvSpPr>
        <p:spPr>
          <a:xfrm>
            <a:off x="4991100" y="1676400"/>
            <a:ext cx="36195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73E87"/>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73E87"/>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85D6CD-9D09-4614-B2C0-4CC0C5516242}" type="slidenum">
              <a:rPr lang="en-US">
                <a:solidFill>
                  <a:srgbClr val="073E87"/>
                </a:solidFill>
              </a:rPr>
              <a:pPr>
                <a:defRPr/>
              </a:pPr>
              <a:t>‹#›</a:t>
            </a:fld>
            <a:endParaRPr lang="en-US" dirty="0">
              <a:solidFill>
                <a:srgbClr val="073E87"/>
              </a:solidFill>
            </a:endParaRPr>
          </a:p>
        </p:txBody>
      </p:sp>
    </p:spTree>
    <p:extLst>
      <p:ext uri="{BB962C8B-B14F-4D97-AF65-F5344CB8AC3E}">
        <p14:creationId xmlns:p14="http://schemas.microsoft.com/office/powerpoint/2010/main" val="218793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32378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86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52987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298780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54403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5642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44D5752-C46A-4E71-B968-82EAE365ECDD}"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861919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44D5752-C46A-4E71-B968-82EAE365ECDD}"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236581"/>
      </p:ext>
    </p:extLst>
  </p:cSld>
  <p:clrMap bg1="lt1" tx1="dk1" bg2="lt2" tx2="dk2" accent1="accent1" accent2="accent2" accent3="accent3" accent4="accent4" accent5="accent5" accent6="accent6" hlink="hlink" folHlink="folHlink"/>
  <p:sldLayoutIdLst>
    <p:sldLayoutId id="2147485569" r:id="rId1"/>
    <p:sldLayoutId id="2147485570" r:id="rId2"/>
    <p:sldLayoutId id="2147485571" r:id="rId3"/>
    <p:sldLayoutId id="2147485572" r:id="rId4"/>
    <p:sldLayoutId id="2147485573" r:id="rId5"/>
    <p:sldLayoutId id="2147485574" r:id="rId6"/>
    <p:sldLayoutId id="2147485575" r:id="rId7"/>
    <p:sldLayoutId id="2147485576" r:id="rId8"/>
    <p:sldLayoutId id="2147485577" r:id="rId9"/>
    <p:sldLayoutId id="2147485578" r:id="rId10"/>
    <p:sldLayoutId id="2147485579" r:id="rId11"/>
    <p:sldLayoutId id="2147485580" r:id="rId12"/>
    <p:sldLayoutId id="2147485581" r:id="rId13"/>
    <p:sldLayoutId id="2147485582" r:id="rId14"/>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95AC5C6-E618-413A-ABA4-64F9ED0AE0BA}" type="datetimeFigureOut">
              <a:rPr lang="en-US" smtClean="0">
                <a:solidFill>
                  <a:srgbClr val="073E87"/>
                </a:solidFill>
              </a:rPr>
              <a:pPr/>
              <a:t>9/19/2023</a:t>
            </a:fld>
            <a:endParaRPr lang="en-US">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44D5752-C46A-4E71-B968-82EAE365ECDD}"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5027507"/>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 id="2147486150" r:id="rId12"/>
    <p:sldLayoutId id="2147486151" r:id="rId13"/>
    <p:sldLayoutId id="2147486152" r:id="rId14"/>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0.w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hyperlink" Target="https://www.collin.edu/nursing/associatedegreenursing/index.htm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collin.edu/nursing" TargetMode="External"/><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collin.edu/nursing/associatedegreenursing/index.html" TargetMode="External"/><Relationship Id="rId5" Type="http://schemas.openxmlformats.org/officeDocument/2006/relationships/image" Target="../media/image9.pn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16.w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png"/><Relationship Id="rId5" Type="http://schemas.openxmlformats.org/officeDocument/2006/relationships/hyperlink" Target="http://www.atitesting.com/"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hyperlink" Target="https://www.atitesting.com/ati_store/product.aspx?zpid=942"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slideLayout" Target="../slideLayouts/slideLayout2.xml"/><Relationship Id="rId7" Type="http://schemas.openxmlformats.org/officeDocument/2006/relationships/image" Target="../media/image19.wmf"/><Relationship Id="rId12"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8.png"/><Relationship Id="rId11" Type="http://schemas.openxmlformats.org/officeDocument/2006/relationships/image" Target="../media/image9.png"/><Relationship Id="rId5" Type="http://schemas.openxmlformats.org/officeDocument/2006/relationships/hyperlink" Target="https://www.collin.edu/foundation/" TargetMode="External"/><Relationship Id="rId10" Type="http://schemas.openxmlformats.org/officeDocument/2006/relationships/image" Target="../media/image22.wmf"/><Relationship Id="rId4" Type="http://schemas.openxmlformats.org/officeDocument/2006/relationships/notesSlide" Target="../notesSlides/notesSlide41.xml"/><Relationship Id="rId9"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9.png"/><Relationship Id="rId5" Type="http://schemas.openxmlformats.org/officeDocument/2006/relationships/hyperlink" Target="http://www.collin.edu/nursing/associatedegreenursing/index.html"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23.wmf"/><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hyperlink" Target="http://www.collin.edu/nursing/associatedegreenursing/index.html"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1"/>
            <a:ext cx="7543800" cy="1752599"/>
          </a:xfrm>
        </p:spPr>
        <p:txBody>
          <a:bodyPr>
            <a:normAutofit/>
          </a:bodyPr>
          <a:lstStyle/>
          <a:p>
            <a:pPr algn="ctr"/>
            <a:r>
              <a:rPr lang="en-US" b="1" dirty="0"/>
              <a:t>COLLIN COLLEGE</a:t>
            </a:r>
            <a:br>
              <a:rPr lang="en-US" b="1" dirty="0"/>
            </a:br>
            <a:r>
              <a:rPr lang="en-US" b="1" dirty="0"/>
              <a:t>NURSING PROGRAM</a:t>
            </a:r>
          </a:p>
        </p:txBody>
      </p:sp>
      <p:pic>
        <p:nvPicPr>
          <p:cNvPr id="3" name="Picture 2" descr="https://attachments.office.net/owa/crangel%40collin.edu/service.svc/s/GetAttachmentThumbnail?id=AQMkAGY4Y2Q5YzdhLTg2OTQtNGE5Zi1iYzU0LWIwYzQ5NjhiMTM1MQBGAAADFHXpAJ4j1kWm5l9BVwtGuQcA%2BusOPecOpkyY8Ydril0AkwAAAgEMAAAApr0OPskERkKawdnB2W%2FwmQAC9KSEvAAAAAESABAAuDpYYUg23keoNwPez%2BFtrQ%3D%3D&amp;thumbnailType=2&amp;owa=outlook.office.com&amp;scriptVer=2020050302.05&amp;X-OWA-CANARY=sSdo2ETuDkS9v69iJYN2GfCJzfYU-dcYS76zlnUmnoJ74ErPdT_xEdtdYdEVN922YgREZoEZhZU.&amp;token=eyJhbGciOiJSUzI1NiIsImtpZCI6IjU2MzU4ODUyMzRCOTI1MkRERTAwNTc2NkQ5RDlGMjc2NTY1RjYzRTIiLCJ4NXQiOiJWaldJVWpTNUpTM2VBRmRtMmRueWRsWmZZLUkiLCJ0eXAiOiJKV1QifQ.eyJvcmlnaW4iOiJodHRwczovL291dGxvb2sub2ZmaWNlLmNvbSIsInVjIjoiZWRjMDE0ZWNlNGNhNDg0Mjk0YzU0MjdkMGI1ODAzNWQiLCJ2ZXIiOiJFeGNoYW5nZS5DYWxsYmFjay5WMSIsImFwcGN0eHNlbmRlciI6Ik93YURvd25sb2FkQGM1MDYzNDMxLWQ3ZjItNDhkYi1hYzYyLWVhZWFhMmUwYmZmYyIsImlzc3JpbmciOiJXVyIsImFwcGN0eCI6IntcIm1zZXhjaHByb3RcIjpcIm93YVwiLFwicHJpbWFyeXNpZFwiOlwiUy0xLTUtMjEtODAyNjY5NTQ0LTc0NTY1MTA0MS0zOTM4MzcwMTM3LTE2Mjg4NlwiLFwicHVpZFwiOlwiMTE1MzgzNjI5NjQxNDczOTIyNFwiLFwib2lkXCI6XCJhMGE4NTlmZi1mYmQ4LTRkNjctODBjMy0xOGI1NDI2NzViNTBcIixcInNjb3BlXCI6XCJPd2FEb3dubG9hZFwifSIsIm5iZiI6MTU4OTU3NzIyMCwiZXhwIjoxNTg5NTc3ODIwLCJpc3MiOiIwMDAwMDAwMi0wMDAwLTBmZjEtY2UwMC0wMDAwMDAwMDAwMDBAYzUwNjM0MzEtZDdmMi00OGRiLWFjNjItZWFlYWEyZTBiZmZjIiwiYXVkIjoiMDAwMDAwMDItMDAwMC0wZmYxLWNlMDAtMDAwMDAwMDAwMDAwL2F0dGFjaG1lbnRzLm9mZmljZS5uZXRAYzUwNjM0MzEtZDdmMi00OGRiLWFjNjItZWFlYWEyZTBiZmZjIiwiaGFwcCI6Im93YSJ9.DaXjwyd-6b-P7ZXWDg0M3nAEhsoWyoLlg6w-0YflHTF7VHNXeYK8Z-GgujPtKHiKAyDhIxp46In2tnsnKG0p4l5HSepDYXn-599U63bpw3tIPGJmLUBG-eN2ExXA3eJNND8guCmMkXk_gVbbio8ZEcK44jddwIQ4OUV5SMmxOMSQ-hB1gtJXj7pVbBwNCSElYF8RlWykSTv969Jq3m6Qf8xz2oPegm9vZOrkSnPUhufgeNSi2ZE6AVuAY8cfrcp5Clq-FXnIul-hQFADHWBFcmGH9GnjQ7HUbciDqDOxGlB8wr7rhd49yM2ETr5fjG_2dkQF5SaT-fh3Jv5nwqiRhw&amp;animation=tr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246" y="3276600"/>
            <a:ext cx="2145507" cy="2061039"/>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81EA88A8-62F6-48D1-B906-C79499E649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5386" y="5562600"/>
            <a:ext cx="609600" cy="609600"/>
          </a:xfrm>
          <a:prstGeom prst="rect">
            <a:avLst/>
          </a:prstGeom>
        </p:spPr>
      </p:pic>
    </p:spTree>
    <p:extLst>
      <p:ext uri="{BB962C8B-B14F-4D97-AF65-F5344CB8AC3E}">
        <p14:creationId xmlns:p14="http://schemas.microsoft.com/office/powerpoint/2010/main" val="18417722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199" y="2332926"/>
            <a:ext cx="7932646" cy="1619794"/>
          </a:xfrm>
        </p:spPr>
        <p:txBody>
          <a:bodyPr>
            <a:normAutofit/>
          </a:bodyPr>
          <a:lstStyle/>
          <a:p>
            <a:endParaRPr lang="en-US" dirty="0">
              <a:solidFill>
                <a:schemeClr val="tx1">
                  <a:lumMod val="85000"/>
                  <a:lumOff val="15000"/>
                </a:schemeClr>
              </a:solidFill>
            </a:endParaRPr>
          </a:p>
          <a:p>
            <a:pPr marL="0" indent="0">
              <a:buNone/>
            </a:pPr>
            <a:r>
              <a:rPr lang="en-US" sz="3200" dirty="0">
                <a:solidFill>
                  <a:schemeClr val="tx1">
                    <a:lumMod val="85000"/>
                    <a:lumOff val="15000"/>
                  </a:schemeClr>
                </a:solidFill>
              </a:rPr>
              <a:t>How many students do we accept per semester?</a:t>
            </a:r>
          </a:p>
          <a:p>
            <a:endParaRPr lang="en-US" dirty="0">
              <a:solidFill>
                <a:schemeClr val="tx1">
                  <a:lumMod val="85000"/>
                  <a:lumOff val="15000"/>
                </a:schemeClr>
              </a:solidFill>
            </a:endParaRPr>
          </a:p>
          <a:p>
            <a:endParaRPr lang="en-US" dirty="0"/>
          </a:p>
        </p:txBody>
      </p:sp>
      <p:sp>
        <p:nvSpPr>
          <p:cNvPr id="2" name="Title 1"/>
          <p:cNvSpPr>
            <a:spLocks noGrp="1"/>
          </p:cNvSpPr>
          <p:nvPr>
            <p:ph type="title"/>
          </p:nvPr>
        </p:nvSpPr>
        <p:spPr/>
        <p:txBody>
          <a:bodyPr>
            <a:normAutofit/>
          </a:bodyPr>
          <a:lstStyle/>
          <a:p>
            <a:pPr algn="ctr"/>
            <a:r>
              <a:rPr lang="en-US" b="1" dirty="0"/>
              <a:t>Common Question: </a:t>
            </a:r>
          </a:p>
        </p:txBody>
      </p:sp>
      <p:pic>
        <p:nvPicPr>
          <p:cNvPr id="4" name="Picture 3" descr="C:\Documents and Settings\Administrator\Local Settings\Temporary Internet Files\Content.IE5\U52LAX87\MC900446070[1].wm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5555" y="1080198"/>
            <a:ext cx="537845" cy="1021715"/>
          </a:xfrm>
          <a:prstGeom prst="rect">
            <a:avLst/>
          </a:prstGeom>
          <a:noFill/>
          <a:ln>
            <a:noFill/>
          </a:ln>
        </p:spPr>
      </p:pic>
      <p:sp>
        <p:nvSpPr>
          <p:cNvPr id="5" name="TextBox 4"/>
          <p:cNvSpPr txBox="1"/>
          <p:nvPr/>
        </p:nvSpPr>
        <p:spPr>
          <a:xfrm>
            <a:off x="990600" y="3938106"/>
            <a:ext cx="7162800" cy="1077218"/>
          </a:xfrm>
          <a:prstGeom prst="rect">
            <a:avLst/>
          </a:prstGeom>
          <a:noFill/>
        </p:spPr>
        <p:txBody>
          <a:bodyPr wrap="square" rtlCol="0">
            <a:spAutoFit/>
          </a:bodyPr>
          <a:lstStyle/>
          <a:p>
            <a:pPr marL="571500" indent="-571500">
              <a:buClr>
                <a:schemeClr val="accent2"/>
              </a:buClr>
              <a:buFont typeface="Symbol" panose="05050102010706020507" pitchFamily="18" charset="2"/>
              <a:buChar char="*"/>
            </a:pPr>
            <a:r>
              <a:rPr lang="en-US" sz="3200" dirty="0">
                <a:solidFill>
                  <a:schemeClr val="tx1">
                    <a:lumMod val="85000"/>
                    <a:lumOff val="15000"/>
                  </a:schemeClr>
                </a:solidFill>
              </a:rPr>
              <a:t>We accept a range from 90-120 students per semester.</a:t>
            </a:r>
            <a:endParaRPr lang="en-US" sz="3200" dirty="0"/>
          </a:p>
        </p:txBody>
      </p:sp>
      <p:pic>
        <p:nvPicPr>
          <p:cNvPr id="6" name="Picture 5">
            <a:extLst>
              <a:ext uri="{FF2B5EF4-FFF2-40B4-BE49-F238E27FC236}">
                <a16:creationId xmlns:a16="http://schemas.microsoft.com/office/drawing/2014/main" id="{2FACB9CD-22A6-49C8-9AAE-281C12872313}"/>
              </a:ext>
            </a:extLst>
          </p:cNvPr>
          <p:cNvPicPr>
            <a:picLocks noChangeAspect="1"/>
          </p:cNvPicPr>
          <p:nvPr/>
        </p:nvPicPr>
        <p:blipFill>
          <a:blip r:embed="rId6"/>
          <a:stretch>
            <a:fillRect/>
          </a:stretch>
        </p:blipFill>
        <p:spPr>
          <a:xfrm>
            <a:off x="5181600" y="6019800"/>
            <a:ext cx="3305175" cy="695325"/>
          </a:xfrm>
          <a:prstGeom prst="rect">
            <a:avLst/>
          </a:prstGeom>
        </p:spPr>
      </p:pic>
      <p:pic>
        <p:nvPicPr>
          <p:cNvPr id="7" name="Recorded Sound">
            <a:hlinkClick r:id="" action="ppaction://media"/>
            <a:extLst>
              <a:ext uri="{FF2B5EF4-FFF2-40B4-BE49-F238E27FC236}">
                <a16:creationId xmlns:a16="http://schemas.microsoft.com/office/drawing/2014/main" id="{88C0E4B3-90D4-4E41-A1D8-6A66586DCB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5715000"/>
            <a:ext cx="609600" cy="609600"/>
          </a:xfrm>
          <a:prstGeom prst="rect">
            <a:avLst/>
          </a:prstGeom>
        </p:spPr>
      </p:pic>
    </p:spTree>
    <p:extLst>
      <p:ext uri="{BB962C8B-B14F-4D97-AF65-F5344CB8AC3E}">
        <p14:creationId xmlns:p14="http://schemas.microsoft.com/office/powerpoint/2010/main" val="1251337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5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52600"/>
            <a:ext cx="8686800" cy="4419600"/>
          </a:xfrm>
        </p:spPr>
        <p:txBody>
          <a:bodyPr>
            <a:normAutofit/>
          </a:bodyPr>
          <a:lstStyle/>
          <a:p>
            <a:pPr marL="0" indent="0">
              <a:buNone/>
            </a:pPr>
            <a:endParaRPr lang="en-US" dirty="0">
              <a:solidFill>
                <a:schemeClr val="tx1">
                  <a:lumMod val="85000"/>
                  <a:lumOff val="15000"/>
                </a:schemeClr>
              </a:solidFill>
            </a:endParaRPr>
          </a:p>
          <a:p>
            <a:r>
              <a:rPr lang="en-US" sz="2800" dirty="0">
                <a:solidFill>
                  <a:schemeClr val="tx1">
                    <a:lumMod val="85000"/>
                    <a:lumOff val="15000"/>
                  </a:schemeClr>
                </a:solidFill>
              </a:rPr>
              <a:t>3 Prerequisite Courses</a:t>
            </a:r>
          </a:p>
          <a:p>
            <a:r>
              <a:rPr lang="en-US" sz="2800" dirty="0">
                <a:solidFill>
                  <a:schemeClr val="tx1">
                    <a:lumMod val="85000"/>
                    <a:lumOff val="15000"/>
                  </a:schemeClr>
                </a:solidFill>
              </a:rPr>
              <a:t>Entrance Exam (TEAS)</a:t>
            </a:r>
          </a:p>
          <a:p>
            <a:r>
              <a:rPr lang="en-US" sz="2800" dirty="0">
                <a:solidFill>
                  <a:schemeClr val="tx1">
                    <a:lumMod val="85000"/>
                    <a:lumOff val="15000"/>
                  </a:schemeClr>
                </a:solidFill>
              </a:rPr>
              <a:t>Complete nursing application.  Application is online </a:t>
            </a:r>
            <a:r>
              <a:rPr lang="en-US" sz="2200" dirty="0">
                <a:solidFill>
                  <a:schemeClr val="tx1">
                    <a:lumMod val="85000"/>
                    <a:lumOff val="15000"/>
                  </a:schemeClr>
                </a:solidFill>
                <a:hlinkClick r:id="rId5"/>
              </a:rPr>
              <a:t>https://www.collin.edu/nursing/associatedegreenursing/index.html</a:t>
            </a:r>
            <a:r>
              <a:rPr lang="en-US" sz="2200" dirty="0">
                <a:solidFill>
                  <a:schemeClr val="tx1">
                    <a:lumMod val="85000"/>
                    <a:lumOff val="15000"/>
                  </a:schemeClr>
                </a:solidFill>
              </a:rPr>
              <a:t>   </a:t>
            </a:r>
          </a:p>
          <a:p>
            <a:r>
              <a:rPr lang="en-US" sz="2800" dirty="0">
                <a:solidFill>
                  <a:schemeClr val="tx1">
                    <a:lumMod val="85000"/>
                    <a:lumOff val="15000"/>
                  </a:schemeClr>
                </a:solidFill>
              </a:rPr>
              <a:t>Upload unofficial copies of transcripts and the TEAS test score.  </a:t>
            </a:r>
            <a:endParaRPr lang="en-US" sz="2800" dirty="0"/>
          </a:p>
        </p:txBody>
      </p:sp>
      <p:sp>
        <p:nvSpPr>
          <p:cNvPr id="2" name="Title 1"/>
          <p:cNvSpPr>
            <a:spLocks noGrp="1"/>
          </p:cNvSpPr>
          <p:nvPr>
            <p:ph type="title"/>
          </p:nvPr>
        </p:nvSpPr>
        <p:spPr/>
        <p:txBody>
          <a:bodyPr>
            <a:normAutofit/>
          </a:bodyPr>
          <a:lstStyle/>
          <a:p>
            <a:pPr algn="ctr"/>
            <a:r>
              <a:rPr lang="en-US" sz="4000" b="1" dirty="0"/>
              <a:t>What is needed to apply: </a:t>
            </a:r>
          </a:p>
        </p:txBody>
      </p:sp>
      <p:pic>
        <p:nvPicPr>
          <p:cNvPr id="4" name="Picture 3">
            <a:extLst>
              <a:ext uri="{FF2B5EF4-FFF2-40B4-BE49-F238E27FC236}">
                <a16:creationId xmlns:a16="http://schemas.microsoft.com/office/drawing/2014/main" id="{C755DE11-381F-490D-8A29-AF33ADA0AD04}"/>
              </a:ext>
            </a:extLst>
          </p:cNvPr>
          <p:cNvPicPr>
            <a:picLocks noChangeAspect="1"/>
          </p:cNvPicPr>
          <p:nvPr/>
        </p:nvPicPr>
        <p:blipFill>
          <a:blip r:embed="rId6"/>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2E76F46A-9A65-4B59-B0D5-44444BDF2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5529263"/>
            <a:ext cx="609600" cy="609600"/>
          </a:xfrm>
          <a:prstGeom prst="rect">
            <a:avLst/>
          </a:prstGeom>
        </p:spPr>
      </p:pic>
    </p:spTree>
    <p:extLst>
      <p:ext uri="{BB962C8B-B14F-4D97-AF65-F5344CB8AC3E}">
        <p14:creationId xmlns:p14="http://schemas.microsoft.com/office/powerpoint/2010/main" val="29438701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797355"/>
            <a:ext cx="7576681" cy="1927046"/>
          </a:xfrm>
        </p:spPr>
        <p:txBody>
          <a:bodyPr>
            <a:normAutofit/>
          </a:bodyPr>
          <a:lstStyle/>
          <a:p>
            <a:pPr marL="0" indent="0">
              <a:buNone/>
            </a:pPr>
            <a:r>
              <a:rPr lang="en-US" sz="3900" dirty="0">
                <a:solidFill>
                  <a:schemeClr val="tx1"/>
                </a:solidFill>
              </a:rPr>
              <a:t>The RN degree plan is a 2 year program that meets in the Spring and Fall for 4 semesters</a:t>
            </a:r>
            <a:r>
              <a:rPr lang="en-US" sz="2800" dirty="0">
                <a:solidFill>
                  <a:schemeClr val="tx1"/>
                </a:solidFill>
              </a:rPr>
              <a:t>.  </a:t>
            </a:r>
            <a:endParaRPr lang="en-US" sz="2800" dirty="0">
              <a:solidFill>
                <a:schemeClr val="tx1">
                  <a:lumMod val="85000"/>
                  <a:lumOff val="15000"/>
                </a:schemeClr>
              </a:solidFill>
            </a:endParaRPr>
          </a:p>
          <a:p>
            <a:endParaRPr lang="en-US" dirty="0">
              <a:solidFill>
                <a:schemeClr val="tx1">
                  <a:lumMod val="85000"/>
                  <a:lumOff val="15000"/>
                </a:schemeClr>
              </a:solidFill>
            </a:endParaRPr>
          </a:p>
          <a:p>
            <a:endParaRPr lang="en-US" dirty="0"/>
          </a:p>
        </p:txBody>
      </p:sp>
      <p:sp>
        <p:nvSpPr>
          <p:cNvPr id="2" name="Title 1"/>
          <p:cNvSpPr>
            <a:spLocks noGrp="1"/>
          </p:cNvSpPr>
          <p:nvPr>
            <p:ph type="title"/>
          </p:nvPr>
        </p:nvSpPr>
        <p:spPr/>
        <p:txBody>
          <a:bodyPr>
            <a:normAutofit fontScale="90000"/>
          </a:bodyPr>
          <a:lstStyle/>
          <a:p>
            <a:pPr algn="ctr"/>
            <a:r>
              <a:rPr lang="en-US" dirty="0"/>
              <a:t>How many semesters for a traditional Nursing degree?</a:t>
            </a:r>
            <a:endParaRPr lang="en-US" b="1" dirty="0"/>
          </a:p>
        </p:txBody>
      </p:sp>
      <p:pic>
        <p:nvPicPr>
          <p:cNvPr id="4" name="Picture 3">
            <a:extLst>
              <a:ext uri="{FF2B5EF4-FFF2-40B4-BE49-F238E27FC236}">
                <a16:creationId xmlns:a16="http://schemas.microsoft.com/office/drawing/2014/main" id="{3319036E-999D-4F16-BA19-9D490B2AA249}"/>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2531AA69-3BAF-48EA-B61B-E7649CCAF4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1975" y="5625900"/>
            <a:ext cx="609600" cy="609600"/>
          </a:xfrm>
          <a:prstGeom prst="rect">
            <a:avLst/>
          </a:prstGeom>
        </p:spPr>
      </p:pic>
    </p:spTree>
    <p:extLst>
      <p:ext uri="{BB962C8B-B14F-4D97-AF65-F5344CB8AC3E}">
        <p14:creationId xmlns:p14="http://schemas.microsoft.com/office/powerpoint/2010/main" val="36508722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B9FE2-015D-4FC0-925F-4CCF2A4687F9}"/>
              </a:ext>
            </a:extLst>
          </p:cNvPr>
          <p:cNvSpPr>
            <a:spLocks noGrp="1"/>
          </p:cNvSpPr>
          <p:nvPr>
            <p:ph type="title"/>
          </p:nvPr>
        </p:nvSpPr>
        <p:spPr>
          <a:xfrm>
            <a:off x="457200" y="338328"/>
            <a:ext cx="8229600" cy="880872"/>
          </a:xfrm>
        </p:spPr>
        <p:txBody>
          <a:bodyPr>
            <a:normAutofit/>
          </a:bodyPr>
          <a:lstStyle/>
          <a:p>
            <a:r>
              <a:rPr lang="en-US" sz="4000" dirty="0"/>
              <a:t>Nursing Website</a:t>
            </a:r>
          </a:p>
        </p:txBody>
      </p:sp>
      <p:pic>
        <p:nvPicPr>
          <p:cNvPr id="7" name="Picture 6">
            <a:extLst>
              <a:ext uri="{FF2B5EF4-FFF2-40B4-BE49-F238E27FC236}">
                <a16:creationId xmlns:a16="http://schemas.microsoft.com/office/drawing/2014/main" id="{8E8BC036-1711-48BA-AE67-7403B88EC109}"/>
              </a:ext>
            </a:extLst>
          </p:cNvPr>
          <p:cNvPicPr>
            <a:picLocks noChangeAspect="1"/>
          </p:cNvPicPr>
          <p:nvPr/>
        </p:nvPicPr>
        <p:blipFill>
          <a:blip r:embed="rId5"/>
          <a:stretch>
            <a:fillRect/>
          </a:stretch>
        </p:blipFill>
        <p:spPr>
          <a:xfrm>
            <a:off x="5181600" y="6019800"/>
            <a:ext cx="3305175" cy="695325"/>
          </a:xfrm>
          <a:prstGeom prst="rect">
            <a:avLst/>
          </a:prstGeom>
        </p:spPr>
      </p:pic>
      <p:sp>
        <p:nvSpPr>
          <p:cNvPr id="4" name="Content Placeholder 3">
            <a:extLst>
              <a:ext uri="{FF2B5EF4-FFF2-40B4-BE49-F238E27FC236}">
                <a16:creationId xmlns:a16="http://schemas.microsoft.com/office/drawing/2014/main" id="{E6EE476E-CEFC-436C-967E-E30EED2F6F10}"/>
              </a:ext>
            </a:extLst>
          </p:cNvPr>
          <p:cNvSpPr>
            <a:spLocks noGrp="1"/>
          </p:cNvSpPr>
          <p:nvPr>
            <p:ph idx="1"/>
          </p:nvPr>
        </p:nvSpPr>
        <p:spPr>
          <a:xfrm>
            <a:off x="304801" y="1905000"/>
            <a:ext cx="8534400" cy="4114799"/>
          </a:xfrm>
        </p:spPr>
        <p:txBody>
          <a:bodyPr>
            <a:normAutofit/>
          </a:bodyPr>
          <a:lstStyle/>
          <a:p>
            <a:r>
              <a:rPr lang="en-US" sz="2800" dirty="0">
                <a:hlinkClick r:id="rId6"/>
              </a:rPr>
              <a:t>www.collin.edu/nursing</a:t>
            </a:r>
            <a:endParaRPr lang="en-US" sz="2800" dirty="0"/>
          </a:p>
          <a:p>
            <a:r>
              <a:rPr lang="en-US" sz="2800" dirty="0">
                <a:solidFill>
                  <a:schemeClr val="tx1"/>
                </a:solidFill>
              </a:rPr>
              <a:t>Collin College Nursing Division Office -  972-548-6772</a:t>
            </a:r>
          </a:p>
          <a:p>
            <a:r>
              <a:rPr lang="en-US" sz="2800" dirty="0">
                <a:solidFill>
                  <a:schemeClr val="tx1"/>
                </a:solidFill>
              </a:rPr>
              <a:t>Nursing Programs</a:t>
            </a:r>
          </a:p>
          <a:p>
            <a:pPr lvl="2"/>
            <a:r>
              <a:rPr lang="en-US" sz="2800" dirty="0">
                <a:solidFill>
                  <a:schemeClr val="tx1"/>
                </a:solidFill>
              </a:rPr>
              <a:t>Vocational Nursing</a:t>
            </a:r>
          </a:p>
          <a:p>
            <a:pPr lvl="2"/>
            <a:r>
              <a:rPr lang="en-US" sz="2800" dirty="0">
                <a:solidFill>
                  <a:schemeClr val="tx1"/>
                </a:solidFill>
              </a:rPr>
              <a:t>Associate Degree of Nursing – RN</a:t>
            </a:r>
          </a:p>
          <a:p>
            <a:pPr lvl="2"/>
            <a:r>
              <a:rPr lang="en-US" sz="2800" dirty="0">
                <a:solidFill>
                  <a:schemeClr val="tx1"/>
                </a:solidFill>
              </a:rPr>
              <a:t>LVN to RN Bridge</a:t>
            </a:r>
          </a:p>
          <a:p>
            <a:pPr lvl="2"/>
            <a:r>
              <a:rPr lang="en-US" sz="2800" dirty="0">
                <a:solidFill>
                  <a:schemeClr val="tx1"/>
                </a:solidFill>
              </a:rPr>
              <a:t>RN to BSN Bridge</a:t>
            </a:r>
          </a:p>
          <a:p>
            <a:pPr lvl="2"/>
            <a:endParaRPr lang="en-US" dirty="0"/>
          </a:p>
          <a:p>
            <a:endParaRPr lang="en-US" dirty="0"/>
          </a:p>
        </p:txBody>
      </p:sp>
      <p:pic>
        <p:nvPicPr>
          <p:cNvPr id="8" name="Picture 7">
            <a:extLst>
              <a:ext uri="{FF2B5EF4-FFF2-40B4-BE49-F238E27FC236}">
                <a16:creationId xmlns:a16="http://schemas.microsoft.com/office/drawing/2014/main" id="{E992C6ED-13EB-4646-A17E-6317F325514C}"/>
              </a:ext>
            </a:extLst>
          </p:cNvPr>
          <p:cNvPicPr>
            <a:picLocks noChangeAspect="1"/>
          </p:cNvPicPr>
          <p:nvPr/>
        </p:nvPicPr>
        <p:blipFill>
          <a:blip r:embed="rId7"/>
          <a:stretch>
            <a:fillRect/>
          </a:stretch>
        </p:blipFill>
        <p:spPr>
          <a:xfrm>
            <a:off x="7057017" y="304925"/>
            <a:ext cx="1609950" cy="1267002"/>
          </a:xfrm>
          <a:prstGeom prst="rect">
            <a:avLst/>
          </a:prstGeom>
        </p:spPr>
      </p:pic>
      <p:pic>
        <p:nvPicPr>
          <p:cNvPr id="2" name="Recorded Sound">
            <a:hlinkClick r:id="" action="ppaction://media"/>
            <a:extLst>
              <a:ext uri="{FF2B5EF4-FFF2-40B4-BE49-F238E27FC236}">
                <a16:creationId xmlns:a16="http://schemas.microsoft.com/office/drawing/2014/main" id="{398947DE-FF88-42BA-B78B-E4FA4A552C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01014" y="5562600"/>
            <a:ext cx="609600" cy="609600"/>
          </a:xfrm>
          <a:prstGeom prst="rect">
            <a:avLst/>
          </a:prstGeom>
        </p:spPr>
      </p:pic>
    </p:spTree>
    <p:extLst>
      <p:ext uri="{BB962C8B-B14F-4D97-AF65-F5344CB8AC3E}">
        <p14:creationId xmlns:p14="http://schemas.microsoft.com/office/powerpoint/2010/main" val="263824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1E2DF0-D573-4795-9634-94AD6B1E844D}"/>
              </a:ext>
            </a:extLst>
          </p:cNvPr>
          <p:cNvSpPr>
            <a:spLocks noGrp="1"/>
          </p:cNvSpPr>
          <p:nvPr>
            <p:ph type="title"/>
          </p:nvPr>
        </p:nvSpPr>
        <p:spPr>
          <a:xfrm>
            <a:off x="457200" y="-3132"/>
            <a:ext cx="8229600" cy="1252728"/>
          </a:xfrm>
        </p:spPr>
        <p:txBody>
          <a:bodyPr>
            <a:normAutofit/>
          </a:bodyPr>
          <a:lstStyle/>
          <a:p>
            <a:r>
              <a:rPr lang="en-US" sz="4000" dirty="0"/>
              <a:t>The ADN Website</a:t>
            </a:r>
          </a:p>
        </p:txBody>
      </p:sp>
      <p:pic>
        <p:nvPicPr>
          <p:cNvPr id="7" name="Picture 6">
            <a:extLst>
              <a:ext uri="{FF2B5EF4-FFF2-40B4-BE49-F238E27FC236}">
                <a16:creationId xmlns:a16="http://schemas.microsoft.com/office/drawing/2014/main" id="{9FEC2334-407F-47B1-99D8-C7F4803C172F}"/>
              </a:ext>
            </a:extLst>
          </p:cNvPr>
          <p:cNvPicPr>
            <a:picLocks noChangeAspect="1"/>
          </p:cNvPicPr>
          <p:nvPr/>
        </p:nvPicPr>
        <p:blipFill>
          <a:blip r:embed="rId5"/>
          <a:stretch>
            <a:fillRect/>
          </a:stretch>
        </p:blipFill>
        <p:spPr>
          <a:xfrm>
            <a:off x="5181600" y="6019800"/>
            <a:ext cx="3305175" cy="695325"/>
          </a:xfrm>
          <a:prstGeom prst="rect">
            <a:avLst/>
          </a:prstGeom>
        </p:spPr>
      </p:pic>
      <p:sp>
        <p:nvSpPr>
          <p:cNvPr id="4" name="Content Placeholder 3">
            <a:extLst>
              <a:ext uri="{FF2B5EF4-FFF2-40B4-BE49-F238E27FC236}">
                <a16:creationId xmlns:a16="http://schemas.microsoft.com/office/drawing/2014/main" id="{9130C57B-ADAE-4EF3-A978-C2DFD4F3E303}"/>
              </a:ext>
            </a:extLst>
          </p:cNvPr>
          <p:cNvSpPr>
            <a:spLocks noGrp="1"/>
          </p:cNvSpPr>
          <p:nvPr>
            <p:ph idx="1"/>
          </p:nvPr>
        </p:nvSpPr>
        <p:spPr>
          <a:xfrm>
            <a:off x="228600" y="2362200"/>
            <a:ext cx="8686799" cy="3763963"/>
          </a:xfrm>
        </p:spPr>
        <p:txBody>
          <a:bodyPr/>
          <a:lstStyle/>
          <a:p>
            <a:r>
              <a:rPr lang="en-US" dirty="0">
                <a:hlinkClick r:id="rId6"/>
              </a:rPr>
              <a:t>www.collin.edu/nursing/associatedegreenursing/index.html</a:t>
            </a:r>
            <a:endParaRPr lang="en-US" dirty="0"/>
          </a:p>
          <a:p>
            <a:endParaRPr lang="en-US" dirty="0"/>
          </a:p>
        </p:txBody>
      </p:sp>
      <p:pic>
        <p:nvPicPr>
          <p:cNvPr id="5" name="Picture 4">
            <a:extLst>
              <a:ext uri="{FF2B5EF4-FFF2-40B4-BE49-F238E27FC236}">
                <a16:creationId xmlns:a16="http://schemas.microsoft.com/office/drawing/2014/main" id="{1789CD2A-57F5-4D0E-867A-B93EEC275D24}"/>
              </a:ext>
            </a:extLst>
          </p:cNvPr>
          <p:cNvPicPr>
            <a:picLocks noChangeAspect="1"/>
          </p:cNvPicPr>
          <p:nvPr/>
        </p:nvPicPr>
        <p:blipFill>
          <a:blip r:embed="rId7"/>
          <a:stretch>
            <a:fillRect/>
          </a:stretch>
        </p:blipFill>
        <p:spPr>
          <a:xfrm>
            <a:off x="430060" y="2887550"/>
            <a:ext cx="5132540" cy="2476846"/>
          </a:xfrm>
          <a:prstGeom prst="rect">
            <a:avLst/>
          </a:prstGeom>
        </p:spPr>
      </p:pic>
      <p:pic>
        <p:nvPicPr>
          <p:cNvPr id="8" name="Picture 7">
            <a:extLst>
              <a:ext uri="{FF2B5EF4-FFF2-40B4-BE49-F238E27FC236}">
                <a16:creationId xmlns:a16="http://schemas.microsoft.com/office/drawing/2014/main" id="{D77360B4-6982-4CAF-85B6-D90DCFC646E9}"/>
              </a:ext>
            </a:extLst>
          </p:cNvPr>
          <p:cNvPicPr>
            <a:picLocks noChangeAspect="1"/>
          </p:cNvPicPr>
          <p:nvPr/>
        </p:nvPicPr>
        <p:blipFill>
          <a:blip r:embed="rId8"/>
          <a:stretch>
            <a:fillRect/>
          </a:stretch>
        </p:blipFill>
        <p:spPr>
          <a:xfrm>
            <a:off x="5562600" y="3149962"/>
            <a:ext cx="2946310" cy="1952021"/>
          </a:xfrm>
          <a:prstGeom prst="rect">
            <a:avLst/>
          </a:prstGeom>
        </p:spPr>
      </p:pic>
      <p:pic>
        <p:nvPicPr>
          <p:cNvPr id="2" name="Recorded Sound">
            <a:hlinkClick r:id="" action="ppaction://media"/>
            <a:extLst>
              <a:ext uri="{FF2B5EF4-FFF2-40B4-BE49-F238E27FC236}">
                <a16:creationId xmlns:a16="http://schemas.microsoft.com/office/drawing/2014/main" id="{1D5E0BB4-1DB1-4662-860E-4651491CA0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99310" y="5647770"/>
            <a:ext cx="609600" cy="609600"/>
          </a:xfrm>
          <a:prstGeom prst="rect">
            <a:avLst/>
          </a:prstGeom>
        </p:spPr>
      </p:pic>
    </p:spTree>
    <p:extLst>
      <p:ext uri="{BB962C8B-B14F-4D97-AF65-F5344CB8AC3E}">
        <p14:creationId xmlns:p14="http://schemas.microsoft.com/office/powerpoint/2010/main" val="17805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EAB10A-86F7-457E-84B3-D24208B8EDB4}"/>
              </a:ext>
            </a:extLst>
          </p:cNvPr>
          <p:cNvPicPr>
            <a:picLocks noGrp="1" noChangeAspect="1"/>
          </p:cNvPicPr>
          <p:nvPr>
            <p:ph idx="1"/>
          </p:nvPr>
        </p:nvPicPr>
        <p:blipFill>
          <a:blip r:embed="rId5"/>
          <a:stretch>
            <a:fillRect/>
          </a:stretch>
        </p:blipFill>
        <p:spPr>
          <a:xfrm>
            <a:off x="228600" y="228600"/>
            <a:ext cx="8686800" cy="6045815"/>
          </a:xfrm>
          <a:prstGeom prst="rect">
            <a:avLst/>
          </a:prstGeom>
        </p:spPr>
      </p:pic>
      <p:pic>
        <p:nvPicPr>
          <p:cNvPr id="2" name="Recorded Sound">
            <a:hlinkClick r:id="" action="ppaction://media"/>
            <a:extLst>
              <a:ext uri="{FF2B5EF4-FFF2-40B4-BE49-F238E27FC236}">
                <a16:creationId xmlns:a16="http://schemas.microsoft.com/office/drawing/2014/main" id="{7884C63F-FB04-4447-998F-48833C6CC8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664815"/>
            <a:ext cx="609600" cy="609600"/>
          </a:xfrm>
          <a:prstGeom prst="rect">
            <a:avLst/>
          </a:prstGeom>
        </p:spPr>
      </p:pic>
    </p:spTree>
    <p:extLst>
      <p:ext uri="{BB962C8B-B14F-4D97-AF65-F5344CB8AC3E}">
        <p14:creationId xmlns:p14="http://schemas.microsoft.com/office/powerpoint/2010/main" val="271339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077200" cy="3962400"/>
          </a:xfrm>
        </p:spPr>
        <p:txBody>
          <a:bodyPr>
            <a:normAutofit/>
          </a:bodyPr>
          <a:lstStyle/>
          <a:p>
            <a:pPr marL="0" indent="0">
              <a:buNone/>
            </a:pPr>
            <a:endParaRPr lang="en-US" dirty="0">
              <a:solidFill>
                <a:schemeClr val="tx1">
                  <a:lumMod val="85000"/>
                  <a:lumOff val="15000"/>
                </a:schemeClr>
              </a:solidFill>
            </a:endParaRPr>
          </a:p>
          <a:p>
            <a:r>
              <a:rPr lang="en-US" sz="3200" dirty="0">
                <a:solidFill>
                  <a:schemeClr val="tx1">
                    <a:lumMod val="85000"/>
                    <a:lumOff val="15000"/>
                  </a:schemeClr>
                </a:solidFill>
              </a:rPr>
              <a:t>Dean of Nursing: Dr. David Peruski</a:t>
            </a:r>
          </a:p>
          <a:p>
            <a:r>
              <a:rPr lang="en-US" sz="3200" dirty="0">
                <a:solidFill>
                  <a:schemeClr val="tx1">
                    <a:lumMod val="85000"/>
                    <a:lumOff val="15000"/>
                  </a:schemeClr>
                </a:solidFill>
              </a:rPr>
              <a:t>Director of ADN and LVN-RN Programs:  Amy A. Wilson</a:t>
            </a:r>
          </a:p>
          <a:p>
            <a:r>
              <a:rPr lang="en-US" sz="3200" dirty="0">
                <a:solidFill>
                  <a:schemeClr val="tx1">
                    <a:lumMod val="85000"/>
                    <a:lumOff val="15000"/>
                  </a:schemeClr>
                </a:solidFill>
              </a:rPr>
              <a:t>Director of RN to BSN: Dr. Betty Veasy</a:t>
            </a:r>
          </a:p>
          <a:p>
            <a:r>
              <a:rPr lang="en-US" sz="3200" dirty="0">
                <a:solidFill>
                  <a:schemeClr val="tx1">
                    <a:lumMod val="85000"/>
                    <a:lumOff val="15000"/>
                  </a:schemeClr>
                </a:solidFill>
              </a:rPr>
              <a:t>Director of LVN: Jane Lopes</a:t>
            </a:r>
          </a:p>
          <a:p>
            <a:r>
              <a:rPr lang="en-US" sz="3200" dirty="0">
                <a:solidFill>
                  <a:schemeClr val="tx1">
                    <a:lumMod val="85000"/>
                    <a:lumOff val="15000"/>
                  </a:schemeClr>
                </a:solidFill>
              </a:rPr>
              <a:t>Clinical Coordinator: Rebekah Larson</a:t>
            </a:r>
            <a:endParaRPr lang="en-US" sz="3200" dirty="0"/>
          </a:p>
        </p:txBody>
      </p:sp>
      <p:sp>
        <p:nvSpPr>
          <p:cNvPr id="2" name="Title 1"/>
          <p:cNvSpPr>
            <a:spLocks noGrp="1"/>
          </p:cNvSpPr>
          <p:nvPr>
            <p:ph type="title"/>
          </p:nvPr>
        </p:nvSpPr>
        <p:spPr/>
        <p:txBody>
          <a:bodyPr>
            <a:normAutofit/>
          </a:bodyPr>
          <a:lstStyle/>
          <a:p>
            <a:pPr algn="ctr"/>
            <a:r>
              <a:rPr lang="en-US" b="1" dirty="0"/>
              <a:t>Department Information</a:t>
            </a:r>
          </a:p>
        </p:txBody>
      </p:sp>
      <p:pic>
        <p:nvPicPr>
          <p:cNvPr id="4" name="Picture 3">
            <a:extLst>
              <a:ext uri="{FF2B5EF4-FFF2-40B4-BE49-F238E27FC236}">
                <a16:creationId xmlns:a16="http://schemas.microsoft.com/office/drawing/2014/main" id="{DB4A2383-3D8C-4FB7-82EA-A72CDC69A304}"/>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23DB223B-8E23-4615-ACB7-95F3FB7690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7175" y="5562600"/>
            <a:ext cx="609600" cy="609600"/>
          </a:xfrm>
          <a:prstGeom prst="rect">
            <a:avLst/>
          </a:prstGeom>
        </p:spPr>
      </p:pic>
    </p:spTree>
    <p:extLst>
      <p:ext uri="{BB962C8B-B14F-4D97-AF65-F5344CB8AC3E}">
        <p14:creationId xmlns:p14="http://schemas.microsoft.com/office/powerpoint/2010/main" val="36970644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57B4C2-9967-4915-8576-702C1E3B8413}"/>
              </a:ext>
            </a:extLst>
          </p:cNvPr>
          <p:cNvSpPr>
            <a:spLocks noGrp="1"/>
          </p:cNvSpPr>
          <p:nvPr>
            <p:ph type="title"/>
          </p:nvPr>
        </p:nvSpPr>
        <p:spPr>
          <a:xfrm>
            <a:off x="457200" y="0"/>
            <a:ext cx="8229600" cy="1252728"/>
          </a:xfrm>
        </p:spPr>
        <p:txBody>
          <a:bodyPr>
            <a:normAutofit/>
          </a:bodyPr>
          <a:lstStyle/>
          <a:p>
            <a:r>
              <a:rPr lang="en-US" sz="4000" dirty="0"/>
              <a:t>Where do I begin?</a:t>
            </a:r>
          </a:p>
        </p:txBody>
      </p:sp>
      <p:pic>
        <p:nvPicPr>
          <p:cNvPr id="15" name="Content Placeholder 14">
            <a:extLst>
              <a:ext uri="{FF2B5EF4-FFF2-40B4-BE49-F238E27FC236}">
                <a16:creationId xmlns:a16="http://schemas.microsoft.com/office/drawing/2014/main" id="{8BA22AF4-63E1-4FC4-8719-A6529699940A}"/>
              </a:ext>
            </a:extLst>
          </p:cNvPr>
          <p:cNvPicPr>
            <a:picLocks noGrp="1" noChangeAspect="1"/>
          </p:cNvPicPr>
          <p:nvPr>
            <p:ph idx="1"/>
          </p:nvPr>
        </p:nvPicPr>
        <p:blipFill>
          <a:blip r:embed="rId5"/>
          <a:stretch>
            <a:fillRect/>
          </a:stretch>
        </p:blipFill>
        <p:spPr>
          <a:xfrm>
            <a:off x="1363271" y="1828800"/>
            <a:ext cx="6417458" cy="4343400"/>
          </a:xfrm>
          <a:prstGeom prst="rect">
            <a:avLst/>
          </a:prstGeom>
        </p:spPr>
      </p:pic>
      <p:pic>
        <p:nvPicPr>
          <p:cNvPr id="2" name="Recorded Sound">
            <a:hlinkClick r:id="" action="ppaction://media"/>
            <a:extLst>
              <a:ext uri="{FF2B5EF4-FFF2-40B4-BE49-F238E27FC236}">
                <a16:creationId xmlns:a16="http://schemas.microsoft.com/office/drawing/2014/main" id="{A1777104-9652-4549-B8F4-4FBA8842A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2722" y="5867400"/>
            <a:ext cx="609600" cy="609600"/>
          </a:xfrm>
          <a:prstGeom prst="rect">
            <a:avLst/>
          </a:prstGeom>
        </p:spPr>
      </p:pic>
    </p:spTree>
    <p:extLst>
      <p:ext uri="{BB962C8B-B14F-4D97-AF65-F5344CB8AC3E}">
        <p14:creationId xmlns:p14="http://schemas.microsoft.com/office/powerpoint/2010/main" val="234825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96922"/>
            <a:ext cx="7924800" cy="4516881"/>
          </a:xfrm>
        </p:spPr>
        <p:txBody>
          <a:bodyPr>
            <a:noAutofit/>
          </a:bodyPr>
          <a:lstStyle/>
          <a:p>
            <a:r>
              <a:rPr lang="en-US" sz="2800" b="1" dirty="0">
                <a:solidFill>
                  <a:schemeClr val="tx1">
                    <a:lumMod val="85000"/>
                    <a:lumOff val="15000"/>
                  </a:schemeClr>
                </a:solidFill>
              </a:rPr>
              <a:t>Register to become a student at Collin College.  </a:t>
            </a:r>
          </a:p>
          <a:p>
            <a:r>
              <a:rPr lang="en-US" sz="2600" dirty="0">
                <a:solidFill>
                  <a:schemeClr val="tx1">
                    <a:lumMod val="85000"/>
                    <a:lumOff val="15000"/>
                  </a:schemeClr>
                </a:solidFill>
              </a:rPr>
              <a:t>Send to Collin College official transcripts from all colleges/universities attended.  </a:t>
            </a:r>
          </a:p>
          <a:p>
            <a:r>
              <a:rPr lang="en-US" sz="2600" dirty="0">
                <a:solidFill>
                  <a:schemeClr val="tx1">
                    <a:lumMod val="85000"/>
                    <a:lumOff val="15000"/>
                  </a:schemeClr>
                </a:solidFill>
              </a:rPr>
              <a:t>Request a transcript evaluation. </a:t>
            </a:r>
          </a:p>
          <a:p>
            <a:r>
              <a:rPr lang="en-US" sz="2800" b="1" dirty="0">
                <a:solidFill>
                  <a:schemeClr val="tx1">
                    <a:lumMod val="85000"/>
                    <a:lumOff val="15000"/>
                  </a:schemeClr>
                </a:solidFill>
              </a:rPr>
              <a:t>Complete the Nursing application.</a:t>
            </a:r>
          </a:p>
          <a:p>
            <a:r>
              <a:rPr lang="en-US" sz="2600" dirty="0">
                <a:solidFill>
                  <a:schemeClr val="tx1">
                    <a:lumMod val="85000"/>
                    <a:lumOff val="15000"/>
                  </a:schemeClr>
                </a:solidFill>
              </a:rPr>
              <a:t>Upload unofficial transcripts from all colleges/universities attended (</a:t>
            </a:r>
            <a:r>
              <a:rPr lang="en-US" sz="2600" dirty="0">
                <a:solidFill>
                  <a:schemeClr val="tx1">
                    <a:lumMod val="85000"/>
                    <a:lumOff val="15000"/>
                  </a:schemeClr>
                </a:solidFill>
                <a:highlight>
                  <a:srgbClr val="FFFF00"/>
                </a:highlight>
              </a:rPr>
              <a:t>including Collin College</a:t>
            </a:r>
            <a:r>
              <a:rPr lang="en-US" sz="2600" dirty="0">
                <a:solidFill>
                  <a:schemeClr val="tx1">
                    <a:lumMod val="85000"/>
                    <a:lumOff val="15000"/>
                  </a:schemeClr>
                </a:solidFill>
              </a:rPr>
              <a:t>). </a:t>
            </a:r>
          </a:p>
          <a:p>
            <a:r>
              <a:rPr lang="en-US" sz="2600" dirty="0">
                <a:solidFill>
                  <a:schemeClr val="tx1">
                    <a:lumMod val="85000"/>
                    <a:lumOff val="15000"/>
                  </a:schemeClr>
                </a:solidFill>
              </a:rPr>
              <a:t>Complete the entrance exam (TEAS) and upload the TEAS score.  </a:t>
            </a:r>
          </a:p>
          <a:p>
            <a:endParaRPr lang="en-US" sz="4000" dirty="0">
              <a:solidFill>
                <a:schemeClr val="tx1">
                  <a:lumMod val="85000"/>
                  <a:lumOff val="15000"/>
                </a:schemeClr>
              </a:solidFill>
            </a:endParaRPr>
          </a:p>
          <a:p>
            <a:pPr lvl="3"/>
            <a:endParaRPr lang="en-US" sz="4000" dirty="0">
              <a:solidFill>
                <a:schemeClr val="tx1">
                  <a:lumMod val="85000"/>
                  <a:lumOff val="15000"/>
                </a:schemeClr>
              </a:solidFill>
            </a:endParaRPr>
          </a:p>
          <a:p>
            <a:endParaRPr lang="en-US" sz="4000" dirty="0">
              <a:solidFill>
                <a:schemeClr val="tx1">
                  <a:lumMod val="85000"/>
                  <a:lumOff val="15000"/>
                </a:schemeClr>
              </a:solidFill>
            </a:endParaRPr>
          </a:p>
          <a:p>
            <a:endParaRPr lang="en-US" sz="4000" dirty="0"/>
          </a:p>
        </p:txBody>
      </p:sp>
      <p:sp>
        <p:nvSpPr>
          <p:cNvPr id="2" name="Title 1"/>
          <p:cNvSpPr>
            <a:spLocks noGrp="1"/>
          </p:cNvSpPr>
          <p:nvPr>
            <p:ph type="title"/>
          </p:nvPr>
        </p:nvSpPr>
        <p:spPr/>
        <p:txBody>
          <a:bodyPr>
            <a:normAutofit/>
          </a:bodyPr>
          <a:lstStyle/>
          <a:p>
            <a:pPr algn="ctr"/>
            <a:r>
              <a:rPr lang="en-US" dirty="0"/>
              <a:t>Application Process</a:t>
            </a:r>
            <a:endParaRPr lang="en-US" b="1" dirty="0"/>
          </a:p>
        </p:txBody>
      </p:sp>
      <p:pic>
        <p:nvPicPr>
          <p:cNvPr id="4" name="Picture 3" descr="C:\Documents and Settings\Administrator\Local Settings\Temporary Internet Files\Content.IE5\U52LAX87\MC900339216[1].wm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6346" y="544195"/>
            <a:ext cx="903605" cy="903605"/>
          </a:xfrm>
          <a:prstGeom prst="rect">
            <a:avLst/>
          </a:prstGeom>
          <a:noFill/>
          <a:ln>
            <a:noFill/>
          </a:ln>
        </p:spPr>
      </p:pic>
      <p:pic>
        <p:nvPicPr>
          <p:cNvPr id="5" name="Picture 4">
            <a:extLst>
              <a:ext uri="{FF2B5EF4-FFF2-40B4-BE49-F238E27FC236}">
                <a16:creationId xmlns:a16="http://schemas.microsoft.com/office/drawing/2014/main" id="{684711E4-8B44-4B97-837F-C5E52F5F29BD}"/>
              </a:ext>
            </a:extLst>
          </p:cNvPr>
          <p:cNvPicPr>
            <a:picLocks noChangeAspect="1"/>
          </p:cNvPicPr>
          <p:nvPr/>
        </p:nvPicPr>
        <p:blipFill>
          <a:blip r:embed="rId6"/>
          <a:stretch>
            <a:fillRect/>
          </a:stretch>
        </p:blipFill>
        <p:spPr>
          <a:xfrm>
            <a:off x="5181600" y="6019800"/>
            <a:ext cx="3305175" cy="695325"/>
          </a:xfrm>
          <a:prstGeom prst="rect">
            <a:avLst/>
          </a:prstGeom>
        </p:spPr>
      </p:pic>
      <p:pic>
        <p:nvPicPr>
          <p:cNvPr id="7" name="Recorded Sound">
            <a:hlinkClick r:id="" action="ppaction://media"/>
            <a:extLst>
              <a:ext uri="{FF2B5EF4-FFF2-40B4-BE49-F238E27FC236}">
                <a16:creationId xmlns:a16="http://schemas.microsoft.com/office/drawing/2014/main" id="{79B4A7E7-8E8B-469C-A467-C171DAE8BC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48613" y="5757862"/>
            <a:ext cx="609600" cy="609600"/>
          </a:xfrm>
          <a:prstGeom prst="rect">
            <a:avLst/>
          </a:prstGeom>
        </p:spPr>
      </p:pic>
    </p:spTree>
    <p:extLst>
      <p:ext uri="{BB962C8B-B14F-4D97-AF65-F5344CB8AC3E}">
        <p14:creationId xmlns:p14="http://schemas.microsoft.com/office/powerpoint/2010/main" val="39096126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9032A4-CE93-42B1-B1A0-557DC95691A6}"/>
              </a:ext>
            </a:extLst>
          </p:cNvPr>
          <p:cNvSpPr>
            <a:spLocks noGrp="1"/>
          </p:cNvSpPr>
          <p:nvPr>
            <p:ph idx="1"/>
          </p:nvPr>
        </p:nvSpPr>
        <p:spPr>
          <a:xfrm>
            <a:off x="304801" y="2057400"/>
            <a:ext cx="8610600" cy="4068763"/>
          </a:xfrm>
        </p:spPr>
        <p:txBody>
          <a:bodyPr>
            <a:normAutofit fontScale="85000" lnSpcReduction="20000"/>
          </a:bodyPr>
          <a:lstStyle/>
          <a:p>
            <a:pPr>
              <a:buFont typeface="Symbol" panose="05050102010706020507" pitchFamily="18" charset="2"/>
              <a:buChar char="*"/>
            </a:pPr>
            <a:r>
              <a:rPr lang="en-US" sz="3200" dirty="0">
                <a:solidFill>
                  <a:schemeClr val="tx1"/>
                </a:solidFill>
              </a:rPr>
              <a:t>BIOL2401 </a:t>
            </a:r>
            <a:r>
              <a:rPr lang="en-US" dirty="0">
                <a:solidFill>
                  <a:schemeClr val="tx1"/>
                </a:solidFill>
              </a:rPr>
              <a:t>-  </a:t>
            </a:r>
            <a:r>
              <a:rPr lang="en-US" sz="2800" b="1" dirty="0">
                <a:solidFill>
                  <a:schemeClr val="tx1"/>
                </a:solidFill>
              </a:rPr>
              <a:t>Anatomy &amp; Physiology I  </a:t>
            </a:r>
          </a:p>
          <a:p>
            <a:pPr marL="0" indent="0">
              <a:buNone/>
            </a:pPr>
            <a:r>
              <a:rPr lang="en-US" sz="1800" dirty="0">
                <a:solidFill>
                  <a:schemeClr val="tx1"/>
                </a:solidFill>
              </a:rPr>
              <a:t>	(The prerequisite for this class is BIOL1406 or AP Assessment</a:t>
            </a:r>
          </a:p>
          <a:p>
            <a:pPr marL="0" indent="0">
              <a:buNone/>
            </a:pPr>
            <a:r>
              <a:rPr lang="en-US" sz="1800" dirty="0">
                <a:solidFill>
                  <a:schemeClr val="tx1"/>
                </a:solidFill>
              </a:rPr>
              <a:t>	 Readiness Test.</a:t>
            </a:r>
          </a:p>
          <a:p>
            <a:pPr>
              <a:buFont typeface="Symbol" panose="05050102010706020507" pitchFamily="18" charset="2"/>
              <a:buChar char="*"/>
            </a:pPr>
            <a:r>
              <a:rPr lang="en-US" sz="3200" dirty="0">
                <a:solidFill>
                  <a:schemeClr val="tx1"/>
                </a:solidFill>
              </a:rPr>
              <a:t>BIOL2402</a:t>
            </a:r>
            <a:r>
              <a:rPr lang="en-US" sz="1800" dirty="0">
                <a:solidFill>
                  <a:schemeClr val="tx1"/>
                </a:solidFill>
              </a:rPr>
              <a:t> – </a:t>
            </a:r>
            <a:r>
              <a:rPr lang="en-US" sz="2800" b="1" dirty="0">
                <a:solidFill>
                  <a:schemeClr val="tx1"/>
                </a:solidFill>
              </a:rPr>
              <a:t>Anatomy &amp; Physiology II</a:t>
            </a:r>
          </a:p>
          <a:p>
            <a:pPr>
              <a:buFont typeface="Symbol" panose="05050102010706020507" pitchFamily="18" charset="2"/>
              <a:buChar char="*"/>
            </a:pPr>
            <a:r>
              <a:rPr lang="en-US" sz="3200" dirty="0">
                <a:solidFill>
                  <a:schemeClr val="tx1"/>
                </a:solidFill>
              </a:rPr>
              <a:t>BIOL2420</a:t>
            </a:r>
            <a:r>
              <a:rPr lang="en-US" dirty="0">
                <a:solidFill>
                  <a:schemeClr val="tx1"/>
                </a:solidFill>
              </a:rPr>
              <a:t> – </a:t>
            </a:r>
            <a:r>
              <a:rPr lang="en-US" sz="2800" b="1" dirty="0">
                <a:solidFill>
                  <a:schemeClr val="tx1"/>
                </a:solidFill>
              </a:rPr>
              <a:t>Microbiology</a:t>
            </a:r>
          </a:p>
          <a:p>
            <a:pPr>
              <a:buFont typeface="Symbol" panose="05050102010706020507" pitchFamily="18" charset="2"/>
              <a:buChar char="*"/>
            </a:pPr>
            <a:r>
              <a:rPr lang="en-US" sz="2600" dirty="0">
                <a:solidFill>
                  <a:schemeClr val="tx1"/>
                </a:solidFill>
              </a:rPr>
              <a:t>Minimum GPA for the 3 prerequisites is 2.5 to apply</a:t>
            </a:r>
          </a:p>
          <a:p>
            <a:pPr>
              <a:buFont typeface="Symbol" panose="05050102010706020507" pitchFamily="18" charset="2"/>
              <a:buChar char="*"/>
            </a:pPr>
            <a:r>
              <a:rPr lang="en-US" sz="2600" dirty="0">
                <a:solidFill>
                  <a:schemeClr val="tx1"/>
                </a:solidFill>
              </a:rPr>
              <a:t>The Biology courses are valid for 5 years from the application deadline date.  </a:t>
            </a:r>
          </a:p>
          <a:p>
            <a:pPr>
              <a:buFont typeface="Symbol" panose="05050102010706020507" pitchFamily="18" charset="2"/>
              <a:buChar char="*"/>
            </a:pPr>
            <a:r>
              <a:rPr lang="en-US" sz="2600" dirty="0">
                <a:solidFill>
                  <a:schemeClr val="tx1"/>
                </a:solidFill>
              </a:rPr>
              <a:t>Two out of the three prerequisites must be complete to apply.  The third prerequisite must show as being “In Progress” on the unofficial transcript.  The “In Progress” prerequisite must be complete before the semester begins. </a:t>
            </a:r>
          </a:p>
          <a:p>
            <a:pPr marL="0" indent="0">
              <a:buNone/>
            </a:pPr>
            <a:endParaRPr lang="en-US" dirty="0"/>
          </a:p>
        </p:txBody>
      </p:sp>
      <p:sp>
        <p:nvSpPr>
          <p:cNvPr id="3" name="Title 2">
            <a:extLst>
              <a:ext uri="{FF2B5EF4-FFF2-40B4-BE49-F238E27FC236}">
                <a16:creationId xmlns:a16="http://schemas.microsoft.com/office/drawing/2014/main" id="{1954308E-7AAE-4B39-9BD6-6E8D31B49CAA}"/>
              </a:ext>
            </a:extLst>
          </p:cNvPr>
          <p:cNvSpPr>
            <a:spLocks noGrp="1"/>
          </p:cNvSpPr>
          <p:nvPr>
            <p:ph type="title"/>
          </p:nvPr>
        </p:nvSpPr>
        <p:spPr>
          <a:xfrm>
            <a:off x="457200" y="338328"/>
            <a:ext cx="8229600" cy="804672"/>
          </a:xfrm>
        </p:spPr>
        <p:txBody>
          <a:bodyPr>
            <a:normAutofit/>
          </a:bodyPr>
          <a:lstStyle/>
          <a:p>
            <a:r>
              <a:rPr lang="en-US" sz="4000" dirty="0"/>
              <a:t>Prerequisite Courses</a:t>
            </a:r>
          </a:p>
        </p:txBody>
      </p:sp>
      <p:pic>
        <p:nvPicPr>
          <p:cNvPr id="4" name="Picture 3">
            <a:extLst>
              <a:ext uri="{FF2B5EF4-FFF2-40B4-BE49-F238E27FC236}">
                <a16:creationId xmlns:a16="http://schemas.microsoft.com/office/drawing/2014/main" id="{597545B6-6D9D-44EF-B16A-6263D0F5736B}"/>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0C234E16-6D0A-4C43-B350-D84B6EC0C3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8786" y="5715000"/>
            <a:ext cx="609600" cy="609600"/>
          </a:xfrm>
          <a:prstGeom prst="rect">
            <a:avLst/>
          </a:prstGeom>
        </p:spPr>
      </p:pic>
    </p:spTree>
    <p:extLst>
      <p:ext uri="{BB962C8B-B14F-4D97-AF65-F5344CB8AC3E}">
        <p14:creationId xmlns:p14="http://schemas.microsoft.com/office/powerpoint/2010/main" val="104768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69FA5F-8683-401E-89F7-E0C487B2FA28}"/>
              </a:ext>
            </a:extLst>
          </p:cNvPr>
          <p:cNvSpPr>
            <a:spLocks noGrp="1"/>
          </p:cNvSpPr>
          <p:nvPr>
            <p:ph idx="1"/>
          </p:nvPr>
        </p:nvSpPr>
        <p:spPr>
          <a:xfrm>
            <a:off x="872067" y="4231215"/>
            <a:ext cx="7408333" cy="1894947"/>
          </a:xfrm>
        </p:spPr>
        <p:txBody>
          <a:bodyPr>
            <a:normAutofit fontScale="92500"/>
          </a:bodyPr>
          <a:lstStyle/>
          <a:p>
            <a:r>
              <a:rPr lang="en-US" dirty="0">
                <a:solidFill>
                  <a:schemeClr val="tx1"/>
                </a:solidFill>
              </a:rPr>
              <a:t>Building is located at the McKinney campus</a:t>
            </a:r>
          </a:p>
          <a:p>
            <a:r>
              <a:rPr lang="en-US" dirty="0">
                <a:solidFill>
                  <a:schemeClr val="tx1"/>
                </a:solidFill>
              </a:rPr>
              <a:t>Nursing classrooms</a:t>
            </a:r>
          </a:p>
          <a:p>
            <a:r>
              <a:rPr lang="en-US" dirty="0">
                <a:solidFill>
                  <a:schemeClr val="tx1"/>
                </a:solidFill>
              </a:rPr>
              <a:t>Simulation lab with hi-fidelity human patient simulators</a:t>
            </a:r>
          </a:p>
          <a:p>
            <a:r>
              <a:rPr lang="en-US" dirty="0">
                <a:solidFill>
                  <a:schemeClr val="tx1"/>
                </a:solidFill>
              </a:rPr>
              <a:t>4 Nursing skills labs </a:t>
            </a:r>
          </a:p>
        </p:txBody>
      </p:sp>
      <p:sp>
        <p:nvSpPr>
          <p:cNvPr id="3" name="Title 2">
            <a:extLst>
              <a:ext uri="{FF2B5EF4-FFF2-40B4-BE49-F238E27FC236}">
                <a16:creationId xmlns:a16="http://schemas.microsoft.com/office/drawing/2014/main" id="{88B199F1-2B86-4D19-A014-2DC9C389DAB9}"/>
              </a:ext>
            </a:extLst>
          </p:cNvPr>
          <p:cNvSpPr>
            <a:spLocks noGrp="1"/>
          </p:cNvSpPr>
          <p:nvPr>
            <p:ph type="title"/>
          </p:nvPr>
        </p:nvSpPr>
        <p:spPr>
          <a:xfrm>
            <a:off x="457200" y="338328"/>
            <a:ext cx="8229600" cy="1109472"/>
          </a:xfrm>
        </p:spPr>
        <p:txBody>
          <a:bodyPr>
            <a:normAutofit fontScale="90000"/>
          </a:bodyPr>
          <a:lstStyle/>
          <a:p>
            <a:r>
              <a:rPr lang="en-US" dirty="0">
                <a:solidFill>
                  <a:schemeClr val="bg1"/>
                </a:solidFill>
              </a:rPr>
              <a:t>Cary A. Israel Health Sciences Center</a:t>
            </a:r>
            <a:br>
              <a:rPr lang="en-US" dirty="0">
                <a:solidFill>
                  <a:schemeClr val="bg1"/>
                </a:solidFill>
              </a:rPr>
            </a:br>
            <a:endParaRPr lang="en-US" dirty="0"/>
          </a:p>
        </p:txBody>
      </p:sp>
      <p:pic>
        <p:nvPicPr>
          <p:cNvPr id="5" name="Picture 4">
            <a:extLst>
              <a:ext uri="{FF2B5EF4-FFF2-40B4-BE49-F238E27FC236}">
                <a16:creationId xmlns:a16="http://schemas.microsoft.com/office/drawing/2014/main" id="{71F8BC86-81A1-4680-BFCB-C93B59D4C863}"/>
              </a:ext>
            </a:extLst>
          </p:cNvPr>
          <p:cNvPicPr>
            <a:picLocks noChangeAspect="1"/>
          </p:cNvPicPr>
          <p:nvPr/>
        </p:nvPicPr>
        <p:blipFill>
          <a:blip r:embed="rId5"/>
          <a:stretch>
            <a:fillRect/>
          </a:stretch>
        </p:blipFill>
        <p:spPr>
          <a:xfrm>
            <a:off x="872066" y="1676399"/>
            <a:ext cx="7408333" cy="2326217"/>
          </a:xfrm>
          <a:prstGeom prst="rect">
            <a:avLst/>
          </a:prstGeom>
        </p:spPr>
      </p:pic>
      <p:pic>
        <p:nvPicPr>
          <p:cNvPr id="4" name="Recorded Sound">
            <a:hlinkClick r:id="" action="ppaction://media"/>
            <a:extLst>
              <a:ext uri="{FF2B5EF4-FFF2-40B4-BE49-F238E27FC236}">
                <a16:creationId xmlns:a16="http://schemas.microsoft.com/office/drawing/2014/main" id="{BBDBA9A7-2B19-4936-9908-803B770495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8786" y="5851953"/>
            <a:ext cx="609600" cy="609600"/>
          </a:xfrm>
          <a:prstGeom prst="rect">
            <a:avLst/>
          </a:prstGeom>
        </p:spPr>
      </p:pic>
    </p:spTree>
    <p:extLst>
      <p:ext uri="{BB962C8B-B14F-4D97-AF65-F5344CB8AC3E}">
        <p14:creationId xmlns:p14="http://schemas.microsoft.com/office/powerpoint/2010/main" val="262189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BE7E2-C65E-472B-B9E0-8AF1730F7E36}"/>
              </a:ext>
            </a:extLst>
          </p:cNvPr>
          <p:cNvSpPr>
            <a:spLocks noGrp="1"/>
          </p:cNvSpPr>
          <p:nvPr>
            <p:ph idx="1"/>
          </p:nvPr>
        </p:nvSpPr>
        <p:spPr>
          <a:xfrm>
            <a:off x="457200" y="1981200"/>
            <a:ext cx="8381999" cy="4144963"/>
          </a:xfrm>
        </p:spPr>
        <p:txBody>
          <a:bodyPr>
            <a:noAutofit/>
          </a:bodyPr>
          <a:lstStyle/>
          <a:p>
            <a:pPr marL="0" indent="0">
              <a:buNone/>
            </a:pPr>
            <a:r>
              <a:rPr lang="en-US" dirty="0">
                <a:solidFill>
                  <a:schemeClr val="tx1"/>
                </a:solidFill>
              </a:rPr>
              <a:t>To complete the ADN Degree Plan, the following courses are needed:</a:t>
            </a:r>
          </a:p>
          <a:p>
            <a:pPr lvl="1"/>
            <a:r>
              <a:rPr lang="en-US" b="1" dirty="0">
                <a:solidFill>
                  <a:schemeClr val="tx1"/>
                </a:solidFill>
              </a:rPr>
              <a:t>ENGL1301  -  Composition I</a:t>
            </a:r>
          </a:p>
          <a:p>
            <a:pPr lvl="1"/>
            <a:r>
              <a:rPr lang="en-US" b="1" dirty="0">
                <a:solidFill>
                  <a:schemeClr val="tx1"/>
                </a:solidFill>
              </a:rPr>
              <a:t>PSYC2301 – General Psychology</a:t>
            </a:r>
          </a:p>
          <a:p>
            <a:pPr lvl="1"/>
            <a:r>
              <a:rPr lang="en-US" b="1" dirty="0">
                <a:solidFill>
                  <a:schemeClr val="tx1"/>
                </a:solidFill>
              </a:rPr>
              <a:t>PSYC2314 – </a:t>
            </a:r>
            <a:r>
              <a:rPr lang="en-US" b="1" dirty="0" err="1">
                <a:solidFill>
                  <a:schemeClr val="tx1"/>
                </a:solidFill>
              </a:rPr>
              <a:t>LifeSpan</a:t>
            </a:r>
            <a:r>
              <a:rPr lang="en-US" b="1" dirty="0">
                <a:solidFill>
                  <a:schemeClr val="tx1"/>
                </a:solidFill>
              </a:rPr>
              <a:t> Growth and Development</a:t>
            </a:r>
          </a:p>
          <a:p>
            <a:pPr lvl="1"/>
            <a:r>
              <a:rPr lang="en-US" b="1" dirty="0">
                <a:solidFill>
                  <a:schemeClr val="tx1"/>
                </a:solidFill>
              </a:rPr>
              <a:t>Humanities or Fine Arts Course.</a:t>
            </a:r>
          </a:p>
          <a:p>
            <a:r>
              <a:rPr lang="en-US" dirty="0">
                <a:solidFill>
                  <a:schemeClr val="tx1"/>
                </a:solidFill>
              </a:rPr>
              <a:t>No expiration on the above courses.</a:t>
            </a:r>
          </a:p>
          <a:p>
            <a:r>
              <a:rPr lang="en-US" dirty="0">
                <a:solidFill>
                  <a:schemeClr val="tx1"/>
                </a:solidFill>
              </a:rPr>
              <a:t>The course grade must be a “C” or higher.  </a:t>
            </a:r>
          </a:p>
          <a:p>
            <a:r>
              <a:rPr lang="en-US" dirty="0">
                <a:solidFill>
                  <a:schemeClr val="tx1"/>
                </a:solidFill>
              </a:rPr>
              <a:t>The above courses can be completed prior to applying to the Program.  </a:t>
            </a:r>
          </a:p>
        </p:txBody>
      </p:sp>
      <p:sp>
        <p:nvSpPr>
          <p:cNvPr id="3" name="Title 2">
            <a:extLst>
              <a:ext uri="{FF2B5EF4-FFF2-40B4-BE49-F238E27FC236}">
                <a16:creationId xmlns:a16="http://schemas.microsoft.com/office/drawing/2014/main" id="{53C5F2CF-2B8E-4CDE-9818-661192AB7719}"/>
              </a:ext>
            </a:extLst>
          </p:cNvPr>
          <p:cNvSpPr>
            <a:spLocks noGrp="1"/>
          </p:cNvSpPr>
          <p:nvPr>
            <p:ph type="title"/>
          </p:nvPr>
        </p:nvSpPr>
        <p:spPr>
          <a:xfrm>
            <a:off x="457200" y="338328"/>
            <a:ext cx="8229600" cy="728472"/>
          </a:xfrm>
        </p:spPr>
        <p:txBody>
          <a:bodyPr>
            <a:normAutofit/>
          </a:bodyPr>
          <a:lstStyle/>
          <a:p>
            <a:r>
              <a:rPr lang="en-US" sz="4000" dirty="0"/>
              <a:t>Corequisite Courses</a:t>
            </a:r>
          </a:p>
        </p:txBody>
      </p:sp>
      <p:pic>
        <p:nvPicPr>
          <p:cNvPr id="4" name="Picture 3">
            <a:extLst>
              <a:ext uri="{FF2B5EF4-FFF2-40B4-BE49-F238E27FC236}">
                <a16:creationId xmlns:a16="http://schemas.microsoft.com/office/drawing/2014/main" id="{3C9C61A1-8A88-4040-ABA5-77CCC55AACFC}"/>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1D1D0ED1-AB1C-48C0-B462-74697218A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7175" y="5715000"/>
            <a:ext cx="609600" cy="609600"/>
          </a:xfrm>
          <a:prstGeom prst="rect">
            <a:avLst/>
          </a:prstGeom>
        </p:spPr>
      </p:pic>
    </p:spTree>
    <p:extLst>
      <p:ext uri="{BB962C8B-B14F-4D97-AF65-F5344CB8AC3E}">
        <p14:creationId xmlns:p14="http://schemas.microsoft.com/office/powerpoint/2010/main" val="38932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153399" cy="4114800"/>
          </a:xfrm>
        </p:spPr>
        <p:txBody>
          <a:bodyPr>
            <a:normAutofit fontScale="92500" lnSpcReduction="10000"/>
          </a:bodyPr>
          <a:lstStyle/>
          <a:p>
            <a:pPr marL="0" indent="0">
              <a:buNone/>
            </a:pPr>
            <a:r>
              <a:rPr lang="en-US" sz="3200" b="1" dirty="0">
                <a:solidFill>
                  <a:schemeClr val="tx1">
                    <a:lumMod val="85000"/>
                    <a:lumOff val="15000"/>
                  </a:schemeClr>
                </a:solidFill>
              </a:rPr>
              <a:t>How do I submit my application and documents?  </a:t>
            </a:r>
          </a:p>
          <a:p>
            <a:pPr>
              <a:buFont typeface="Symbol" panose="05050102010706020507" pitchFamily="18" charset="2"/>
              <a:buChar char="*"/>
            </a:pPr>
            <a:r>
              <a:rPr lang="en-US" sz="3200" dirty="0">
                <a:solidFill>
                  <a:schemeClr val="tx1">
                    <a:lumMod val="85000"/>
                    <a:lumOff val="15000"/>
                  </a:schemeClr>
                </a:solidFill>
              </a:rPr>
              <a:t>The application process has recently changed to online submission.  Applicants will complete and submit the application.  Next, an email will be sent containing a link to upload the unofficial transcripts, TEAS score and if applicable, military document. </a:t>
            </a:r>
          </a:p>
          <a:p>
            <a:pPr>
              <a:buFont typeface="Symbol" panose="05050102010706020507" pitchFamily="18" charset="2"/>
              <a:buChar char="*"/>
            </a:pPr>
            <a:r>
              <a:rPr lang="en-US" sz="3200" dirty="0">
                <a:solidFill>
                  <a:schemeClr val="tx1">
                    <a:lumMod val="85000"/>
                    <a:lumOff val="15000"/>
                  </a:schemeClr>
                </a:solidFill>
              </a:rPr>
              <a:t>Applicants should check spam and junk folders for the email.  </a:t>
            </a:r>
          </a:p>
          <a:p>
            <a:pPr marL="0" indent="0">
              <a:buNone/>
            </a:pPr>
            <a:endParaRPr lang="en-US" sz="3200" dirty="0">
              <a:solidFill>
                <a:schemeClr val="tx1">
                  <a:lumMod val="85000"/>
                  <a:lumOff val="15000"/>
                </a:schemeClr>
              </a:solidFill>
            </a:endParaRPr>
          </a:p>
          <a:p>
            <a:endParaRPr lang="en-US" dirty="0"/>
          </a:p>
        </p:txBody>
      </p:sp>
      <p:sp>
        <p:nvSpPr>
          <p:cNvPr id="2" name="Title 1"/>
          <p:cNvSpPr>
            <a:spLocks noGrp="1"/>
          </p:cNvSpPr>
          <p:nvPr>
            <p:ph type="title"/>
          </p:nvPr>
        </p:nvSpPr>
        <p:spPr>
          <a:xfrm>
            <a:off x="457200" y="338328"/>
            <a:ext cx="8229600" cy="576072"/>
          </a:xfrm>
        </p:spPr>
        <p:txBody>
          <a:bodyPr>
            <a:normAutofit fontScale="90000"/>
          </a:bodyPr>
          <a:lstStyle/>
          <a:p>
            <a:pPr algn="ctr"/>
            <a:r>
              <a:rPr lang="en-US" sz="4000" dirty="0"/>
              <a:t>Application Question:</a:t>
            </a:r>
            <a:endParaRPr lang="en-US" sz="4000" b="1" dirty="0"/>
          </a:p>
        </p:txBody>
      </p:sp>
      <p:pic>
        <p:nvPicPr>
          <p:cNvPr id="5" name="Picture 4">
            <a:extLst>
              <a:ext uri="{FF2B5EF4-FFF2-40B4-BE49-F238E27FC236}">
                <a16:creationId xmlns:a16="http://schemas.microsoft.com/office/drawing/2014/main" id="{3E7894FA-0E6E-4A78-BF90-357D17A40E50}"/>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4" name="Recorded Sound">
            <a:hlinkClick r:id="" action="ppaction://media"/>
            <a:extLst>
              <a:ext uri="{FF2B5EF4-FFF2-40B4-BE49-F238E27FC236}">
                <a16:creationId xmlns:a16="http://schemas.microsoft.com/office/drawing/2014/main" id="{00540AE9-5B4C-4573-8211-5C7BF44157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0999" y="5453062"/>
            <a:ext cx="609600" cy="609600"/>
          </a:xfrm>
          <a:prstGeom prst="rect">
            <a:avLst/>
          </a:prstGeom>
        </p:spPr>
      </p:pic>
    </p:spTree>
    <p:extLst>
      <p:ext uri="{BB962C8B-B14F-4D97-AF65-F5344CB8AC3E}">
        <p14:creationId xmlns:p14="http://schemas.microsoft.com/office/powerpoint/2010/main" val="21348100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057400"/>
            <a:ext cx="7576681" cy="3733800"/>
          </a:xfrm>
        </p:spPr>
        <p:txBody>
          <a:bodyPr>
            <a:normAutofit fontScale="92500" lnSpcReduction="10000"/>
          </a:bodyPr>
          <a:lstStyle/>
          <a:p>
            <a:r>
              <a:rPr lang="en-US" sz="3200" dirty="0">
                <a:solidFill>
                  <a:schemeClr val="tx1">
                    <a:lumMod val="85000"/>
                    <a:lumOff val="15000"/>
                  </a:schemeClr>
                </a:solidFill>
              </a:rPr>
              <a:t>Applicants will schedule the TEAS exam and have a TEAS score on file with Collin College before applying to the Nursing Program.  </a:t>
            </a:r>
          </a:p>
          <a:p>
            <a:r>
              <a:rPr lang="en-US" sz="3200" dirty="0">
                <a:solidFill>
                  <a:schemeClr val="tx1">
                    <a:lumMod val="85000"/>
                    <a:lumOff val="15000"/>
                  </a:schemeClr>
                </a:solidFill>
              </a:rPr>
              <a:t>The application is considered with a minimum Total Composite Score of 65%.</a:t>
            </a:r>
          </a:p>
          <a:p>
            <a:r>
              <a:rPr lang="en-US" sz="3200" dirty="0">
                <a:solidFill>
                  <a:schemeClr val="tx1">
                    <a:lumMod val="85000"/>
                    <a:lumOff val="15000"/>
                  </a:schemeClr>
                </a:solidFill>
              </a:rPr>
              <a:t>The individual components (Reading, Math, English and Science) must score 50% or higher.</a:t>
            </a:r>
          </a:p>
          <a:p>
            <a:endParaRPr lang="en-US" dirty="0">
              <a:solidFill>
                <a:schemeClr val="tx1">
                  <a:lumMod val="85000"/>
                  <a:lumOff val="15000"/>
                </a:schemeClr>
              </a:solidFill>
            </a:endParaRPr>
          </a:p>
          <a:p>
            <a:endParaRPr lang="en-US" dirty="0"/>
          </a:p>
        </p:txBody>
      </p:sp>
      <p:sp>
        <p:nvSpPr>
          <p:cNvPr id="2" name="Title 1"/>
          <p:cNvSpPr>
            <a:spLocks noGrp="1"/>
          </p:cNvSpPr>
          <p:nvPr>
            <p:ph type="title"/>
          </p:nvPr>
        </p:nvSpPr>
        <p:spPr>
          <a:xfrm>
            <a:off x="457200" y="338328"/>
            <a:ext cx="8229600" cy="804672"/>
          </a:xfrm>
        </p:spPr>
        <p:txBody>
          <a:bodyPr>
            <a:normAutofit/>
          </a:bodyPr>
          <a:lstStyle/>
          <a:p>
            <a:pPr algn="ctr"/>
            <a:r>
              <a:rPr lang="en-US" sz="4000" dirty="0"/>
              <a:t>Entrance</a:t>
            </a:r>
            <a:r>
              <a:rPr lang="en-US" dirty="0"/>
              <a:t> Exam:</a:t>
            </a:r>
            <a:endParaRPr lang="en-US" b="1" dirty="0"/>
          </a:p>
        </p:txBody>
      </p:sp>
      <p:pic>
        <p:nvPicPr>
          <p:cNvPr id="4" name="Picture 3">
            <a:extLst>
              <a:ext uri="{FF2B5EF4-FFF2-40B4-BE49-F238E27FC236}">
                <a16:creationId xmlns:a16="http://schemas.microsoft.com/office/drawing/2014/main" id="{ADE1482B-06E0-41CC-AD46-4AA9D656A2A4}"/>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50E60712-67E5-4E2B-927C-79C7F39884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7681" y="5558080"/>
            <a:ext cx="609600" cy="609600"/>
          </a:xfrm>
          <a:prstGeom prst="rect">
            <a:avLst/>
          </a:prstGeom>
        </p:spPr>
      </p:pic>
    </p:spTree>
    <p:extLst>
      <p:ext uri="{BB962C8B-B14F-4D97-AF65-F5344CB8AC3E}">
        <p14:creationId xmlns:p14="http://schemas.microsoft.com/office/powerpoint/2010/main" val="34951188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TEAS, HESI or OTHER?</a:t>
            </a:r>
          </a:p>
        </p:txBody>
      </p:sp>
      <p:sp>
        <p:nvSpPr>
          <p:cNvPr id="6" name="TextBox 5"/>
          <p:cNvSpPr txBox="1"/>
          <p:nvPr/>
        </p:nvSpPr>
        <p:spPr>
          <a:xfrm>
            <a:off x="762000" y="2667000"/>
            <a:ext cx="7391400" cy="2062103"/>
          </a:xfrm>
          <a:prstGeom prst="rect">
            <a:avLst/>
          </a:prstGeom>
          <a:noFill/>
        </p:spPr>
        <p:txBody>
          <a:bodyPr wrap="square" rtlCol="0">
            <a:spAutoFit/>
          </a:bodyPr>
          <a:lstStyle/>
          <a:p>
            <a:pPr marL="571500" indent="-571500">
              <a:buClr>
                <a:schemeClr val="tx2">
                  <a:lumMod val="40000"/>
                  <a:lumOff val="60000"/>
                </a:schemeClr>
              </a:buClr>
              <a:buFont typeface="Symbol" panose="05050102010706020507" pitchFamily="18" charset="2"/>
              <a:buChar char="*"/>
            </a:pPr>
            <a:r>
              <a:rPr lang="en-US" sz="3200" dirty="0"/>
              <a:t>The Nursing Program only accepts the </a:t>
            </a:r>
            <a:r>
              <a:rPr lang="en-US" sz="3200" b="1" dirty="0"/>
              <a:t>TEAS</a:t>
            </a:r>
            <a:r>
              <a:rPr lang="en-US" sz="3200" dirty="0"/>
              <a:t> exam.  </a:t>
            </a:r>
          </a:p>
          <a:p>
            <a:pPr marL="571500" indent="-571500">
              <a:buClr>
                <a:schemeClr val="tx2">
                  <a:lumMod val="40000"/>
                  <a:lumOff val="60000"/>
                </a:schemeClr>
              </a:buClr>
              <a:buFont typeface="Symbol" panose="05050102010706020507" pitchFamily="18" charset="2"/>
              <a:buChar char="*"/>
            </a:pPr>
            <a:r>
              <a:rPr lang="en-US" sz="3200" dirty="0"/>
              <a:t>The TEAS score must be within 1 year of the application deadline date.</a:t>
            </a:r>
          </a:p>
        </p:txBody>
      </p:sp>
      <p:pic>
        <p:nvPicPr>
          <p:cNvPr id="4" name="Picture 3">
            <a:extLst>
              <a:ext uri="{FF2B5EF4-FFF2-40B4-BE49-F238E27FC236}">
                <a16:creationId xmlns:a16="http://schemas.microsoft.com/office/drawing/2014/main" id="{B48E1445-3691-4E23-8B3C-682B1AD2B3A7}"/>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3" name="Recorded Sound">
            <a:hlinkClick r:id="" action="ppaction://media"/>
            <a:extLst>
              <a:ext uri="{FF2B5EF4-FFF2-40B4-BE49-F238E27FC236}">
                <a16:creationId xmlns:a16="http://schemas.microsoft.com/office/drawing/2014/main" id="{24748CFE-16AC-47FF-AD2F-915960FAC3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7175" y="5500247"/>
            <a:ext cx="609600" cy="609600"/>
          </a:xfrm>
          <a:prstGeom prst="rect">
            <a:avLst/>
          </a:prstGeom>
        </p:spPr>
      </p:pic>
    </p:spTree>
    <p:extLst>
      <p:ext uri="{BB962C8B-B14F-4D97-AF65-F5344CB8AC3E}">
        <p14:creationId xmlns:p14="http://schemas.microsoft.com/office/powerpoint/2010/main" val="10298921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7833" y="1524000"/>
            <a:ext cx="7408333" cy="4800600"/>
          </a:xfrm>
        </p:spPr>
        <p:txBody>
          <a:bodyPr>
            <a:normAutofit fontScale="92500" lnSpcReduction="20000"/>
          </a:bodyPr>
          <a:lstStyle/>
          <a:p>
            <a:pPr lvl="3"/>
            <a:endParaRPr lang="en-US" sz="1000" b="1" dirty="0">
              <a:solidFill>
                <a:schemeClr val="tx1">
                  <a:lumMod val="85000"/>
                  <a:lumOff val="15000"/>
                </a:schemeClr>
              </a:solidFill>
            </a:endParaRPr>
          </a:p>
          <a:p>
            <a:pPr marL="0" indent="0" algn="ctr">
              <a:buNone/>
            </a:pPr>
            <a:endParaRPr lang="en-US" sz="2200" dirty="0">
              <a:solidFill>
                <a:schemeClr val="tx1">
                  <a:lumMod val="85000"/>
                  <a:lumOff val="15000"/>
                </a:schemeClr>
              </a:solidFill>
            </a:endParaRPr>
          </a:p>
          <a:p>
            <a:pPr>
              <a:buFont typeface="Symbol" panose="05050102010706020507" pitchFamily="18" charset="2"/>
              <a:buChar char="*"/>
            </a:pPr>
            <a:r>
              <a:rPr lang="en-US" sz="2800" dirty="0">
                <a:solidFill>
                  <a:schemeClr val="tx1"/>
                </a:solidFill>
              </a:rPr>
              <a:t>The TEAS exam is a technical skills exam to test basic academic skills of Reading, Math, Science and English and Language Usage. </a:t>
            </a:r>
          </a:p>
          <a:p>
            <a:pPr>
              <a:buFont typeface="Symbol" panose="05050102010706020507" pitchFamily="18" charset="2"/>
              <a:buChar char="*"/>
            </a:pPr>
            <a:r>
              <a:rPr lang="en-US" sz="2800" dirty="0">
                <a:solidFill>
                  <a:schemeClr val="tx1"/>
                </a:solidFill>
              </a:rPr>
              <a:t>The exam is comprised of 170 questions in a multiple-choice format with four-option answers. </a:t>
            </a:r>
          </a:p>
          <a:p>
            <a:pPr>
              <a:buFont typeface="Symbol" panose="05050102010706020507" pitchFamily="18" charset="2"/>
              <a:buChar char="*"/>
            </a:pPr>
            <a:r>
              <a:rPr lang="en-US" sz="2800" dirty="0">
                <a:solidFill>
                  <a:schemeClr val="tx1"/>
                </a:solidFill>
              </a:rPr>
              <a:t>The TEAS can be scheduled through ATI Testing either on-campus at McKinney or as an online, proctored exam.</a:t>
            </a:r>
          </a:p>
          <a:p>
            <a:pPr>
              <a:buFont typeface="Symbol" panose="05050102010706020507" pitchFamily="18" charset="2"/>
              <a:buChar char="*"/>
            </a:pPr>
            <a:r>
              <a:rPr lang="en-US" sz="2800" dirty="0">
                <a:solidFill>
                  <a:schemeClr val="tx1"/>
                </a:solidFill>
              </a:rPr>
              <a:t>The cost of the exam varies by location.  On average it can cost about $115.00</a:t>
            </a:r>
          </a:p>
          <a:p>
            <a:pPr>
              <a:buFont typeface="Symbol" panose="05050102010706020507" pitchFamily="18" charset="2"/>
              <a:buChar char="*"/>
            </a:pPr>
            <a:r>
              <a:rPr lang="en-US" sz="2800" dirty="0">
                <a:solidFill>
                  <a:schemeClr val="tx1"/>
                </a:solidFill>
              </a:rPr>
              <a:t>ATI TEAS, Version 7 is required.</a:t>
            </a:r>
          </a:p>
        </p:txBody>
      </p:sp>
      <p:sp>
        <p:nvSpPr>
          <p:cNvPr id="2" name="Title 1"/>
          <p:cNvSpPr>
            <a:spLocks noGrp="1"/>
          </p:cNvSpPr>
          <p:nvPr>
            <p:ph type="title"/>
          </p:nvPr>
        </p:nvSpPr>
        <p:spPr/>
        <p:txBody>
          <a:bodyPr/>
          <a:lstStyle/>
          <a:p>
            <a:pPr algn="ctr"/>
            <a:r>
              <a:rPr lang="en-US" sz="4000" dirty="0"/>
              <a:t>What is the TEAS</a:t>
            </a:r>
            <a:r>
              <a:rPr lang="en-US" dirty="0"/>
              <a:t>:</a:t>
            </a:r>
          </a:p>
        </p:txBody>
      </p:sp>
      <p:pic>
        <p:nvPicPr>
          <p:cNvPr id="4" name="Picture 3">
            <a:extLst>
              <a:ext uri="{FF2B5EF4-FFF2-40B4-BE49-F238E27FC236}">
                <a16:creationId xmlns:a16="http://schemas.microsoft.com/office/drawing/2014/main" id="{EA4B992C-DD5C-427F-8BDC-0295FDA0C4C7}"/>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10CB72CF-5563-4122-B613-EAE574D5CD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1173" y="5605463"/>
            <a:ext cx="609600" cy="609600"/>
          </a:xfrm>
          <a:prstGeom prst="rect">
            <a:avLst/>
          </a:prstGeom>
        </p:spPr>
      </p:pic>
    </p:spTree>
    <p:extLst>
      <p:ext uri="{BB962C8B-B14F-4D97-AF65-F5344CB8AC3E}">
        <p14:creationId xmlns:p14="http://schemas.microsoft.com/office/powerpoint/2010/main" val="12303167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7833" y="2057400"/>
            <a:ext cx="7408333" cy="2286000"/>
          </a:xfrm>
        </p:spPr>
        <p:txBody>
          <a:bodyPr>
            <a:normAutofit lnSpcReduction="10000"/>
          </a:bodyPr>
          <a:lstStyle/>
          <a:p>
            <a:pPr lvl="3"/>
            <a:endParaRPr lang="en-US" sz="1000" b="1" dirty="0">
              <a:solidFill>
                <a:schemeClr val="tx1">
                  <a:lumMod val="85000"/>
                  <a:lumOff val="15000"/>
                </a:schemeClr>
              </a:solidFill>
            </a:endParaRPr>
          </a:p>
          <a:p>
            <a:pPr marL="0" indent="0" algn="ctr">
              <a:buNone/>
            </a:pPr>
            <a:r>
              <a:rPr lang="en-US" sz="4000" b="1" dirty="0">
                <a:solidFill>
                  <a:schemeClr val="tx1">
                    <a:lumMod val="85000"/>
                    <a:lumOff val="15000"/>
                  </a:schemeClr>
                </a:solidFill>
              </a:rPr>
              <a:t>Go to:</a:t>
            </a:r>
          </a:p>
          <a:p>
            <a:pPr marL="0" indent="0" algn="ctr">
              <a:buNone/>
            </a:pPr>
            <a:r>
              <a:rPr lang="en-US" sz="4000" dirty="0">
                <a:hlinkClick r:id="rId5"/>
              </a:rPr>
              <a:t>www.atitesting.com</a:t>
            </a:r>
            <a:r>
              <a:rPr lang="en-US" sz="4000" dirty="0"/>
              <a:t> </a:t>
            </a:r>
            <a:r>
              <a:rPr lang="en-US" sz="4000" dirty="0">
                <a:solidFill>
                  <a:schemeClr val="tx1"/>
                </a:solidFill>
              </a:rPr>
              <a:t>to create an account</a:t>
            </a:r>
          </a:p>
          <a:p>
            <a:pPr marL="0" indent="0" algn="ctr">
              <a:buNone/>
            </a:pPr>
            <a:endParaRPr lang="en-US" sz="4000" dirty="0">
              <a:solidFill>
                <a:schemeClr val="tx1">
                  <a:lumMod val="85000"/>
                  <a:lumOff val="15000"/>
                </a:schemeClr>
              </a:solidFill>
            </a:endParaRPr>
          </a:p>
          <a:p>
            <a:pPr marL="0" indent="0" algn="ctr">
              <a:buNone/>
            </a:pPr>
            <a:endParaRPr lang="en-US" sz="2200" b="1" u="sng" dirty="0">
              <a:solidFill>
                <a:schemeClr val="tx1">
                  <a:lumMod val="85000"/>
                  <a:lumOff val="15000"/>
                </a:schemeClr>
              </a:solidFill>
            </a:endParaRPr>
          </a:p>
          <a:p>
            <a:pPr marL="0" indent="0" algn="ctr">
              <a:buNone/>
            </a:pPr>
            <a:endParaRPr lang="en-US" u="sng" dirty="0"/>
          </a:p>
        </p:txBody>
      </p:sp>
      <p:sp>
        <p:nvSpPr>
          <p:cNvPr id="2" name="Title 1"/>
          <p:cNvSpPr>
            <a:spLocks noGrp="1"/>
          </p:cNvSpPr>
          <p:nvPr>
            <p:ph type="title"/>
          </p:nvPr>
        </p:nvSpPr>
        <p:spPr/>
        <p:txBody>
          <a:bodyPr/>
          <a:lstStyle/>
          <a:p>
            <a:pPr algn="ctr"/>
            <a:r>
              <a:rPr lang="en-US" dirty="0"/>
              <a:t>How do I reserve a seat?</a:t>
            </a:r>
          </a:p>
        </p:txBody>
      </p:sp>
      <p:sp>
        <p:nvSpPr>
          <p:cNvPr id="4" name="TextBox 3"/>
          <p:cNvSpPr txBox="1"/>
          <p:nvPr/>
        </p:nvSpPr>
        <p:spPr>
          <a:xfrm>
            <a:off x="457200" y="4191000"/>
            <a:ext cx="8229600" cy="2185214"/>
          </a:xfrm>
          <a:prstGeom prst="rect">
            <a:avLst/>
          </a:prstGeom>
          <a:noFill/>
        </p:spPr>
        <p:txBody>
          <a:bodyPr wrap="square" rtlCol="0">
            <a:spAutoFit/>
          </a:bodyPr>
          <a:lstStyle/>
          <a:p>
            <a:pPr algn="ctr"/>
            <a:r>
              <a:rPr lang="en-US" sz="3200" dirty="0">
                <a:solidFill>
                  <a:schemeClr val="tx1">
                    <a:lumMod val="85000"/>
                    <a:lumOff val="15000"/>
                  </a:schemeClr>
                </a:solidFill>
              </a:rPr>
              <a:t>Need help? Step by step instructions located on Nursing homepage (www.collin.edu/nursing)</a:t>
            </a:r>
          </a:p>
          <a:p>
            <a:endParaRPr lang="en-US" sz="4000" dirty="0"/>
          </a:p>
        </p:txBody>
      </p:sp>
      <p:pic>
        <p:nvPicPr>
          <p:cNvPr id="5" name="Picture 4">
            <a:extLst>
              <a:ext uri="{FF2B5EF4-FFF2-40B4-BE49-F238E27FC236}">
                <a16:creationId xmlns:a16="http://schemas.microsoft.com/office/drawing/2014/main" id="{333BD060-21AC-4862-9B67-90417A814D92}"/>
              </a:ext>
            </a:extLst>
          </p:cNvPr>
          <p:cNvPicPr>
            <a:picLocks noChangeAspect="1"/>
          </p:cNvPicPr>
          <p:nvPr/>
        </p:nvPicPr>
        <p:blipFill>
          <a:blip r:embed="rId6"/>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759A1799-142D-45C7-8486-0A7FB633F4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60668" y="5612969"/>
            <a:ext cx="609600" cy="609600"/>
          </a:xfrm>
          <a:prstGeom prst="rect">
            <a:avLst/>
          </a:prstGeom>
        </p:spPr>
      </p:pic>
    </p:spTree>
    <p:extLst>
      <p:ext uri="{BB962C8B-B14F-4D97-AF65-F5344CB8AC3E}">
        <p14:creationId xmlns:p14="http://schemas.microsoft.com/office/powerpoint/2010/main" val="2352896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5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1100" y="2057400"/>
            <a:ext cx="7353300" cy="3886200"/>
          </a:xfrm>
        </p:spPr>
        <p:txBody>
          <a:bodyPr>
            <a:normAutofit fontScale="85000" lnSpcReduction="20000"/>
          </a:bodyPr>
          <a:lstStyle/>
          <a:p>
            <a:pPr lvl="3"/>
            <a:endParaRPr lang="en-US" sz="1000" b="1" dirty="0">
              <a:solidFill>
                <a:schemeClr val="tx1">
                  <a:lumMod val="85000"/>
                  <a:lumOff val="15000"/>
                </a:schemeClr>
              </a:solidFill>
            </a:endParaRPr>
          </a:p>
          <a:p>
            <a:pPr marL="0" indent="0" algn="ctr">
              <a:buNone/>
            </a:pPr>
            <a:endParaRPr lang="en-US" sz="5200" dirty="0">
              <a:solidFill>
                <a:schemeClr val="tx1">
                  <a:lumMod val="85000"/>
                  <a:lumOff val="15000"/>
                </a:schemeClr>
              </a:solidFill>
            </a:endParaRPr>
          </a:p>
          <a:p>
            <a:pPr marL="0" indent="0">
              <a:buNone/>
            </a:pPr>
            <a:r>
              <a:rPr lang="en-US" sz="4100" dirty="0">
                <a:solidFill>
                  <a:schemeClr val="tx1"/>
                </a:solidFill>
              </a:rPr>
              <a:t>No. If you are unable to attend your prearranged test date, there is no possibility of a refund or transfer to another test date. Please make every effort to keep your scheduled test date and time.</a:t>
            </a:r>
          </a:p>
        </p:txBody>
      </p:sp>
      <p:sp>
        <p:nvSpPr>
          <p:cNvPr id="2" name="Title 1"/>
          <p:cNvSpPr>
            <a:spLocks noGrp="1"/>
          </p:cNvSpPr>
          <p:nvPr>
            <p:ph type="title"/>
          </p:nvPr>
        </p:nvSpPr>
        <p:spPr/>
        <p:txBody>
          <a:bodyPr>
            <a:normAutofit fontScale="90000"/>
          </a:bodyPr>
          <a:lstStyle/>
          <a:p>
            <a:pPr algn="ctr"/>
            <a:r>
              <a:rPr lang="en-US" dirty="0"/>
              <a:t>Can I get a refund or cancel the TEAS test?</a:t>
            </a:r>
          </a:p>
        </p:txBody>
      </p:sp>
      <p:pic>
        <p:nvPicPr>
          <p:cNvPr id="4" name="Picture 3">
            <a:extLst>
              <a:ext uri="{FF2B5EF4-FFF2-40B4-BE49-F238E27FC236}">
                <a16:creationId xmlns:a16="http://schemas.microsoft.com/office/drawing/2014/main" id="{7BEE1204-27BF-41B8-8CD2-FAD9F0967F88}"/>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958F61CB-5A63-4111-BB29-FAC6F68492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77175" y="5372100"/>
            <a:ext cx="609600" cy="609600"/>
          </a:xfrm>
          <a:prstGeom prst="rect">
            <a:avLst/>
          </a:prstGeom>
        </p:spPr>
      </p:pic>
    </p:spTree>
    <p:extLst>
      <p:ext uri="{BB962C8B-B14F-4D97-AF65-F5344CB8AC3E}">
        <p14:creationId xmlns:p14="http://schemas.microsoft.com/office/powerpoint/2010/main" val="30673748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1100" y="2057400"/>
            <a:ext cx="7048500" cy="3886200"/>
          </a:xfrm>
        </p:spPr>
        <p:txBody>
          <a:bodyPr>
            <a:normAutofit/>
          </a:bodyPr>
          <a:lstStyle/>
          <a:p>
            <a:pPr lvl="3"/>
            <a:endParaRPr lang="en-US" sz="1000" b="1" dirty="0">
              <a:solidFill>
                <a:schemeClr val="tx1">
                  <a:lumMod val="85000"/>
                  <a:lumOff val="15000"/>
                </a:schemeClr>
              </a:solidFill>
            </a:endParaRPr>
          </a:p>
          <a:p>
            <a:r>
              <a:rPr lang="en-US" sz="3000" dirty="0">
                <a:solidFill>
                  <a:schemeClr val="tx1"/>
                </a:solidFill>
              </a:rPr>
              <a:t>Registration begins 15 minutes prior to test start time.</a:t>
            </a:r>
          </a:p>
          <a:p>
            <a:r>
              <a:rPr lang="en-US" sz="3000" b="1" cap="all" dirty="0">
                <a:solidFill>
                  <a:schemeClr val="tx1"/>
                </a:solidFill>
              </a:rPr>
              <a:t>NO ADMITTANCE IS ALLOWED AFTER THE TEST START TIME.</a:t>
            </a:r>
          </a:p>
          <a:p>
            <a:r>
              <a:rPr lang="en-US" sz="3000" dirty="0">
                <a:solidFill>
                  <a:schemeClr val="tx1"/>
                </a:solidFill>
              </a:rPr>
              <a:t>Test time is approximately 3.5 hours, not including registration and exam instructions.</a:t>
            </a:r>
          </a:p>
          <a:p>
            <a:pPr marL="0" indent="0" algn="ctr">
              <a:buNone/>
            </a:pPr>
            <a:endParaRPr lang="en-US" sz="5200" dirty="0">
              <a:solidFill>
                <a:schemeClr val="tx1">
                  <a:lumMod val="85000"/>
                  <a:lumOff val="15000"/>
                </a:schemeClr>
              </a:solidFill>
            </a:endParaRPr>
          </a:p>
        </p:txBody>
      </p:sp>
      <p:sp>
        <p:nvSpPr>
          <p:cNvPr id="2" name="Title 1"/>
          <p:cNvSpPr>
            <a:spLocks noGrp="1"/>
          </p:cNvSpPr>
          <p:nvPr>
            <p:ph type="title"/>
          </p:nvPr>
        </p:nvSpPr>
        <p:spPr/>
        <p:txBody>
          <a:bodyPr>
            <a:normAutofit/>
          </a:bodyPr>
          <a:lstStyle/>
          <a:p>
            <a:pPr algn="ctr"/>
            <a:r>
              <a:rPr lang="en-US" dirty="0"/>
              <a:t>Testing Day:</a:t>
            </a:r>
          </a:p>
        </p:txBody>
      </p:sp>
      <p:pic>
        <p:nvPicPr>
          <p:cNvPr id="4" name="Picture 3">
            <a:extLst>
              <a:ext uri="{FF2B5EF4-FFF2-40B4-BE49-F238E27FC236}">
                <a16:creationId xmlns:a16="http://schemas.microsoft.com/office/drawing/2014/main" id="{7721720B-2D27-4994-9F36-0613178BB876}"/>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A48D7CC3-8340-4BB0-A7D9-F54639293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4285" y="5460569"/>
            <a:ext cx="609600" cy="609600"/>
          </a:xfrm>
          <a:prstGeom prst="rect">
            <a:avLst/>
          </a:prstGeom>
        </p:spPr>
      </p:pic>
    </p:spTree>
    <p:extLst>
      <p:ext uri="{BB962C8B-B14F-4D97-AF65-F5344CB8AC3E}">
        <p14:creationId xmlns:p14="http://schemas.microsoft.com/office/powerpoint/2010/main" val="1632047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599" cy="4114800"/>
          </a:xfrm>
        </p:spPr>
        <p:txBody>
          <a:bodyPr>
            <a:noAutofit/>
          </a:bodyPr>
          <a:lstStyle/>
          <a:p>
            <a:pPr marL="0" indent="0">
              <a:buNone/>
            </a:pPr>
            <a:r>
              <a:rPr lang="en-US" sz="2800" b="1" dirty="0">
                <a:solidFill>
                  <a:schemeClr val="tx1"/>
                </a:solidFill>
              </a:rPr>
              <a:t>RULES:</a:t>
            </a:r>
          </a:p>
          <a:p>
            <a:r>
              <a:rPr lang="en-US" sz="2800" dirty="0">
                <a:solidFill>
                  <a:schemeClr val="tx1"/>
                </a:solidFill>
              </a:rPr>
              <a:t>Applicants are limited to 2 times for the TEAS between the application deadline dates for in-person on the McKinney Campus.  The online exam can be schedule 3 times in a year, but has a 14-day wait period between exams.  </a:t>
            </a:r>
          </a:p>
          <a:p>
            <a:pPr marL="0" indent="0">
              <a:buNone/>
            </a:pPr>
            <a:r>
              <a:rPr lang="en-US" sz="2800" b="1" dirty="0">
                <a:solidFill>
                  <a:schemeClr val="tx1"/>
                </a:solidFill>
              </a:rPr>
              <a:t>RETESTING:</a:t>
            </a:r>
          </a:p>
          <a:p>
            <a:r>
              <a:rPr lang="en-US" sz="2800" dirty="0">
                <a:solidFill>
                  <a:schemeClr val="tx1"/>
                </a:solidFill>
              </a:rPr>
              <a:t>If you are re-taking the TEAS to improve your scores, all sections must be re-taken. </a:t>
            </a:r>
            <a:endParaRPr lang="en-US" sz="2800" u="sng" dirty="0"/>
          </a:p>
        </p:txBody>
      </p:sp>
      <p:sp>
        <p:nvSpPr>
          <p:cNvPr id="2" name="Title 1"/>
          <p:cNvSpPr>
            <a:spLocks noGrp="1"/>
          </p:cNvSpPr>
          <p:nvPr>
            <p:ph type="title"/>
          </p:nvPr>
        </p:nvSpPr>
        <p:spPr/>
        <p:txBody>
          <a:bodyPr>
            <a:normAutofit/>
          </a:bodyPr>
          <a:lstStyle/>
          <a:p>
            <a:r>
              <a:rPr lang="en-US" dirty="0"/>
              <a:t>Entrance Exam Procedures:</a:t>
            </a:r>
          </a:p>
        </p:txBody>
      </p:sp>
      <p:pic>
        <p:nvPicPr>
          <p:cNvPr id="4" name="Picture 3">
            <a:extLst>
              <a:ext uri="{FF2B5EF4-FFF2-40B4-BE49-F238E27FC236}">
                <a16:creationId xmlns:a16="http://schemas.microsoft.com/office/drawing/2014/main" id="{525C87CC-DE39-402D-9E2E-CC54C4554AFD}"/>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9C50446D-AB2D-4B3D-A984-9220F484A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7187" y="5694232"/>
            <a:ext cx="609600" cy="609600"/>
          </a:xfrm>
          <a:prstGeom prst="rect">
            <a:avLst/>
          </a:prstGeom>
        </p:spPr>
      </p:pic>
    </p:spTree>
    <p:extLst>
      <p:ext uri="{BB962C8B-B14F-4D97-AF65-F5344CB8AC3E}">
        <p14:creationId xmlns:p14="http://schemas.microsoft.com/office/powerpoint/2010/main" val="1441254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1056"/>
            <a:ext cx="8229599" cy="4724400"/>
          </a:xfrm>
        </p:spPr>
        <p:txBody>
          <a:bodyPr>
            <a:normAutofit lnSpcReduction="10000"/>
          </a:bodyPr>
          <a:lstStyle/>
          <a:p>
            <a:pPr marL="0" indent="0">
              <a:buNone/>
            </a:pPr>
            <a:r>
              <a:rPr lang="en-US" sz="2000" b="1" dirty="0">
                <a:solidFill>
                  <a:schemeClr val="tx1"/>
                </a:solidFill>
              </a:rPr>
              <a:t>SUBMISSION/RESULTS:</a:t>
            </a:r>
          </a:p>
          <a:p>
            <a:pPr marL="0" indent="0">
              <a:buNone/>
            </a:pPr>
            <a:r>
              <a:rPr lang="en-US" sz="2000" dirty="0">
                <a:solidFill>
                  <a:schemeClr val="tx1"/>
                </a:solidFill>
              </a:rPr>
              <a:t>Results are immediate. Access your TEAS score report at any time through you ATI account under “My results”.</a:t>
            </a:r>
          </a:p>
          <a:p>
            <a:pPr marL="0" indent="0">
              <a:buNone/>
            </a:pPr>
            <a:r>
              <a:rPr lang="en-US" sz="2000" b="1" dirty="0">
                <a:solidFill>
                  <a:schemeClr val="tx1"/>
                </a:solidFill>
              </a:rPr>
              <a:t>HOW TO SEND YOUR SCORES:</a:t>
            </a:r>
          </a:p>
          <a:p>
            <a:pPr marL="118872" indent="0">
              <a:buNone/>
            </a:pPr>
            <a:r>
              <a:rPr lang="en-US" sz="2000" dirty="0">
                <a:solidFill>
                  <a:schemeClr val="tx1"/>
                </a:solidFill>
              </a:rPr>
              <a:t>ATI offers reporting of TEAS test results to schools as a convenience to nursing school applicants.  However, it is solely </a:t>
            </a:r>
            <a:r>
              <a:rPr lang="en-US" sz="2000" b="1" u="sng" dirty="0">
                <a:solidFill>
                  <a:schemeClr val="tx1"/>
                </a:solidFill>
              </a:rPr>
              <a:t>your</a:t>
            </a:r>
            <a:r>
              <a:rPr lang="en-US" sz="2000" dirty="0">
                <a:solidFill>
                  <a:schemeClr val="tx1"/>
                </a:solidFill>
              </a:rPr>
              <a:t> responsibility to ensure that your school application, as well as, your TEAS test results, are complete, properly submitted, and on file with each school.  Please note that if you are taking the TEAS exam at a school testing facility, your test results will automatically be forwarded to that school, in addition to any other school(s) that you have purchased to receive your test results.</a:t>
            </a:r>
          </a:p>
          <a:p>
            <a:pPr marL="118872" indent="0">
              <a:buNone/>
            </a:pPr>
            <a:r>
              <a:rPr lang="en-US" sz="2000" dirty="0">
                <a:solidFill>
                  <a:schemeClr val="tx1"/>
                </a:solidFill>
              </a:rPr>
              <a:t>If you want to send your transcript to a different school, visit: </a:t>
            </a:r>
            <a:r>
              <a:rPr lang="en-US" sz="2000" dirty="0">
                <a:solidFill>
                  <a:schemeClr val="tx1"/>
                </a:solidFill>
                <a:hlinkClick r:id="rId5"/>
              </a:rPr>
              <a:t>https://www.atitesting.com/ati_store/product.aspx?zpid=942</a:t>
            </a:r>
            <a:r>
              <a:rPr lang="en-US" sz="2000" dirty="0">
                <a:solidFill>
                  <a:schemeClr val="tx1"/>
                </a:solidFill>
              </a:rPr>
              <a:t> to purchase and send an official ATI TEAS transcript to additional schools of your choice.</a:t>
            </a:r>
          </a:p>
          <a:p>
            <a:pPr marL="118872" indent="0">
              <a:buNone/>
            </a:pPr>
            <a:endParaRPr lang="en-US" u="sng" dirty="0"/>
          </a:p>
        </p:txBody>
      </p:sp>
      <p:sp>
        <p:nvSpPr>
          <p:cNvPr id="2" name="Title 1"/>
          <p:cNvSpPr>
            <a:spLocks noGrp="1"/>
          </p:cNvSpPr>
          <p:nvPr>
            <p:ph type="title"/>
          </p:nvPr>
        </p:nvSpPr>
        <p:spPr/>
        <p:txBody>
          <a:bodyPr>
            <a:normAutofit/>
          </a:bodyPr>
          <a:lstStyle/>
          <a:p>
            <a:r>
              <a:rPr lang="en-US" dirty="0"/>
              <a:t>Entrance Exam Procedures:</a:t>
            </a:r>
          </a:p>
        </p:txBody>
      </p:sp>
      <p:pic>
        <p:nvPicPr>
          <p:cNvPr id="4" name="Picture 3">
            <a:extLst>
              <a:ext uri="{FF2B5EF4-FFF2-40B4-BE49-F238E27FC236}">
                <a16:creationId xmlns:a16="http://schemas.microsoft.com/office/drawing/2014/main" id="{836E1EE5-E664-49A6-AF5C-A5B4F07BEDD9}"/>
              </a:ext>
            </a:extLst>
          </p:cNvPr>
          <p:cNvPicPr>
            <a:picLocks noChangeAspect="1"/>
          </p:cNvPicPr>
          <p:nvPr/>
        </p:nvPicPr>
        <p:blipFill>
          <a:blip r:embed="rId6"/>
          <a:stretch>
            <a:fillRect/>
          </a:stretch>
        </p:blipFill>
        <p:spPr>
          <a:xfrm>
            <a:off x="5715000" y="6132014"/>
            <a:ext cx="2771775" cy="583111"/>
          </a:xfrm>
          <a:prstGeom prst="rect">
            <a:avLst/>
          </a:prstGeom>
        </p:spPr>
      </p:pic>
      <p:pic>
        <p:nvPicPr>
          <p:cNvPr id="5" name="Recorded Sound">
            <a:hlinkClick r:id="" action="ppaction://media"/>
            <a:extLst>
              <a:ext uri="{FF2B5EF4-FFF2-40B4-BE49-F238E27FC236}">
                <a16:creationId xmlns:a16="http://schemas.microsoft.com/office/drawing/2014/main" id="{50538D70-27DA-4C57-A940-C8D0A037DC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7211" y="5725229"/>
            <a:ext cx="609600" cy="609600"/>
          </a:xfrm>
          <a:prstGeom prst="rect">
            <a:avLst/>
          </a:prstGeom>
        </p:spPr>
      </p:pic>
    </p:spTree>
    <p:extLst>
      <p:ext uri="{BB962C8B-B14F-4D97-AF65-F5344CB8AC3E}">
        <p14:creationId xmlns:p14="http://schemas.microsoft.com/office/powerpoint/2010/main" val="36096078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749AA-2546-4E32-8D0B-888C440F3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75" y="2865965"/>
            <a:ext cx="2636733" cy="3534835"/>
          </a:xfrm>
          <a:prstGeom prst="rect">
            <a:avLst/>
          </a:prstGeom>
        </p:spPr>
      </p:pic>
      <p:pic>
        <p:nvPicPr>
          <p:cNvPr id="1028" name="Picture 4" descr="Medical Assisting at Collin College - Collin College">
            <a:extLst>
              <a:ext uri="{FF2B5EF4-FFF2-40B4-BE49-F238E27FC236}">
                <a16:creationId xmlns:a16="http://schemas.microsoft.com/office/drawing/2014/main" id="{952AF870-3B6D-42B1-8A8A-535B69EF87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3301" y="4800600"/>
            <a:ext cx="5105402" cy="18650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ity Colleges Plan To Fill Workforce Shortages By Offering Bachelor's  Degrees | KERA News">
            <a:extLst>
              <a:ext uri="{FF2B5EF4-FFF2-40B4-BE49-F238E27FC236}">
                <a16:creationId xmlns:a16="http://schemas.microsoft.com/office/drawing/2014/main" id="{4A70224A-E025-4012-9D0C-5D9D01EFCB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875" y="1295400"/>
            <a:ext cx="2640024" cy="13881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DDC0943-9B31-4A92-8D19-AEAC0DEBAB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3301" y="1295400"/>
            <a:ext cx="5055298" cy="3348585"/>
          </a:xfrm>
          <a:prstGeom prst="rect">
            <a:avLst/>
          </a:prstGeom>
        </p:spPr>
      </p:pic>
      <p:pic>
        <p:nvPicPr>
          <p:cNvPr id="2" name="Recorded Sound">
            <a:hlinkClick r:id="" action="ppaction://media"/>
            <a:extLst>
              <a:ext uri="{FF2B5EF4-FFF2-40B4-BE49-F238E27FC236}">
                <a16:creationId xmlns:a16="http://schemas.microsoft.com/office/drawing/2014/main" id="{5624BCA0-40DF-4519-AB83-E6D4F69010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85598" y="6096000"/>
            <a:ext cx="609600" cy="609600"/>
          </a:xfrm>
          <a:prstGeom prst="rect">
            <a:avLst/>
          </a:prstGeom>
        </p:spPr>
      </p:pic>
    </p:spTree>
    <p:extLst>
      <p:ext uri="{BB962C8B-B14F-4D97-AF65-F5344CB8AC3E}">
        <p14:creationId xmlns:p14="http://schemas.microsoft.com/office/powerpoint/2010/main" val="375715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9D75F5-E766-4352-A1DB-6B416A653DE3}"/>
              </a:ext>
            </a:extLst>
          </p:cNvPr>
          <p:cNvSpPr>
            <a:spLocks noGrp="1"/>
          </p:cNvSpPr>
          <p:nvPr>
            <p:ph idx="1"/>
          </p:nvPr>
        </p:nvSpPr>
        <p:spPr>
          <a:xfrm>
            <a:off x="381000" y="2331058"/>
            <a:ext cx="8686799" cy="4068763"/>
          </a:xfrm>
        </p:spPr>
        <p:txBody>
          <a:bodyPr>
            <a:noAutofit/>
          </a:bodyPr>
          <a:lstStyle/>
          <a:p>
            <a:r>
              <a:rPr lang="en-US" sz="2300" dirty="0">
                <a:solidFill>
                  <a:schemeClr val="tx1"/>
                </a:solidFill>
              </a:rPr>
              <a:t>The GPA for the 3 prerequisites must be 2.5 or higher.</a:t>
            </a:r>
          </a:p>
          <a:p>
            <a:r>
              <a:rPr lang="en-US" sz="2300" dirty="0">
                <a:solidFill>
                  <a:schemeClr val="tx1"/>
                </a:solidFill>
              </a:rPr>
              <a:t>One point is received for completion of all 3 prerequisites</a:t>
            </a:r>
          </a:p>
          <a:p>
            <a:r>
              <a:rPr lang="en-US" sz="2300" dirty="0">
                <a:solidFill>
                  <a:schemeClr val="tx1"/>
                </a:solidFill>
              </a:rPr>
              <a:t>Military Service receives one point</a:t>
            </a:r>
          </a:p>
          <a:p>
            <a:r>
              <a:rPr lang="en-US" sz="2300" dirty="0">
                <a:solidFill>
                  <a:schemeClr val="tx1"/>
                </a:solidFill>
              </a:rPr>
              <a:t>The prerequisite grade receives points for a grade of “C” or better.  </a:t>
            </a:r>
          </a:p>
          <a:p>
            <a:r>
              <a:rPr lang="en-US" sz="2300" dirty="0">
                <a:solidFill>
                  <a:schemeClr val="tx1"/>
                </a:solidFill>
              </a:rPr>
              <a:t>Withdrawn or repeated prerequisite courses are deducted one point.</a:t>
            </a:r>
          </a:p>
          <a:p>
            <a:r>
              <a:rPr lang="en-US" sz="2300" dirty="0">
                <a:solidFill>
                  <a:schemeClr val="tx1"/>
                </a:solidFill>
              </a:rPr>
              <a:t>TEAS results must have a minimum total composite score of 65%.  10% of the Total Composite Score will be added to the criteria points</a:t>
            </a:r>
          </a:p>
        </p:txBody>
      </p:sp>
      <p:sp>
        <p:nvSpPr>
          <p:cNvPr id="3" name="Title 2">
            <a:extLst>
              <a:ext uri="{FF2B5EF4-FFF2-40B4-BE49-F238E27FC236}">
                <a16:creationId xmlns:a16="http://schemas.microsoft.com/office/drawing/2014/main" id="{2EC29E76-7187-461A-8899-4E4ECE7AD8EB}"/>
              </a:ext>
            </a:extLst>
          </p:cNvPr>
          <p:cNvSpPr>
            <a:spLocks noGrp="1"/>
          </p:cNvSpPr>
          <p:nvPr>
            <p:ph type="title"/>
          </p:nvPr>
        </p:nvSpPr>
        <p:spPr/>
        <p:txBody>
          <a:bodyPr/>
          <a:lstStyle/>
          <a:p>
            <a:r>
              <a:rPr lang="en-US" dirty="0"/>
              <a:t>Nursing Criteria Scoring Form</a:t>
            </a:r>
          </a:p>
        </p:txBody>
      </p:sp>
      <p:pic>
        <p:nvPicPr>
          <p:cNvPr id="4" name="Picture 3">
            <a:extLst>
              <a:ext uri="{FF2B5EF4-FFF2-40B4-BE49-F238E27FC236}">
                <a16:creationId xmlns:a16="http://schemas.microsoft.com/office/drawing/2014/main" id="{656C4E01-9B24-453C-A67B-6DA8E023F78E}"/>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C24DB3D2-B8C8-405C-8D9C-C84A551F6C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2148" y="5715000"/>
            <a:ext cx="609600" cy="609600"/>
          </a:xfrm>
          <a:prstGeom prst="rect">
            <a:avLst/>
          </a:prstGeom>
        </p:spPr>
      </p:pic>
    </p:spTree>
    <p:extLst>
      <p:ext uri="{BB962C8B-B14F-4D97-AF65-F5344CB8AC3E}">
        <p14:creationId xmlns:p14="http://schemas.microsoft.com/office/powerpoint/2010/main" val="12175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panose="02020603050405020304" pitchFamily="18" charset="0"/>
              </a:rPr>
              <a:t>Military</a:t>
            </a:r>
          </a:p>
        </p:txBody>
      </p:sp>
      <p:sp>
        <p:nvSpPr>
          <p:cNvPr id="3" name="Content Placeholder 2"/>
          <p:cNvSpPr>
            <a:spLocks noGrp="1"/>
          </p:cNvSpPr>
          <p:nvPr>
            <p:ph idx="1"/>
          </p:nvPr>
        </p:nvSpPr>
        <p:spPr>
          <a:xfrm>
            <a:off x="914400" y="2438400"/>
            <a:ext cx="7772400" cy="3429000"/>
          </a:xfrm>
        </p:spPr>
        <p:txBody>
          <a:bodyPr>
            <a:normAutofit/>
          </a:bodyPr>
          <a:lstStyle/>
          <a:p>
            <a:pPr marL="0" indent="0">
              <a:buNone/>
            </a:pPr>
            <a:r>
              <a:rPr lang="en-US" sz="2800" dirty="0">
                <a:solidFill>
                  <a:schemeClr val="tx1"/>
                </a:solidFill>
              </a:rPr>
              <a:t>If the Applicant was classified as a Military Service Member or US Military Veteran and completed training within the last 10 years , the Applicant must submit a copy of Form DD214 (Certificate of Release or Discharge from Active Duty) to receive Military credit.  This form is to be uploaded with the transcripts and TEAS score.   </a:t>
            </a:r>
          </a:p>
        </p:txBody>
      </p:sp>
      <p:pic>
        <p:nvPicPr>
          <p:cNvPr id="4" name="Picture 3">
            <a:extLst>
              <a:ext uri="{FF2B5EF4-FFF2-40B4-BE49-F238E27FC236}">
                <a16:creationId xmlns:a16="http://schemas.microsoft.com/office/drawing/2014/main" id="{C8199B7C-A932-447C-AB3C-4A967DD55ECC}"/>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34A21EF2-4791-4666-98BC-3772DAC7B3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5304773"/>
            <a:ext cx="609600" cy="609600"/>
          </a:xfrm>
          <a:prstGeom prst="rect">
            <a:avLst/>
          </a:prstGeom>
        </p:spPr>
      </p:pic>
    </p:spTree>
    <p:extLst>
      <p:ext uri="{BB962C8B-B14F-4D97-AF65-F5344CB8AC3E}">
        <p14:creationId xmlns:p14="http://schemas.microsoft.com/office/powerpoint/2010/main" val="13634880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833" y="1828800"/>
            <a:ext cx="7662333" cy="4221163"/>
          </a:xfrm>
        </p:spPr>
        <p:txBody>
          <a:bodyPr>
            <a:normAutofit lnSpcReduction="10000"/>
          </a:bodyPr>
          <a:lstStyle/>
          <a:p>
            <a:pPr marL="0" indent="0">
              <a:buNone/>
            </a:pPr>
            <a:r>
              <a:rPr lang="en-US" sz="2800" i="1" dirty="0"/>
              <a:t>A student's residency classification determines the tuition rate for each course hour of registration.</a:t>
            </a:r>
          </a:p>
          <a:p>
            <a:pPr>
              <a:buFont typeface="Symbol" panose="05050102010706020507" pitchFamily="18" charset="2"/>
              <a:buChar char="*"/>
            </a:pPr>
            <a:r>
              <a:rPr lang="en-US" sz="2800" dirty="0">
                <a:solidFill>
                  <a:schemeClr val="tx1">
                    <a:lumMod val="85000"/>
                    <a:lumOff val="15000"/>
                  </a:schemeClr>
                </a:solidFill>
              </a:rPr>
              <a:t>In Collin County: $62 per credit hour</a:t>
            </a:r>
          </a:p>
          <a:p>
            <a:pPr>
              <a:buFont typeface="Symbol" panose="05050102010706020507" pitchFamily="18" charset="2"/>
              <a:buChar char="*"/>
            </a:pPr>
            <a:r>
              <a:rPr lang="en-US" sz="2800" dirty="0">
                <a:solidFill>
                  <a:schemeClr val="tx1">
                    <a:lumMod val="85000"/>
                    <a:lumOff val="15000"/>
                  </a:schemeClr>
                </a:solidFill>
              </a:rPr>
              <a:t>Out of Collin County: $117 per credit hour</a:t>
            </a:r>
          </a:p>
          <a:p>
            <a:pPr>
              <a:buFont typeface="Symbol" panose="05050102010706020507" pitchFamily="18" charset="2"/>
              <a:buChar char="*"/>
            </a:pPr>
            <a:r>
              <a:rPr lang="en-US" sz="2800" dirty="0">
                <a:solidFill>
                  <a:schemeClr val="tx1">
                    <a:lumMod val="85000"/>
                    <a:lumOff val="15000"/>
                  </a:schemeClr>
                </a:solidFill>
              </a:rPr>
              <a:t>Out of the Country: $187 per credit hour </a:t>
            </a:r>
          </a:p>
          <a:p>
            <a:pPr marL="0" indent="0" algn="ctr">
              <a:buNone/>
            </a:pPr>
            <a:r>
              <a:rPr lang="en-US" sz="2800" dirty="0">
                <a:solidFill>
                  <a:schemeClr val="tx1">
                    <a:lumMod val="85000"/>
                    <a:lumOff val="15000"/>
                  </a:schemeClr>
                </a:solidFill>
              </a:rPr>
              <a:t>Below is an </a:t>
            </a:r>
            <a:r>
              <a:rPr lang="en-US" sz="2800" i="1" u="sng" dirty="0">
                <a:solidFill>
                  <a:schemeClr val="tx1">
                    <a:lumMod val="85000"/>
                    <a:lumOff val="15000"/>
                  </a:schemeClr>
                </a:solidFill>
              </a:rPr>
              <a:t>approximate</a:t>
            </a:r>
            <a:r>
              <a:rPr lang="en-US" sz="2800" dirty="0">
                <a:solidFill>
                  <a:schemeClr val="tx1">
                    <a:lumMod val="85000"/>
                    <a:lumOff val="15000"/>
                  </a:schemeClr>
                </a:solidFill>
              </a:rPr>
              <a:t> cost of the ADN Program, which includes tuition, books, uniforms and other miscellaneous nursing items.   </a:t>
            </a:r>
          </a:p>
          <a:p>
            <a:pPr marL="0" indent="0" algn="ctr">
              <a:buNone/>
            </a:pPr>
            <a:r>
              <a:rPr lang="en-US" sz="2800" dirty="0">
                <a:solidFill>
                  <a:schemeClr val="tx1">
                    <a:lumMod val="85000"/>
                    <a:lumOff val="15000"/>
                  </a:schemeClr>
                </a:solidFill>
              </a:rPr>
              <a:t>$8,000 to 12,000 </a:t>
            </a:r>
            <a:endParaRPr lang="en-US" sz="1800" dirty="0">
              <a:solidFill>
                <a:schemeClr val="tx1">
                  <a:lumMod val="85000"/>
                  <a:lumOff val="15000"/>
                </a:schemeClr>
              </a:solidFill>
            </a:endParaRPr>
          </a:p>
          <a:p>
            <a:pPr marL="0" indent="0" algn="ctr">
              <a:buNone/>
            </a:pPr>
            <a:endParaRPr lang="en-US" sz="1800" dirty="0">
              <a:solidFill>
                <a:schemeClr val="tx1">
                  <a:lumMod val="85000"/>
                  <a:lumOff val="15000"/>
                </a:schemeClr>
              </a:solidFill>
            </a:endParaRPr>
          </a:p>
        </p:txBody>
      </p:sp>
      <p:sp>
        <p:nvSpPr>
          <p:cNvPr id="2" name="Title 1"/>
          <p:cNvSpPr>
            <a:spLocks noGrp="1"/>
          </p:cNvSpPr>
          <p:nvPr>
            <p:ph type="title"/>
          </p:nvPr>
        </p:nvSpPr>
        <p:spPr/>
        <p:txBody>
          <a:bodyPr>
            <a:normAutofit fontScale="90000"/>
          </a:bodyPr>
          <a:lstStyle/>
          <a:p>
            <a:pPr algn="ctr"/>
            <a:r>
              <a:rPr lang="en-US" b="1" dirty="0"/>
              <a:t>APPROXIMATE</a:t>
            </a:r>
            <a:br>
              <a:rPr lang="en-US" b="1" dirty="0"/>
            </a:br>
            <a:r>
              <a:rPr lang="en-US" b="1" dirty="0"/>
              <a:t>COST OF PROGRAM</a:t>
            </a:r>
          </a:p>
        </p:txBody>
      </p:sp>
      <p:pic>
        <p:nvPicPr>
          <p:cNvPr id="4" name="Recorded Sound">
            <a:hlinkClick r:id="" action="ppaction://media"/>
            <a:extLst>
              <a:ext uri="{FF2B5EF4-FFF2-40B4-BE49-F238E27FC236}">
                <a16:creationId xmlns:a16="http://schemas.microsoft.com/office/drawing/2014/main" id="{16DCA2E4-00CB-4BA5-9D05-BD171D7CC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3566" y="5678107"/>
            <a:ext cx="609600" cy="609600"/>
          </a:xfrm>
          <a:prstGeom prst="rect">
            <a:avLst/>
          </a:prstGeom>
        </p:spPr>
      </p:pic>
    </p:spTree>
    <p:extLst>
      <p:ext uri="{BB962C8B-B14F-4D97-AF65-F5344CB8AC3E}">
        <p14:creationId xmlns:p14="http://schemas.microsoft.com/office/powerpoint/2010/main" val="22681819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7833" y="2819400"/>
            <a:ext cx="7408333" cy="1828800"/>
          </a:xfrm>
        </p:spPr>
        <p:txBody>
          <a:bodyPr>
            <a:normAutofit/>
          </a:bodyPr>
          <a:lstStyle/>
          <a:p>
            <a:pPr lvl="3"/>
            <a:endParaRPr lang="en-US" sz="1000" b="1" dirty="0">
              <a:solidFill>
                <a:schemeClr val="tx1">
                  <a:lumMod val="85000"/>
                  <a:lumOff val="15000"/>
                </a:schemeClr>
              </a:solidFill>
            </a:endParaRPr>
          </a:p>
          <a:p>
            <a:pPr marL="0" indent="0" algn="ctr">
              <a:buNone/>
            </a:pPr>
            <a:r>
              <a:rPr lang="en-US" sz="4400" b="1" dirty="0">
                <a:solidFill>
                  <a:schemeClr val="tx1">
                    <a:lumMod val="85000"/>
                    <a:lumOff val="15000"/>
                  </a:schemeClr>
                </a:solidFill>
              </a:rPr>
              <a:t>Background Check</a:t>
            </a:r>
          </a:p>
          <a:p>
            <a:pPr marL="0" indent="0" algn="ctr">
              <a:buNone/>
            </a:pPr>
            <a:endParaRPr lang="en-US" u="sng" dirty="0"/>
          </a:p>
        </p:txBody>
      </p:sp>
      <p:sp>
        <p:nvSpPr>
          <p:cNvPr id="2" name="Title 1"/>
          <p:cNvSpPr>
            <a:spLocks noGrp="1"/>
          </p:cNvSpPr>
          <p:nvPr>
            <p:ph type="title"/>
          </p:nvPr>
        </p:nvSpPr>
        <p:spPr/>
        <p:txBody>
          <a:bodyPr>
            <a:normAutofit fontScale="90000"/>
          </a:bodyPr>
          <a:lstStyle/>
          <a:p>
            <a:pPr algn="ctr"/>
            <a:r>
              <a:rPr lang="en-US" dirty="0"/>
              <a:t>Texas BON – What you need to know:</a:t>
            </a:r>
          </a:p>
        </p:txBody>
      </p:sp>
      <p:pic>
        <p:nvPicPr>
          <p:cNvPr id="4" name="Recorded Sound">
            <a:hlinkClick r:id="" action="ppaction://media"/>
            <a:extLst>
              <a:ext uri="{FF2B5EF4-FFF2-40B4-BE49-F238E27FC236}">
                <a16:creationId xmlns:a16="http://schemas.microsoft.com/office/drawing/2014/main" id="{8907E507-03C7-4F14-8FE1-9E565285C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410200"/>
            <a:ext cx="609600" cy="609600"/>
          </a:xfrm>
          <a:prstGeom prst="rect">
            <a:avLst/>
          </a:prstGeom>
        </p:spPr>
      </p:pic>
    </p:spTree>
    <p:extLst>
      <p:ext uri="{BB962C8B-B14F-4D97-AF65-F5344CB8AC3E}">
        <p14:creationId xmlns:p14="http://schemas.microsoft.com/office/powerpoint/2010/main" val="11179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2209800"/>
            <a:ext cx="8229600" cy="3916363"/>
          </a:xfrm>
        </p:spPr>
        <p:txBody>
          <a:bodyPr>
            <a:normAutofit fontScale="70000" lnSpcReduction="20000"/>
          </a:bodyPr>
          <a:lstStyle/>
          <a:p>
            <a:pPr lvl="3"/>
            <a:endParaRPr lang="en-US" sz="1000" b="1" dirty="0">
              <a:solidFill>
                <a:schemeClr val="tx1">
                  <a:lumMod val="85000"/>
                  <a:lumOff val="15000"/>
                </a:schemeClr>
              </a:solidFill>
            </a:endParaRPr>
          </a:p>
          <a:p>
            <a:pPr marL="0" indent="0" algn="ctr">
              <a:buNone/>
            </a:pPr>
            <a:r>
              <a:rPr lang="en-US" sz="4400" b="1" dirty="0">
                <a:solidFill>
                  <a:schemeClr val="tx1">
                    <a:lumMod val="85000"/>
                    <a:lumOff val="15000"/>
                  </a:schemeClr>
                </a:solidFill>
              </a:rPr>
              <a:t>FBI Background Check</a:t>
            </a:r>
          </a:p>
          <a:p>
            <a:pPr marL="0" indent="0" algn="ctr">
              <a:buNone/>
            </a:pPr>
            <a:r>
              <a:rPr lang="en-US" sz="2000" b="1" u="sng" dirty="0">
                <a:solidFill>
                  <a:srgbClr val="FF0000"/>
                </a:solidFill>
              </a:rPr>
              <a:t>If you have ever been arrested for anything in your life?</a:t>
            </a:r>
            <a:endParaRPr lang="en-US" sz="2200" b="1" dirty="0">
              <a:solidFill>
                <a:schemeClr val="tx1">
                  <a:lumMod val="85000"/>
                  <a:lumOff val="15000"/>
                </a:schemeClr>
              </a:solidFill>
            </a:endParaRPr>
          </a:p>
          <a:p>
            <a:pPr marL="0" indent="0" algn="ctr">
              <a:buNone/>
            </a:pPr>
            <a:endParaRPr lang="en-US" sz="2000" b="1" dirty="0">
              <a:solidFill>
                <a:schemeClr val="tx1">
                  <a:lumMod val="85000"/>
                  <a:lumOff val="15000"/>
                </a:schemeClr>
              </a:solidFill>
            </a:endParaRPr>
          </a:p>
          <a:p>
            <a:pPr>
              <a:buFont typeface="Symbol" panose="05050102010706020507" pitchFamily="18" charset="2"/>
              <a:buChar char="*"/>
            </a:pPr>
            <a:r>
              <a:rPr lang="en-US" sz="4000" dirty="0">
                <a:solidFill>
                  <a:schemeClr val="tx1">
                    <a:lumMod val="85000"/>
                    <a:lumOff val="15000"/>
                  </a:schemeClr>
                </a:solidFill>
              </a:rPr>
              <a:t>Accepted and waitlist students must complete an FBI background check. </a:t>
            </a:r>
          </a:p>
          <a:p>
            <a:pPr>
              <a:buFont typeface="Symbol" panose="05050102010706020507" pitchFamily="18" charset="2"/>
              <a:buChar char="*"/>
            </a:pPr>
            <a:r>
              <a:rPr lang="en-US" sz="4000" dirty="0">
                <a:solidFill>
                  <a:schemeClr val="tx1">
                    <a:lumMod val="85000"/>
                    <a:lumOff val="15000"/>
                  </a:schemeClr>
                </a:solidFill>
              </a:rPr>
              <a:t>The background check will result in a blue card or outcomes letter from the TX Board of Nursing.  </a:t>
            </a:r>
          </a:p>
          <a:p>
            <a:pPr>
              <a:buFont typeface="Symbol" panose="05050102010706020507" pitchFamily="18" charset="2"/>
              <a:buChar char="*"/>
            </a:pPr>
            <a:r>
              <a:rPr lang="en-US" sz="4000" dirty="0">
                <a:solidFill>
                  <a:schemeClr val="tx1">
                    <a:lumMod val="85000"/>
                    <a:lumOff val="15000"/>
                  </a:schemeClr>
                </a:solidFill>
              </a:rPr>
              <a:t>The Applicant receives a conditional acceptance, providing the blue card or outcomes letter is received from the TX BON by the required date.  </a:t>
            </a:r>
            <a:endParaRPr lang="en-US" u="sng" dirty="0"/>
          </a:p>
        </p:txBody>
      </p:sp>
      <p:sp>
        <p:nvSpPr>
          <p:cNvPr id="2" name="Title 1"/>
          <p:cNvSpPr>
            <a:spLocks noGrp="1"/>
          </p:cNvSpPr>
          <p:nvPr>
            <p:ph type="title"/>
          </p:nvPr>
        </p:nvSpPr>
        <p:spPr/>
        <p:txBody>
          <a:bodyPr>
            <a:normAutofit/>
          </a:bodyPr>
          <a:lstStyle/>
          <a:p>
            <a:pPr algn="ctr"/>
            <a:r>
              <a:rPr lang="en-US" dirty="0"/>
              <a:t>Admission Process</a:t>
            </a:r>
          </a:p>
        </p:txBody>
      </p:sp>
      <p:pic>
        <p:nvPicPr>
          <p:cNvPr id="4" name="Picture 3">
            <a:extLst>
              <a:ext uri="{FF2B5EF4-FFF2-40B4-BE49-F238E27FC236}">
                <a16:creationId xmlns:a16="http://schemas.microsoft.com/office/drawing/2014/main" id="{5945581B-08FB-47D9-873D-117757484B56}"/>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8" name="Recorded Sound">
            <a:hlinkClick r:id="" action="ppaction://media"/>
            <a:extLst>
              <a:ext uri="{FF2B5EF4-FFF2-40B4-BE49-F238E27FC236}">
                <a16:creationId xmlns:a16="http://schemas.microsoft.com/office/drawing/2014/main" id="{32281FF4-899C-4115-BACB-F14C1D84CB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5404" y="5551434"/>
            <a:ext cx="609600" cy="609600"/>
          </a:xfrm>
          <a:prstGeom prst="rect">
            <a:avLst/>
          </a:prstGeom>
        </p:spPr>
      </p:pic>
    </p:spTree>
    <p:extLst>
      <p:ext uri="{BB962C8B-B14F-4D97-AF65-F5344CB8AC3E}">
        <p14:creationId xmlns:p14="http://schemas.microsoft.com/office/powerpoint/2010/main" val="2189344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76200" y="152400"/>
            <a:ext cx="8915400" cy="1121920"/>
          </a:xfrm>
          <a:prstGeom prst="rect">
            <a:avLst/>
          </a:prstGeom>
        </p:spPr>
      </p:pic>
      <p:sp>
        <p:nvSpPr>
          <p:cNvPr id="5" name="Content Placeholder 4"/>
          <p:cNvSpPr>
            <a:spLocks noGrp="1"/>
          </p:cNvSpPr>
          <p:nvPr>
            <p:ph idx="1"/>
          </p:nvPr>
        </p:nvSpPr>
        <p:spPr>
          <a:xfrm>
            <a:off x="609601" y="1274320"/>
            <a:ext cx="8077200" cy="5431280"/>
          </a:xfrm>
          <a:solidFill>
            <a:schemeClr val="bg1"/>
          </a:solidFill>
        </p:spPr>
        <p:txBody>
          <a:bodyPr>
            <a:normAutofit fontScale="92500" lnSpcReduction="20000"/>
          </a:bodyPr>
          <a:lstStyle/>
          <a:p>
            <a:pPr marL="0" indent="0">
              <a:buNone/>
            </a:pPr>
            <a:r>
              <a:rPr lang="en-US" b="1" dirty="0">
                <a:solidFill>
                  <a:schemeClr val="tx1"/>
                </a:solidFill>
              </a:rPr>
              <a:t>Licensure Eligibility</a:t>
            </a:r>
          </a:p>
          <a:p>
            <a:pPr marL="0" indent="0">
              <a:buNone/>
            </a:pPr>
            <a:r>
              <a:rPr lang="en-US" dirty="0">
                <a:solidFill>
                  <a:schemeClr val="tx1"/>
                </a:solidFill>
              </a:rPr>
              <a:t>To check your eligibility for renewing your license, please review the following:</a:t>
            </a:r>
          </a:p>
          <a:p>
            <a:pPr marL="0" indent="0">
              <a:buNone/>
            </a:pPr>
            <a:endParaRPr lang="en-US" sz="1200" dirty="0">
              <a:solidFill>
                <a:schemeClr val="tx1"/>
              </a:solidFill>
            </a:endParaRPr>
          </a:p>
          <a:p>
            <a:pPr lvl="1"/>
            <a:r>
              <a:rPr lang="en-US" dirty="0">
                <a:solidFill>
                  <a:schemeClr val="tx1"/>
                </a:solidFill>
              </a:rPr>
              <a:t>Been convicted of a misdemeanor?</a:t>
            </a:r>
          </a:p>
          <a:p>
            <a:pPr lvl="1"/>
            <a:r>
              <a:rPr lang="en-US" dirty="0">
                <a:solidFill>
                  <a:schemeClr val="tx1"/>
                </a:solidFill>
              </a:rPr>
              <a:t>Been convicted of a felony?</a:t>
            </a:r>
          </a:p>
          <a:p>
            <a:pPr lvl="1"/>
            <a:r>
              <a:rPr lang="en-US" dirty="0">
                <a:solidFill>
                  <a:schemeClr val="tx1"/>
                </a:solidFill>
              </a:rPr>
              <a:t>Pled nolo contendere, no contest, or guilty?</a:t>
            </a:r>
          </a:p>
          <a:p>
            <a:pPr lvl="1"/>
            <a:r>
              <a:rPr lang="en-US" dirty="0">
                <a:solidFill>
                  <a:schemeClr val="tx1"/>
                </a:solidFill>
              </a:rPr>
              <a:t>Received deferred adjudication?</a:t>
            </a:r>
          </a:p>
          <a:p>
            <a:pPr lvl="1"/>
            <a:r>
              <a:rPr lang="en-US" dirty="0">
                <a:solidFill>
                  <a:schemeClr val="tx1"/>
                </a:solidFill>
              </a:rPr>
              <a:t>Been placed on community supervision or court-ordered probation, whether or not adjudicated guilty?</a:t>
            </a:r>
          </a:p>
          <a:p>
            <a:pPr lvl="1"/>
            <a:r>
              <a:rPr lang="en-US" dirty="0">
                <a:solidFill>
                  <a:schemeClr val="tx1"/>
                </a:solidFill>
              </a:rPr>
              <a:t>Been sentenced to serve jail or prison time or court-ordered confinement?</a:t>
            </a:r>
          </a:p>
          <a:p>
            <a:pPr lvl="1"/>
            <a:r>
              <a:rPr lang="en-US" dirty="0">
                <a:solidFill>
                  <a:schemeClr val="tx1"/>
                </a:solidFill>
              </a:rPr>
              <a:t>Been granted pre-trial diversion?</a:t>
            </a:r>
          </a:p>
          <a:p>
            <a:pPr lvl="1"/>
            <a:r>
              <a:rPr lang="en-US" dirty="0">
                <a:solidFill>
                  <a:schemeClr val="tx1"/>
                </a:solidFill>
              </a:rPr>
              <a:t>Been arrested or have any pending criminal charges?</a:t>
            </a:r>
          </a:p>
          <a:p>
            <a:pPr lvl="1"/>
            <a:r>
              <a:rPr lang="en-US" dirty="0">
                <a:solidFill>
                  <a:schemeClr val="tx1"/>
                </a:solidFill>
              </a:rPr>
              <a:t>Been cited or charged with any violation of the law?</a:t>
            </a:r>
          </a:p>
          <a:p>
            <a:pPr lvl="1"/>
            <a:r>
              <a:rPr lang="en-US" dirty="0">
                <a:solidFill>
                  <a:schemeClr val="tx1"/>
                </a:solidFill>
              </a:rPr>
              <a:t>Been subject of a court-martial; Article 15 violation; or received any form of military judgment, punishment, or action?</a:t>
            </a:r>
          </a:p>
          <a:p>
            <a:pPr marL="0" indent="0">
              <a:buNone/>
            </a:pPr>
            <a:r>
              <a:rPr lang="en-US" b="1" dirty="0">
                <a:solidFill>
                  <a:schemeClr val="tx1"/>
                </a:solidFill>
              </a:rPr>
              <a:t>NOTE:</a:t>
            </a:r>
            <a:r>
              <a:rPr lang="en-US" dirty="0">
                <a:solidFill>
                  <a:schemeClr val="tx1"/>
                </a:solidFill>
              </a:rPr>
              <a:t> You may only exclude Class C misdemeanor traffic violations</a:t>
            </a:r>
          </a:p>
        </p:txBody>
      </p:sp>
      <p:pic>
        <p:nvPicPr>
          <p:cNvPr id="2" name="Recorded Sound">
            <a:hlinkClick r:id="" action="ppaction://media"/>
            <a:extLst>
              <a:ext uri="{FF2B5EF4-FFF2-40B4-BE49-F238E27FC236}">
                <a16:creationId xmlns:a16="http://schemas.microsoft.com/office/drawing/2014/main" id="{F0489D16-B0BC-41B8-BC44-3F31DB9599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799" y="4993453"/>
            <a:ext cx="609600" cy="609600"/>
          </a:xfrm>
          <a:prstGeom prst="rect">
            <a:avLst/>
          </a:prstGeom>
        </p:spPr>
      </p:pic>
    </p:spTree>
    <p:extLst>
      <p:ext uri="{BB962C8B-B14F-4D97-AF65-F5344CB8AC3E}">
        <p14:creationId xmlns:p14="http://schemas.microsoft.com/office/powerpoint/2010/main" val="3404882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Immunizations</a:t>
            </a:r>
          </a:p>
        </p:txBody>
      </p:sp>
      <p:sp>
        <p:nvSpPr>
          <p:cNvPr id="3" name="Content Placeholder 2"/>
          <p:cNvSpPr>
            <a:spLocks noGrp="1"/>
          </p:cNvSpPr>
          <p:nvPr>
            <p:ph idx="1"/>
          </p:nvPr>
        </p:nvSpPr>
        <p:spPr>
          <a:xfrm>
            <a:off x="736600" y="2057400"/>
            <a:ext cx="7670800" cy="4191000"/>
          </a:xfrm>
        </p:spPr>
        <p:txBody>
          <a:bodyPr>
            <a:noAutofit/>
          </a:bodyPr>
          <a:lstStyle/>
          <a:p>
            <a:pPr>
              <a:buFont typeface="Symbol" panose="05050102010706020507" pitchFamily="18" charset="2"/>
              <a:buChar char="*"/>
            </a:pPr>
            <a:r>
              <a:rPr lang="en-US" sz="2800" dirty="0">
                <a:solidFill>
                  <a:schemeClr val="tx1"/>
                </a:solidFill>
              </a:rPr>
              <a:t>All immunizations must be completed prior to beginning clinical(s) in the nursing program. </a:t>
            </a:r>
          </a:p>
          <a:p>
            <a:pPr>
              <a:buFont typeface="Symbol" panose="05050102010706020507" pitchFamily="18" charset="2"/>
              <a:buChar char="*"/>
            </a:pPr>
            <a:r>
              <a:rPr lang="en-US" sz="2800" dirty="0">
                <a:solidFill>
                  <a:schemeClr val="tx1"/>
                </a:solidFill>
              </a:rPr>
              <a:t>Once accepted, you will be instructed on how to submit immunization records. </a:t>
            </a:r>
          </a:p>
          <a:p>
            <a:pPr>
              <a:buFont typeface="Symbol" panose="05050102010706020507" pitchFamily="18" charset="2"/>
              <a:buChar char="*"/>
            </a:pPr>
            <a:r>
              <a:rPr lang="en-US" sz="2800" dirty="0">
                <a:solidFill>
                  <a:schemeClr val="tx1"/>
                </a:solidFill>
              </a:rPr>
              <a:t>Do not submit immunization documents with the Nursing Application.</a:t>
            </a:r>
          </a:p>
        </p:txBody>
      </p:sp>
      <p:pic>
        <p:nvPicPr>
          <p:cNvPr id="4" name="Picture 3">
            <a:extLst>
              <a:ext uri="{FF2B5EF4-FFF2-40B4-BE49-F238E27FC236}">
                <a16:creationId xmlns:a16="http://schemas.microsoft.com/office/drawing/2014/main" id="{AC94CB43-99BB-4CC1-8DB2-6951C3D1A552}"/>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48BB7439-634C-4469-8623-E853AC137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1702" y="5553456"/>
            <a:ext cx="609600" cy="609600"/>
          </a:xfrm>
          <a:prstGeom prst="rect">
            <a:avLst/>
          </a:prstGeom>
        </p:spPr>
      </p:pic>
    </p:spTree>
    <p:extLst>
      <p:ext uri="{BB962C8B-B14F-4D97-AF65-F5344CB8AC3E}">
        <p14:creationId xmlns:p14="http://schemas.microsoft.com/office/powerpoint/2010/main" val="38744550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1" y="2675467"/>
            <a:ext cx="8458200" cy="2429933"/>
          </a:xfrm>
        </p:spPr>
        <p:txBody>
          <a:bodyPr>
            <a:normAutofit/>
          </a:bodyPr>
          <a:lstStyle/>
          <a:p>
            <a:pPr marL="0" indent="0">
              <a:buNone/>
            </a:pPr>
            <a:r>
              <a:rPr lang="en-US" sz="4000" dirty="0">
                <a:solidFill>
                  <a:schemeClr val="tx1"/>
                </a:solidFill>
              </a:rPr>
              <a:t>A complete list of immunizations can be found on our Nursing homepage (www.Collin.edu/nursing)</a:t>
            </a:r>
          </a:p>
        </p:txBody>
      </p:sp>
      <p:sp>
        <p:nvSpPr>
          <p:cNvPr id="5" name="TextBox 4"/>
          <p:cNvSpPr txBox="1"/>
          <p:nvPr/>
        </p:nvSpPr>
        <p:spPr>
          <a:xfrm>
            <a:off x="381001" y="304800"/>
            <a:ext cx="8458200" cy="769441"/>
          </a:xfrm>
          <a:prstGeom prst="rect">
            <a:avLst/>
          </a:prstGeom>
          <a:noFill/>
        </p:spPr>
        <p:txBody>
          <a:bodyPr wrap="square" rtlCol="0">
            <a:spAutoFit/>
          </a:bodyPr>
          <a:lstStyle/>
          <a:p>
            <a:pPr algn="ctr"/>
            <a:r>
              <a:rPr lang="en-US" sz="4400" dirty="0">
                <a:solidFill>
                  <a:schemeClr val="bg1"/>
                </a:solidFill>
              </a:rPr>
              <a:t>What immunizations do I need?</a:t>
            </a:r>
          </a:p>
        </p:txBody>
      </p:sp>
      <p:pic>
        <p:nvPicPr>
          <p:cNvPr id="6" name="Picture 5">
            <a:extLst>
              <a:ext uri="{FF2B5EF4-FFF2-40B4-BE49-F238E27FC236}">
                <a16:creationId xmlns:a16="http://schemas.microsoft.com/office/drawing/2014/main" id="{FDB05D14-9106-4AF3-8D12-9B2B92877BE2}"/>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2" name="Recorded Sound">
            <a:hlinkClick r:id="" action="ppaction://media"/>
            <a:extLst>
              <a:ext uri="{FF2B5EF4-FFF2-40B4-BE49-F238E27FC236}">
                <a16:creationId xmlns:a16="http://schemas.microsoft.com/office/drawing/2014/main" id="{9D66A59C-AEF1-4E74-B745-2197893D85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1975" y="5445071"/>
            <a:ext cx="609600" cy="609600"/>
          </a:xfrm>
          <a:prstGeom prst="rect">
            <a:avLst/>
          </a:prstGeom>
        </p:spPr>
      </p:pic>
    </p:spTree>
    <p:extLst>
      <p:ext uri="{BB962C8B-B14F-4D97-AF65-F5344CB8AC3E}">
        <p14:creationId xmlns:p14="http://schemas.microsoft.com/office/powerpoint/2010/main" val="31228265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576072"/>
          </a:xfrm>
        </p:spPr>
        <p:txBody>
          <a:bodyPr>
            <a:normAutofit fontScale="90000"/>
          </a:bodyPr>
          <a:lstStyle/>
          <a:p>
            <a:r>
              <a:rPr lang="en-US" dirty="0">
                <a:latin typeface="Times New Roman" panose="02020603050405020304" pitchFamily="18" charset="0"/>
                <a:cs typeface="Times New Roman" panose="02020603050405020304" pitchFamily="18" charset="0"/>
              </a:rPr>
              <a:t>Immunizations:</a:t>
            </a:r>
          </a:p>
        </p:txBody>
      </p:sp>
      <p:sp>
        <p:nvSpPr>
          <p:cNvPr id="3" name="Content Placeholder 2"/>
          <p:cNvSpPr>
            <a:spLocks noGrp="1"/>
          </p:cNvSpPr>
          <p:nvPr>
            <p:ph idx="1"/>
          </p:nvPr>
        </p:nvSpPr>
        <p:spPr>
          <a:xfrm>
            <a:off x="228600" y="914400"/>
            <a:ext cx="8686799" cy="5791200"/>
          </a:xfrm>
          <a:solidFill>
            <a:schemeClr val="bg1"/>
          </a:solidFill>
        </p:spPr>
        <p:txBody>
          <a:bodyPr>
            <a:normAutofit fontScale="85000" lnSpcReduction="20000"/>
          </a:bodyPr>
          <a:lstStyle/>
          <a:p>
            <a:r>
              <a:rPr lang="en-US" dirty="0">
                <a:solidFill>
                  <a:schemeClr val="tx1"/>
                </a:solidFill>
              </a:rPr>
              <a:t>All immunizations must be completed PRIOR to beginning clinicals in the nursing program. Students conditionally accepted must be able to complete all required immunizations by the start of the semester admitted or will forfeit their positions in the program.</a:t>
            </a:r>
          </a:p>
          <a:p>
            <a:r>
              <a:rPr lang="en-US" dirty="0">
                <a:solidFill>
                  <a:schemeClr val="tx1"/>
                </a:solidFill>
              </a:rPr>
              <a:t>Measles, Mumps &amp; Rubella (MMR) – </a:t>
            </a:r>
            <a:r>
              <a:rPr lang="en-US" b="1" dirty="0">
                <a:solidFill>
                  <a:schemeClr val="tx1"/>
                </a:solidFill>
              </a:rPr>
              <a:t>Blood titer ONLY </a:t>
            </a:r>
            <a:r>
              <a:rPr lang="en-US" dirty="0">
                <a:solidFill>
                  <a:schemeClr val="tx1"/>
                </a:solidFill>
              </a:rPr>
              <a:t>( You must provide actual lab that illustrates positive immunity)</a:t>
            </a:r>
          </a:p>
          <a:p>
            <a:r>
              <a:rPr lang="en-US" dirty="0">
                <a:solidFill>
                  <a:schemeClr val="tx1"/>
                </a:solidFill>
              </a:rPr>
              <a:t>Tetanus-Diphtheria (Tdap) - Tetanus-Diphtheria-Pertussis (within last ten years); NOTE: This is NOT Td or DTap.</a:t>
            </a:r>
          </a:p>
          <a:p>
            <a:r>
              <a:rPr lang="en-US" dirty="0">
                <a:solidFill>
                  <a:schemeClr val="tx1"/>
                </a:solidFill>
              </a:rPr>
              <a:t>Hepatitis B series – </a:t>
            </a:r>
            <a:r>
              <a:rPr lang="en-US" b="1" dirty="0">
                <a:solidFill>
                  <a:schemeClr val="tx1"/>
                </a:solidFill>
              </a:rPr>
              <a:t>Blood titer ONLY</a:t>
            </a:r>
            <a:r>
              <a:rPr lang="en-US" dirty="0">
                <a:solidFill>
                  <a:schemeClr val="tx1"/>
                </a:solidFill>
              </a:rPr>
              <a:t> (You must provide actual lab that illustrates positive immunity)</a:t>
            </a:r>
          </a:p>
          <a:p>
            <a:r>
              <a:rPr lang="en-US" dirty="0">
                <a:solidFill>
                  <a:schemeClr val="tx1"/>
                </a:solidFill>
              </a:rPr>
              <a:t>Varicella – </a:t>
            </a:r>
            <a:r>
              <a:rPr lang="en-US" b="1" dirty="0">
                <a:solidFill>
                  <a:schemeClr val="tx1"/>
                </a:solidFill>
              </a:rPr>
              <a:t>Blood titer ONLY</a:t>
            </a:r>
            <a:r>
              <a:rPr lang="en-US" dirty="0">
                <a:solidFill>
                  <a:schemeClr val="tx1"/>
                </a:solidFill>
              </a:rPr>
              <a:t> (Serologic confirmation of immunity is accepted) Tuberculosis Screening - You are required to submit an Intradermal PPD (Mantoux) or Quanteferon blood test every 12 months, unless previously positive. PPD documentation must include date placed, date read, and mm induration (even if it is 0mm). If positive, a Chest X-ray is required every 5 years. You must provide documentation of your previous positive PPD or Quanteferon results as a clear chest X-ray alone is not acceptable.</a:t>
            </a:r>
          </a:p>
          <a:p>
            <a:r>
              <a:rPr lang="en-US" dirty="0">
                <a:solidFill>
                  <a:schemeClr val="tx1"/>
                </a:solidFill>
              </a:rPr>
              <a:t>Flu Vaccination – Required during flu season – usually September to April.</a:t>
            </a:r>
          </a:p>
          <a:p>
            <a:r>
              <a:rPr lang="en-US" dirty="0">
                <a:solidFill>
                  <a:schemeClr val="tx1"/>
                </a:solidFill>
              </a:rPr>
              <a:t>If titers come back negative, you must show proof of previous immunizations and repeat that immunization series.</a:t>
            </a:r>
          </a:p>
        </p:txBody>
      </p:sp>
      <p:pic>
        <p:nvPicPr>
          <p:cNvPr id="5" name="Recorded Sound">
            <a:hlinkClick r:id="" action="ppaction://media"/>
            <a:extLst>
              <a:ext uri="{FF2B5EF4-FFF2-40B4-BE49-F238E27FC236}">
                <a16:creationId xmlns:a16="http://schemas.microsoft.com/office/drawing/2014/main" id="{96B898E9-3386-4605-8C08-2B11C1E117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943600"/>
            <a:ext cx="609600" cy="609600"/>
          </a:xfrm>
          <a:prstGeom prst="rect">
            <a:avLst/>
          </a:prstGeom>
        </p:spPr>
      </p:pic>
    </p:spTree>
    <p:extLst>
      <p:ext uri="{BB962C8B-B14F-4D97-AF65-F5344CB8AC3E}">
        <p14:creationId xmlns:p14="http://schemas.microsoft.com/office/powerpoint/2010/main" val="30199147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E6A825-0659-4F1D-862A-591BBC822D69}"/>
              </a:ext>
            </a:extLst>
          </p:cNvPr>
          <p:cNvSpPr>
            <a:spLocks noGrp="1"/>
          </p:cNvSpPr>
          <p:nvPr>
            <p:ph idx="1"/>
          </p:nvPr>
        </p:nvSpPr>
        <p:spPr/>
        <p:txBody>
          <a:bodyPr>
            <a:normAutofit fontScale="85000" lnSpcReduction="10000"/>
          </a:bodyPr>
          <a:lstStyle/>
          <a:p>
            <a:r>
              <a:rPr lang="en-US" b="1" dirty="0"/>
              <a:t>NOTICE TO POTENTIAL STUDENTS – Effective January 1, 2022, all Collin College clinical affiliates now require the COVID 19 vaccine.  If you apply to our program, and you are not vaccinated, and do not plan on becoming vaccinated, we cannot guarantee program completion.  You may also be requested to provide a positive titer of your immunization is still effective.  Please understand this is not a policy of Collin College. This is a requirement of our clinical affiliates.  </a:t>
            </a:r>
            <a:endParaRPr lang="en-US" dirty="0"/>
          </a:p>
          <a:p>
            <a:r>
              <a:rPr lang="en-US" dirty="0"/>
              <a:t>I acknowledge receipt of the above information and understand that in order to attend clinical I must provide proof of </a:t>
            </a:r>
            <a:r>
              <a:rPr lang="en-US" dirty="0" err="1"/>
              <a:t>Covid</a:t>
            </a:r>
            <a:r>
              <a:rPr lang="en-US" dirty="0"/>
              <a:t> vaccination by the assigned </a:t>
            </a:r>
            <a:r>
              <a:rPr lang="en-US" dirty="0" err="1"/>
              <a:t>Castlebranch</a:t>
            </a:r>
            <a:r>
              <a:rPr lang="en-US" dirty="0"/>
              <a:t> immunization due dates . </a:t>
            </a:r>
          </a:p>
          <a:p>
            <a:endParaRPr lang="en-US" dirty="0"/>
          </a:p>
        </p:txBody>
      </p:sp>
      <p:sp>
        <p:nvSpPr>
          <p:cNvPr id="3" name="Title 2">
            <a:extLst>
              <a:ext uri="{FF2B5EF4-FFF2-40B4-BE49-F238E27FC236}">
                <a16:creationId xmlns:a16="http://schemas.microsoft.com/office/drawing/2014/main" id="{A9E09B37-7680-461F-BA19-EA1E5A47D8AC}"/>
              </a:ext>
            </a:extLst>
          </p:cNvPr>
          <p:cNvSpPr>
            <a:spLocks noGrp="1"/>
          </p:cNvSpPr>
          <p:nvPr>
            <p:ph type="title"/>
          </p:nvPr>
        </p:nvSpPr>
        <p:spPr/>
        <p:txBody>
          <a:bodyPr/>
          <a:lstStyle/>
          <a:p>
            <a:r>
              <a:rPr lang="en-US" dirty="0" err="1"/>
              <a:t>Covid</a:t>
            </a:r>
            <a:r>
              <a:rPr lang="en-US" dirty="0"/>
              <a:t> Vaccination</a:t>
            </a:r>
          </a:p>
        </p:txBody>
      </p:sp>
      <p:pic>
        <p:nvPicPr>
          <p:cNvPr id="6" name="Recorded Sound">
            <a:hlinkClick r:id="" action="ppaction://media"/>
            <a:extLst>
              <a:ext uri="{FF2B5EF4-FFF2-40B4-BE49-F238E27FC236}">
                <a16:creationId xmlns:a16="http://schemas.microsoft.com/office/drawing/2014/main" id="{411EC517-95D2-4943-B25A-B47239818D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786" y="5516563"/>
            <a:ext cx="609600" cy="609600"/>
          </a:xfrm>
          <a:prstGeom prst="rect">
            <a:avLst/>
          </a:prstGeom>
        </p:spPr>
      </p:pic>
    </p:spTree>
    <p:extLst>
      <p:ext uri="{BB962C8B-B14F-4D97-AF65-F5344CB8AC3E}">
        <p14:creationId xmlns:p14="http://schemas.microsoft.com/office/powerpoint/2010/main" val="106995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2108810"/>
            <a:ext cx="8153401" cy="3987189"/>
          </a:xfrm>
        </p:spPr>
        <p:txBody>
          <a:bodyPr>
            <a:noAutofit/>
          </a:bodyPr>
          <a:lstStyle/>
          <a:p>
            <a:pPr marL="0" indent="0" algn="just">
              <a:buNone/>
            </a:pPr>
            <a:r>
              <a:rPr lang="en-US" sz="2800" dirty="0">
                <a:solidFill>
                  <a:schemeClr val="tx1">
                    <a:lumMod val="95000"/>
                    <a:lumOff val="5000"/>
                  </a:schemeClr>
                </a:solidFill>
              </a:rPr>
              <a:t>State and National Accreditation</a:t>
            </a:r>
          </a:p>
          <a:p>
            <a:r>
              <a:rPr lang="en-US" sz="2800" dirty="0">
                <a:solidFill>
                  <a:schemeClr val="tx1"/>
                </a:solidFill>
              </a:rPr>
              <a:t>Collin College is accredited by the Southern Association of Colleges and Schools Commission on Colleges.</a:t>
            </a:r>
          </a:p>
          <a:p>
            <a:r>
              <a:rPr lang="en-US" sz="2800" dirty="0">
                <a:solidFill>
                  <a:schemeClr val="tx1"/>
                </a:solidFill>
              </a:rPr>
              <a:t>Collin College Nursing is approved by the Texas Board of Nursing and national accreditation from the Accreditation Commission for Education in Nursing.</a:t>
            </a:r>
          </a:p>
        </p:txBody>
      </p:sp>
      <p:sp>
        <p:nvSpPr>
          <p:cNvPr id="2" name="Title 1"/>
          <p:cNvSpPr>
            <a:spLocks noGrp="1"/>
          </p:cNvSpPr>
          <p:nvPr>
            <p:ph type="title"/>
          </p:nvPr>
        </p:nvSpPr>
        <p:spPr/>
        <p:txBody>
          <a:bodyPr>
            <a:noAutofit/>
          </a:bodyPr>
          <a:lstStyle/>
          <a:p>
            <a:pPr algn="ctr"/>
            <a:r>
              <a:rPr lang="en-US" sz="4000" b="1" dirty="0"/>
              <a:t>Why Apply to Collin College Nursing?</a:t>
            </a:r>
          </a:p>
        </p:txBody>
      </p:sp>
      <p:pic>
        <p:nvPicPr>
          <p:cNvPr id="4" name="Picture 3"/>
          <p:cNvPicPr>
            <a:picLocks noChangeAspect="1"/>
          </p:cNvPicPr>
          <p:nvPr/>
        </p:nvPicPr>
        <p:blipFill>
          <a:blip r:embed="rId5"/>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DBE3EE5B-AF7B-4C47-9063-426527B789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5502046"/>
            <a:ext cx="609600" cy="609600"/>
          </a:xfrm>
          <a:prstGeom prst="rect">
            <a:avLst/>
          </a:prstGeom>
        </p:spPr>
      </p:pic>
    </p:spTree>
    <p:extLst>
      <p:ext uri="{BB962C8B-B14F-4D97-AF65-F5344CB8AC3E}">
        <p14:creationId xmlns:p14="http://schemas.microsoft.com/office/powerpoint/2010/main" val="796379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panose="02020603050405020304" pitchFamily="18" charset="0"/>
              </a:rPr>
              <a:t>Class Schedule for 1</a:t>
            </a:r>
            <a:r>
              <a:rPr lang="en-US" baseline="30000" dirty="0">
                <a:cs typeface="Times New Roman" panose="02020603050405020304" pitchFamily="18" charset="0"/>
              </a:rPr>
              <a:t>st</a:t>
            </a:r>
            <a:r>
              <a:rPr lang="en-US" dirty="0">
                <a:cs typeface="Times New Roman" panose="02020603050405020304" pitchFamily="18" charset="0"/>
              </a:rPr>
              <a:t> semester</a:t>
            </a:r>
          </a:p>
        </p:txBody>
      </p:sp>
      <p:sp>
        <p:nvSpPr>
          <p:cNvPr id="3" name="Content Placeholder 2"/>
          <p:cNvSpPr>
            <a:spLocks noGrp="1"/>
          </p:cNvSpPr>
          <p:nvPr>
            <p:ph idx="1"/>
          </p:nvPr>
        </p:nvSpPr>
        <p:spPr>
          <a:xfrm>
            <a:off x="867833" y="2514600"/>
            <a:ext cx="7408333" cy="3581400"/>
          </a:xfrm>
        </p:spPr>
        <p:txBody>
          <a:bodyPr>
            <a:normAutofit/>
          </a:bodyPr>
          <a:lstStyle/>
          <a:p>
            <a:r>
              <a:rPr lang="en-US" sz="4000" dirty="0">
                <a:solidFill>
                  <a:schemeClr val="tx1"/>
                </a:solidFill>
              </a:rPr>
              <a:t>Class schedule: 8:30am - 4:30pm</a:t>
            </a:r>
          </a:p>
          <a:p>
            <a:r>
              <a:rPr lang="en-US" sz="4000" dirty="0">
                <a:solidFill>
                  <a:schemeClr val="tx1"/>
                </a:solidFill>
              </a:rPr>
              <a:t>Monday through Thursday</a:t>
            </a:r>
          </a:p>
          <a:p>
            <a:r>
              <a:rPr lang="en-US" sz="4000" dirty="0">
                <a:solidFill>
                  <a:schemeClr val="tx1"/>
                </a:solidFill>
              </a:rPr>
              <a:t>Clinical during that timeframe (12 hr. shift)</a:t>
            </a:r>
          </a:p>
          <a:p>
            <a:endParaRPr lang="en-US" dirty="0"/>
          </a:p>
        </p:txBody>
      </p:sp>
      <p:pic>
        <p:nvPicPr>
          <p:cNvPr id="5" name="Picture 4">
            <a:extLst>
              <a:ext uri="{FF2B5EF4-FFF2-40B4-BE49-F238E27FC236}">
                <a16:creationId xmlns:a16="http://schemas.microsoft.com/office/drawing/2014/main" id="{8D3FE5D8-AD0B-47FE-BE3D-D8B2A86841D8}"/>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4" name="Recorded Sound">
            <a:hlinkClick r:id="" action="ppaction://media"/>
            <a:extLst>
              <a:ext uri="{FF2B5EF4-FFF2-40B4-BE49-F238E27FC236}">
                <a16:creationId xmlns:a16="http://schemas.microsoft.com/office/drawing/2014/main" id="{828A0C72-0DE4-409B-83C7-0C87EF4BF7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1871" y="5253228"/>
            <a:ext cx="609600" cy="609600"/>
          </a:xfrm>
          <a:prstGeom prst="rect">
            <a:avLst/>
          </a:prstGeom>
        </p:spPr>
      </p:pic>
    </p:spTree>
    <p:extLst>
      <p:ext uri="{BB962C8B-B14F-4D97-AF65-F5344CB8AC3E}">
        <p14:creationId xmlns:p14="http://schemas.microsoft.com/office/powerpoint/2010/main" val="9685010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5494"/>
            <a:ext cx="8686799" cy="4756150"/>
          </a:xfrm>
        </p:spPr>
        <p:txBody>
          <a:bodyPr>
            <a:noAutofit/>
          </a:bodyPr>
          <a:lstStyle/>
          <a:p>
            <a:r>
              <a:rPr lang="en-US" sz="2800" dirty="0">
                <a:solidFill>
                  <a:schemeClr val="tx1">
                    <a:lumMod val="85000"/>
                    <a:lumOff val="15000"/>
                  </a:schemeClr>
                </a:solidFill>
              </a:rPr>
              <a:t>Admission is competitive</a:t>
            </a:r>
          </a:p>
          <a:p>
            <a:r>
              <a:rPr lang="en-US" sz="2800" dirty="0">
                <a:solidFill>
                  <a:schemeClr val="tx1">
                    <a:lumMod val="85000"/>
                    <a:lumOff val="15000"/>
                  </a:schemeClr>
                </a:solidFill>
              </a:rPr>
              <a:t>Scholarships are available</a:t>
            </a:r>
          </a:p>
          <a:p>
            <a:r>
              <a:rPr lang="en-US" sz="2800" dirty="0">
                <a:solidFill>
                  <a:schemeClr val="tx1">
                    <a:lumMod val="85000"/>
                    <a:lumOff val="15000"/>
                  </a:schemeClr>
                </a:solidFill>
              </a:rPr>
              <a:t>Collin College Foundation: </a:t>
            </a:r>
            <a:r>
              <a:rPr lang="en-US" sz="2800" dirty="0">
                <a:solidFill>
                  <a:schemeClr val="tx1">
                    <a:lumMod val="85000"/>
                    <a:lumOff val="15000"/>
                  </a:schemeClr>
                </a:solidFill>
                <a:hlinkClick r:id="rId5"/>
              </a:rPr>
              <a:t>www.collin.edu/foundation/</a:t>
            </a:r>
            <a:endParaRPr lang="en-US" sz="2800" dirty="0">
              <a:solidFill>
                <a:schemeClr val="tx1">
                  <a:lumMod val="85000"/>
                  <a:lumOff val="15000"/>
                </a:schemeClr>
              </a:solidFill>
            </a:endParaRPr>
          </a:p>
          <a:p>
            <a:r>
              <a:rPr lang="en-US" sz="2800" dirty="0">
                <a:solidFill>
                  <a:schemeClr val="tx1">
                    <a:lumMod val="85000"/>
                    <a:lumOff val="15000"/>
                  </a:schemeClr>
                </a:solidFill>
              </a:rPr>
              <a:t>Collin College Nursing Program exceeds the national average pass rate on the NCLEX </a:t>
            </a:r>
          </a:p>
          <a:p>
            <a:pPr marL="0" indent="0" algn="ctr">
              <a:buNone/>
            </a:pPr>
            <a:endParaRPr lang="en-US" sz="1000" dirty="0">
              <a:solidFill>
                <a:schemeClr val="tx1"/>
              </a:solidFill>
            </a:endParaRPr>
          </a:p>
          <a:p>
            <a:pPr marL="0" indent="0" algn="ctr">
              <a:buNone/>
            </a:pPr>
            <a:r>
              <a:rPr lang="en-US" sz="2800" dirty="0">
                <a:solidFill>
                  <a:schemeClr val="tx1"/>
                </a:solidFill>
              </a:rPr>
              <a:t>Keys to Surviving Nursing School  </a:t>
            </a:r>
          </a:p>
          <a:p>
            <a:pPr marL="0" indent="0" algn="ctr">
              <a:buNone/>
            </a:pPr>
            <a:r>
              <a:rPr lang="en-US" sz="1000" dirty="0">
                <a:solidFill>
                  <a:schemeClr val="tx1"/>
                </a:solidFill>
              </a:rPr>
              <a:t> </a:t>
            </a:r>
          </a:p>
          <a:p>
            <a:pPr marL="0" indent="0">
              <a:buNone/>
            </a:pPr>
            <a:r>
              <a:rPr lang="en-US" sz="2800" dirty="0">
                <a:solidFill>
                  <a:schemeClr val="tx1"/>
                </a:solidFill>
              </a:rPr>
              <a:t>	</a:t>
            </a:r>
          </a:p>
          <a:p>
            <a:pPr marL="0" indent="0">
              <a:buNone/>
            </a:pPr>
            <a:r>
              <a:rPr lang="en-US" sz="2800" dirty="0">
                <a:solidFill>
                  <a:schemeClr val="tx1"/>
                </a:solidFill>
              </a:rPr>
              <a:t>   Study! Study! 	         Stay awake!        Don’t Stress! </a:t>
            </a: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r>
              <a:rPr lang="en-US" sz="2800" dirty="0">
                <a:solidFill>
                  <a:schemeClr val="tx1"/>
                </a:solidFill>
              </a:rPr>
              <a:t>		</a:t>
            </a:r>
          </a:p>
        </p:txBody>
      </p:sp>
      <p:sp>
        <p:nvSpPr>
          <p:cNvPr id="2" name="Title 1"/>
          <p:cNvSpPr>
            <a:spLocks noGrp="1"/>
          </p:cNvSpPr>
          <p:nvPr>
            <p:ph type="title"/>
          </p:nvPr>
        </p:nvSpPr>
        <p:spPr/>
        <p:txBody>
          <a:bodyPr>
            <a:normAutofit/>
          </a:bodyPr>
          <a:lstStyle/>
          <a:p>
            <a:pPr algn="ctr"/>
            <a:r>
              <a:rPr lang="en-US" b="1" dirty="0"/>
              <a:t>Things to consider:</a:t>
            </a:r>
          </a:p>
        </p:txBody>
      </p:sp>
      <p:pic>
        <p:nvPicPr>
          <p:cNvPr id="4" name="Picture 3" descr="C:\Documents and Settings\Administrator\Local Settings\Temporary Internet Files\Content.IE5\VBK7H8EH\MC900441315[1].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3499" y="1947486"/>
            <a:ext cx="1112520" cy="685799"/>
          </a:xfrm>
          <a:prstGeom prst="rect">
            <a:avLst/>
          </a:prstGeom>
          <a:noFill/>
          <a:ln>
            <a:noFill/>
          </a:ln>
        </p:spPr>
      </p:pic>
      <p:pic>
        <p:nvPicPr>
          <p:cNvPr id="5" name="Picture 4" descr="C:\Documents and Settings\Administrator\Local Settings\Temporary Internet Files\Content.IE5\CB81UT85\MC900150927[1].wm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6859" y="3482856"/>
            <a:ext cx="685800" cy="685800"/>
          </a:xfrm>
          <a:prstGeom prst="rect">
            <a:avLst/>
          </a:prstGeom>
          <a:noFill/>
          <a:ln>
            <a:noFill/>
          </a:ln>
        </p:spPr>
      </p:pic>
      <p:pic>
        <p:nvPicPr>
          <p:cNvPr id="6" name="Picture 5" descr="C:\Documents and Settings\Administrator\Local Settings\Temporary Internet Files\Content.IE5\VBK7H8EH\MC900359051[1].wm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8099" y="4778889"/>
            <a:ext cx="976563" cy="762000"/>
          </a:xfrm>
          <a:prstGeom prst="rect">
            <a:avLst/>
          </a:prstGeom>
          <a:noFill/>
          <a:ln>
            <a:noFill/>
          </a:ln>
        </p:spPr>
      </p:pic>
      <p:pic>
        <p:nvPicPr>
          <p:cNvPr id="71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4486" y="4855089"/>
            <a:ext cx="8350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Documents and Settings\Administrator\Local Settings\Temporary Internet Files\Content.IE5\U9456HWH\MC900071389[1].wmf"/>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08107" y="4688084"/>
            <a:ext cx="1371600" cy="852805"/>
          </a:xfrm>
          <a:prstGeom prst="rect">
            <a:avLst/>
          </a:prstGeom>
          <a:noFill/>
          <a:ln>
            <a:noFill/>
          </a:ln>
        </p:spPr>
      </p:pic>
      <p:pic>
        <p:nvPicPr>
          <p:cNvPr id="11" name="Picture 10">
            <a:extLst>
              <a:ext uri="{FF2B5EF4-FFF2-40B4-BE49-F238E27FC236}">
                <a16:creationId xmlns:a16="http://schemas.microsoft.com/office/drawing/2014/main" id="{AFDA018D-D99C-4B7D-B01F-761D46710740}"/>
              </a:ext>
            </a:extLst>
          </p:cNvPr>
          <p:cNvPicPr>
            <a:picLocks noChangeAspect="1"/>
          </p:cNvPicPr>
          <p:nvPr/>
        </p:nvPicPr>
        <p:blipFill>
          <a:blip r:embed="rId11"/>
          <a:stretch>
            <a:fillRect/>
          </a:stretch>
        </p:blipFill>
        <p:spPr>
          <a:xfrm>
            <a:off x="5943600" y="6180105"/>
            <a:ext cx="2543175" cy="535020"/>
          </a:xfrm>
          <a:prstGeom prst="rect">
            <a:avLst/>
          </a:prstGeom>
        </p:spPr>
      </p:pic>
      <p:pic>
        <p:nvPicPr>
          <p:cNvPr id="8" name="Recorded Sound">
            <a:hlinkClick r:id="" action="ppaction://media"/>
            <a:extLst>
              <a:ext uri="{FF2B5EF4-FFF2-40B4-BE49-F238E27FC236}">
                <a16:creationId xmlns:a16="http://schemas.microsoft.com/office/drawing/2014/main" id="{9533967A-98F0-48A0-B2B2-7C87768792E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81975" y="5752044"/>
            <a:ext cx="609600" cy="609600"/>
          </a:xfrm>
          <a:prstGeom prst="rect">
            <a:avLst/>
          </a:prstGeom>
        </p:spPr>
      </p:pic>
    </p:spTree>
    <p:extLst>
      <p:ext uri="{BB962C8B-B14F-4D97-AF65-F5344CB8AC3E}">
        <p14:creationId xmlns:p14="http://schemas.microsoft.com/office/powerpoint/2010/main" val="38571361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Looking ahead – items needed:</a:t>
            </a:r>
          </a:p>
        </p:txBody>
      </p:sp>
      <p:sp>
        <p:nvSpPr>
          <p:cNvPr id="3" name="Content Placeholder 2"/>
          <p:cNvSpPr>
            <a:spLocks noGrp="1"/>
          </p:cNvSpPr>
          <p:nvPr>
            <p:ph idx="1"/>
          </p:nvPr>
        </p:nvSpPr>
        <p:spPr>
          <a:xfrm>
            <a:off x="872067" y="2362200"/>
            <a:ext cx="7408333" cy="3763963"/>
          </a:xfrm>
        </p:spPr>
        <p:txBody>
          <a:bodyPr>
            <a:normAutofit/>
          </a:bodyPr>
          <a:lstStyle/>
          <a:p>
            <a:r>
              <a:rPr lang="en-US" sz="2800" dirty="0">
                <a:solidFill>
                  <a:schemeClr val="tx1"/>
                </a:solidFill>
              </a:rPr>
              <a:t>Start Hepatitis B blood titer – depending on results, may take longer to complete  </a:t>
            </a:r>
          </a:p>
          <a:p>
            <a:r>
              <a:rPr lang="en-US" sz="2800" dirty="0">
                <a:solidFill>
                  <a:schemeClr val="tx1"/>
                </a:solidFill>
              </a:rPr>
              <a:t>Obtain CPR certification through the American Heart Association (for Health Care Providers)</a:t>
            </a:r>
          </a:p>
          <a:p>
            <a:r>
              <a:rPr lang="en-US" sz="2800" dirty="0">
                <a:solidFill>
                  <a:schemeClr val="tx1"/>
                </a:solidFill>
              </a:rPr>
              <a:t>Complete a wellness physical with your Primary Care Provider.  </a:t>
            </a:r>
          </a:p>
          <a:p>
            <a:r>
              <a:rPr lang="en-US" sz="2800" dirty="0">
                <a:solidFill>
                  <a:schemeClr val="tx1"/>
                </a:solidFill>
              </a:rPr>
              <a:t>Gather your Immunization records.  </a:t>
            </a:r>
          </a:p>
        </p:txBody>
      </p:sp>
      <p:pic>
        <p:nvPicPr>
          <p:cNvPr id="4" name="Picture 3">
            <a:extLst>
              <a:ext uri="{FF2B5EF4-FFF2-40B4-BE49-F238E27FC236}">
                <a16:creationId xmlns:a16="http://schemas.microsoft.com/office/drawing/2014/main" id="{F1066FFC-9128-48F7-9ED9-C59D3B956806}"/>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0FACF27D-8B11-44B9-A77A-BC4C4D15C9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3988" y="5506244"/>
            <a:ext cx="609600" cy="609600"/>
          </a:xfrm>
          <a:prstGeom prst="rect">
            <a:avLst/>
          </a:prstGeom>
        </p:spPr>
      </p:pic>
    </p:spTree>
    <p:extLst>
      <p:ext uri="{BB962C8B-B14F-4D97-AF65-F5344CB8AC3E}">
        <p14:creationId xmlns:p14="http://schemas.microsoft.com/office/powerpoint/2010/main" val="2265820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REVIEW:</a:t>
            </a:r>
          </a:p>
        </p:txBody>
      </p:sp>
      <p:sp>
        <p:nvSpPr>
          <p:cNvPr id="3" name="Content Placeholder 2"/>
          <p:cNvSpPr>
            <a:spLocks noGrp="1"/>
          </p:cNvSpPr>
          <p:nvPr>
            <p:ph idx="1"/>
          </p:nvPr>
        </p:nvSpPr>
        <p:spPr>
          <a:xfrm>
            <a:off x="872067" y="2675467"/>
            <a:ext cx="7408333" cy="1515533"/>
          </a:xfrm>
        </p:spPr>
        <p:txBody>
          <a:bodyPr>
            <a:normAutofit/>
          </a:bodyPr>
          <a:lstStyle/>
          <a:p>
            <a:pPr marL="0" indent="0">
              <a:buNone/>
            </a:pPr>
            <a:r>
              <a:rPr lang="en-US" sz="4000" dirty="0">
                <a:solidFill>
                  <a:schemeClr val="tx1"/>
                </a:solidFill>
              </a:rPr>
              <a:t>Ready to apply to Collin College Nursing?</a:t>
            </a:r>
          </a:p>
        </p:txBody>
      </p:sp>
      <p:pic>
        <p:nvPicPr>
          <p:cNvPr id="5" name="Picture 4">
            <a:extLst>
              <a:ext uri="{FF2B5EF4-FFF2-40B4-BE49-F238E27FC236}">
                <a16:creationId xmlns:a16="http://schemas.microsoft.com/office/drawing/2014/main" id="{38D3A548-BBD3-4F53-B162-4F2F10DC9517}"/>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4" name="Recorded Sound">
            <a:hlinkClick r:id="" action="ppaction://media"/>
            <a:extLst>
              <a:ext uri="{FF2B5EF4-FFF2-40B4-BE49-F238E27FC236}">
                <a16:creationId xmlns:a16="http://schemas.microsoft.com/office/drawing/2014/main" id="{7FF42EC9-389F-4270-93CA-2ABD544A5C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42386" y="5263787"/>
            <a:ext cx="609600" cy="609600"/>
          </a:xfrm>
          <a:prstGeom prst="rect">
            <a:avLst/>
          </a:prstGeom>
        </p:spPr>
      </p:pic>
    </p:spTree>
    <p:extLst>
      <p:ext uri="{BB962C8B-B14F-4D97-AF65-F5344CB8AC3E}">
        <p14:creationId xmlns:p14="http://schemas.microsoft.com/office/powerpoint/2010/main" val="16099754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8229600" cy="3810000"/>
          </a:xfrm>
        </p:spPr>
        <p:txBody>
          <a:bodyPr>
            <a:normAutofit/>
          </a:bodyPr>
          <a:lstStyle/>
          <a:p>
            <a:r>
              <a:rPr lang="en-US" sz="3000" dirty="0">
                <a:solidFill>
                  <a:schemeClr val="tx1">
                    <a:lumMod val="85000"/>
                    <a:lumOff val="15000"/>
                  </a:schemeClr>
                </a:solidFill>
              </a:rPr>
              <a:t>Apply by completing a nursing application – form located on our website: </a:t>
            </a:r>
            <a:r>
              <a:rPr lang="en-US" dirty="0">
                <a:solidFill>
                  <a:schemeClr val="tx1">
                    <a:lumMod val="85000"/>
                    <a:lumOff val="15000"/>
                  </a:schemeClr>
                </a:solidFill>
                <a:hlinkClick r:id="rId5"/>
              </a:rPr>
              <a:t>www.collin.edu/nursing/associatedegreenursing/index.html</a:t>
            </a:r>
            <a:r>
              <a:rPr lang="en-US" sz="1000" dirty="0">
                <a:solidFill>
                  <a:schemeClr val="tx1">
                    <a:lumMod val="85000"/>
                    <a:lumOff val="15000"/>
                  </a:schemeClr>
                </a:solidFill>
              </a:rPr>
              <a:t>	</a:t>
            </a:r>
          </a:p>
          <a:p>
            <a:r>
              <a:rPr lang="en-US" sz="3000" dirty="0">
                <a:solidFill>
                  <a:schemeClr val="tx1">
                    <a:lumMod val="85000"/>
                    <a:lumOff val="15000"/>
                  </a:schemeClr>
                </a:solidFill>
              </a:rPr>
              <a:t>We have two application cycles:</a:t>
            </a:r>
          </a:p>
          <a:p>
            <a:pPr lvl="1"/>
            <a:r>
              <a:rPr lang="en-US" sz="2800" dirty="0">
                <a:solidFill>
                  <a:schemeClr val="tx1">
                    <a:lumMod val="85000"/>
                    <a:lumOff val="15000"/>
                  </a:schemeClr>
                </a:solidFill>
              </a:rPr>
              <a:t>Fall entry (deadline March 1</a:t>
            </a:r>
            <a:r>
              <a:rPr lang="en-US" sz="2800" baseline="30000" dirty="0">
                <a:solidFill>
                  <a:schemeClr val="tx1">
                    <a:lumMod val="85000"/>
                    <a:lumOff val="15000"/>
                  </a:schemeClr>
                </a:solidFill>
              </a:rPr>
              <a:t>st</a:t>
            </a:r>
            <a:r>
              <a:rPr lang="en-US" sz="2800" dirty="0">
                <a:solidFill>
                  <a:schemeClr val="tx1">
                    <a:lumMod val="85000"/>
                    <a:lumOff val="15000"/>
                  </a:schemeClr>
                </a:solidFill>
              </a:rPr>
              <a:t>)</a:t>
            </a:r>
          </a:p>
          <a:p>
            <a:pPr lvl="1"/>
            <a:r>
              <a:rPr lang="en-US" sz="2800" dirty="0">
                <a:solidFill>
                  <a:schemeClr val="tx1">
                    <a:lumMod val="85000"/>
                    <a:lumOff val="15000"/>
                  </a:schemeClr>
                </a:solidFill>
              </a:rPr>
              <a:t>Spring entry (deadline June 1</a:t>
            </a:r>
            <a:r>
              <a:rPr lang="en-US" sz="2800" baseline="30000" dirty="0">
                <a:solidFill>
                  <a:schemeClr val="tx1">
                    <a:lumMod val="85000"/>
                    <a:lumOff val="15000"/>
                  </a:schemeClr>
                </a:solidFill>
              </a:rPr>
              <a:t>st</a:t>
            </a:r>
            <a:r>
              <a:rPr lang="en-US" sz="2800" dirty="0">
                <a:solidFill>
                  <a:schemeClr val="tx1">
                    <a:lumMod val="85000"/>
                    <a:lumOff val="15000"/>
                  </a:schemeClr>
                </a:solidFill>
              </a:rPr>
              <a:t>)</a:t>
            </a:r>
          </a:p>
          <a:p>
            <a:endParaRPr lang="en-US" dirty="0">
              <a:solidFill>
                <a:schemeClr val="tx1">
                  <a:lumMod val="85000"/>
                  <a:lumOff val="15000"/>
                </a:schemeClr>
              </a:solidFill>
            </a:endParaRPr>
          </a:p>
          <a:p>
            <a:endParaRPr lang="en-US" dirty="0"/>
          </a:p>
        </p:txBody>
      </p:sp>
      <p:sp>
        <p:nvSpPr>
          <p:cNvPr id="2" name="Title 1"/>
          <p:cNvSpPr>
            <a:spLocks noGrp="1"/>
          </p:cNvSpPr>
          <p:nvPr>
            <p:ph type="title"/>
          </p:nvPr>
        </p:nvSpPr>
        <p:spPr/>
        <p:txBody>
          <a:bodyPr>
            <a:normAutofit/>
          </a:bodyPr>
          <a:lstStyle/>
          <a:p>
            <a:pPr algn="ctr"/>
            <a:r>
              <a:rPr lang="en-US" sz="4000" b="1" dirty="0"/>
              <a:t>How can I apply? </a:t>
            </a:r>
          </a:p>
        </p:txBody>
      </p:sp>
      <p:pic>
        <p:nvPicPr>
          <p:cNvPr id="4" name="Picture 3">
            <a:extLst>
              <a:ext uri="{FF2B5EF4-FFF2-40B4-BE49-F238E27FC236}">
                <a16:creationId xmlns:a16="http://schemas.microsoft.com/office/drawing/2014/main" id="{569D4B1B-EEF4-4FDD-B9BD-589C6D8AB7C3}"/>
              </a:ext>
            </a:extLst>
          </p:cNvPr>
          <p:cNvPicPr>
            <a:picLocks noChangeAspect="1"/>
          </p:cNvPicPr>
          <p:nvPr/>
        </p:nvPicPr>
        <p:blipFill>
          <a:blip r:embed="rId6"/>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AD3D5756-0819-434C-9FEE-B9D50499DB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96200" y="5341697"/>
            <a:ext cx="609600" cy="609600"/>
          </a:xfrm>
          <a:prstGeom prst="rect">
            <a:avLst/>
          </a:prstGeom>
        </p:spPr>
      </p:pic>
    </p:spTree>
    <p:extLst>
      <p:ext uri="{BB962C8B-B14F-4D97-AF65-F5344CB8AC3E}">
        <p14:creationId xmlns:p14="http://schemas.microsoft.com/office/powerpoint/2010/main" val="15795744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077200" cy="4038600"/>
          </a:xfrm>
        </p:spPr>
        <p:txBody>
          <a:bodyPr>
            <a:normAutofit/>
          </a:bodyPr>
          <a:lstStyle/>
          <a:p>
            <a:pPr marL="0" indent="0">
              <a:buNone/>
            </a:pPr>
            <a:endParaRPr lang="en-US" dirty="0">
              <a:solidFill>
                <a:schemeClr val="tx1">
                  <a:lumMod val="85000"/>
                  <a:lumOff val="15000"/>
                </a:schemeClr>
              </a:solidFill>
            </a:endParaRPr>
          </a:p>
          <a:p>
            <a:r>
              <a:rPr lang="en-US" sz="3600" dirty="0">
                <a:solidFill>
                  <a:schemeClr val="tx1">
                    <a:lumMod val="85000"/>
                    <a:lumOff val="15000"/>
                  </a:schemeClr>
                </a:solidFill>
              </a:rPr>
              <a:t>3 Prerequisite Courses</a:t>
            </a:r>
          </a:p>
          <a:p>
            <a:r>
              <a:rPr lang="en-US" sz="3600" dirty="0">
                <a:solidFill>
                  <a:schemeClr val="tx1">
                    <a:lumMod val="85000"/>
                    <a:lumOff val="15000"/>
                  </a:schemeClr>
                </a:solidFill>
              </a:rPr>
              <a:t>Entrance Exam (TEAS)</a:t>
            </a:r>
          </a:p>
          <a:p>
            <a:r>
              <a:rPr lang="en-US" sz="3600" dirty="0">
                <a:solidFill>
                  <a:schemeClr val="tx1">
                    <a:lumMod val="85000"/>
                    <a:lumOff val="15000"/>
                  </a:schemeClr>
                </a:solidFill>
              </a:rPr>
              <a:t>Complete nursing application </a:t>
            </a:r>
          </a:p>
          <a:p>
            <a:r>
              <a:rPr lang="en-US" sz="3600" dirty="0">
                <a:solidFill>
                  <a:schemeClr val="tx1">
                    <a:lumMod val="85000"/>
                    <a:lumOff val="15000"/>
                  </a:schemeClr>
                </a:solidFill>
              </a:rPr>
              <a:t>Upload unofficial transcripts and TEAS score.  </a:t>
            </a:r>
            <a:endParaRPr lang="en-US" dirty="0"/>
          </a:p>
        </p:txBody>
      </p:sp>
      <p:sp>
        <p:nvSpPr>
          <p:cNvPr id="2" name="Title 1"/>
          <p:cNvSpPr>
            <a:spLocks noGrp="1"/>
          </p:cNvSpPr>
          <p:nvPr>
            <p:ph type="title"/>
          </p:nvPr>
        </p:nvSpPr>
        <p:spPr/>
        <p:txBody>
          <a:bodyPr>
            <a:normAutofit/>
          </a:bodyPr>
          <a:lstStyle/>
          <a:p>
            <a:pPr algn="ctr"/>
            <a:r>
              <a:rPr lang="en-US" b="1" dirty="0"/>
              <a:t>What do I need to apply? </a:t>
            </a:r>
          </a:p>
        </p:txBody>
      </p:sp>
      <p:pic>
        <p:nvPicPr>
          <p:cNvPr id="4" name="Picture 3">
            <a:extLst>
              <a:ext uri="{FF2B5EF4-FFF2-40B4-BE49-F238E27FC236}">
                <a16:creationId xmlns:a16="http://schemas.microsoft.com/office/drawing/2014/main" id="{BD36BB9A-BB45-4F25-829C-158204EA5346}"/>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46039B8F-EDE2-45C6-8033-19FD77C12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5383078"/>
            <a:ext cx="609600" cy="609600"/>
          </a:xfrm>
          <a:prstGeom prst="rect">
            <a:avLst/>
          </a:prstGeom>
        </p:spPr>
      </p:pic>
    </p:spTree>
    <p:extLst>
      <p:ext uri="{BB962C8B-B14F-4D97-AF65-F5344CB8AC3E}">
        <p14:creationId xmlns:p14="http://schemas.microsoft.com/office/powerpoint/2010/main" val="1429276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Questions</a:t>
            </a:r>
          </a:p>
        </p:txBody>
      </p:sp>
      <p:pic>
        <p:nvPicPr>
          <p:cNvPr id="19458" name="Picture 2" descr="C:\Users\Jeanne Glapion\AppData\Local\Microsoft\Windows\Temporary Internet Files\Content.IE5\691CL398\MC900383308[1].wmf"/>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857500" y="2422853"/>
            <a:ext cx="3886200" cy="2480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680318-1ACA-4F1B-A91C-67B09308B0C3}"/>
              </a:ext>
            </a:extLst>
          </p:cNvPr>
          <p:cNvSpPr txBox="1"/>
          <p:nvPr/>
        </p:nvSpPr>
        <p:spPr>
          <a:xfrm>
            <a:off x="685800" y="5105400"/>
            <a:ext cx="4114800" cy="923330"/>
          </a:xfrm>
          <a:prstGeom prst="rect">
            <a:avLst/>
          </a:prstGeom>
          <a:noFill/>
        </p:spPr>
        <p:txBody>
          <a:bodyPr wrap="square" rtlCol="0">
            <a:spAutoFit/>
          </a:bodyPr>
          <a:lstStyle/>
          <a:p>
            <a:r>
              <a:rPr lang="en-US" u="sng" dirty="0"/>
              <a:t>Call:</a:t>
            </a:r>
          </a:p>
          <a:p>
            <a:pPr algn="ctr"/>
            <a:r>
              <a:rPr lang="en-US" b="1" dirty="0"/>
              <a:t>Nursing Division Office at Collin College</a:t>
            </a:r>
          </a:p>
          <a:p>
            <a:pPr algn="ctr"/>
            <a:r>
              <a:rPr lang="en-US" b="1" dirty="0"/>
              <a:t>972-548-6772</a:t>
            </a:r>
          </a:p>
        </p:txBody>
      </p:sp>
      <p:sp>
        <p:nvSpPr>
          <p:cNvPr id="4" name="TextBox 3">
            <a:extLst>
              <a:ext uri="{FF2B5EF4-FFF2-40B4-BE49-F238E27FC236}">
                <a16:creationId xmlns:a16="http://schemas.microsoft.com/office/drawing/2014/main" id="{2129A619-84F3-462A-9274-E835780C9603}"/>
              </a:ext>
            </a:extLst>
          </p:cNvPr>
          <p:cNvSpPr txBox="1"/>
          <p:nvPr/>
        </p:nvSpPr>
        <p:spPr>
          <a:xfrm>
            <a:off x="4953000" y="5105400"/>
            <a:ext cx="3886200" cy="646331"/>
          </a:xfrm>
          <a:prstGeom prst="rect">
            <a:avLst/>
          </a:prstGeom>
          <a:noFill/>
        </p:spPr>
        <p:txBody>
          <a:bodyPr wrap="square" rtlCol="0">
            <a:spAutoFit/>
          </a:bodyPr>
          <a:lstStyle/>
          <a:p>
            <a:r>
              <a:rPr lang="en-US" u="sng" dirty="0"/>
              <a:t>Email:</a:t>
            </a:r>
          </a:p>
          <a:p>
            <a:pPr algn="ctr"/>
            <a:r>
              <a:rPr lang="en-US" b="1" dirty="0"/>
              <a:t>Nursingadmissions@Collin.edu</a:t>
            </a:r>
          </a:p>
        </p:txBody>
      </p:sp>
      <p:pic>
        <p:nvPicPr>
          <p:cNvPr id="6" name="Recorded Sound">
            <a:hlinkClick r:id="" action="ppaction://media"/>
            <a:extLst>
              <a:ext uri="{FF2B5EF4-FFF2-40B4-BE49-F238E27FC236}">
                <a16:creationId xmlns:a16="http://schemas.microsoft.com/office/drawing/2014/main" id="{E45620CC-F6AF-4687-83A8-016F45DEC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4818965"/>
            <a:ext cx="609600" cy="609600"/>
          </a:xfrm>
          <a:prstGeom prst="rect">
            <a:avLst/>
          </a:prstGeom>
        </p:spPr>
      </p:pic>
    </p:spTree>
    <p:extLst>
      <p:ext uri="{BB962C8B-B14F-4D97-AF65-F5344CB8AC3E}">
        <p14:creationId xmlns:p14="http://schemas.microsoft.com/office/powerpoint/2010/main" val="2326058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2362199"/>
            <a:ext cx="8077201" cy="3505201"/>
          </a:xfrm>
        </p:spPr>
        <p:txBody>
          <a:bodyPr>
            <a:noAutofit/>
          </a:bodyPr>
          <a:lstStyle/>
          <a:p>
            <a:pPr>
              <a:buFont typeface="Wingdings" panose="05000000000000000000" pitchFamily="2" charset="2"/>
              <a:buChar char="v"/>
            </a:pPr>
            <a:r>
              <a:rPr lang="en-US" sz="2800" dirty="0">
                <a:solidFill>
                  <a:schemeClr val="tx1">
                    <a:lumMod val="95000"/>
                    <a:lumOff val="5000"/>
                  </a:schemeClr>
                </a:solidFill>
              </a:rPr>
              <a:t>The first Center of Excellence in Nursing Education in the State of Texas, and the only ADN program in the state with Center of Excellence designation</a:t>
            </a:r>
            <a:endParaRPr lang="en-US" sz="2600" dirty="0">
              <a:solidFill>
                <a:schemeClr val="tx1">
                  <a:lumMod val="95000"/>
                  <a:lumOff val="5000"/>
                </a:schemeClr>
              </a:solidFill>
            </a:endParaRPr>
          </a:p>
          <a:p>
            <a:pPr>
              <a:buFont typeface="Wingdings" panose="05000000000000000000" pitchFamily="2" charset="2"/>
              <a:buChar char="v"/>
            </a:pPr>
            <a:r>
              <a:rPr lang="en-US" sz="2800" dirty="0">
                <a:solidFill>
                  <a:schemeClr val="tx1">
                    <a:lumMod val="95000"/>
                    <a:lumOff val="5000"/>
                  </a:schemeClr>
                </a:solidFill>
              </a:rPr>
              <a:t>Collin College offers a two year Associate of Applied Science Degree in Nursing.  Upon completion, students are eligible to apply for the NCLEX Exam for Registered Nurses</a:t>
            </a:r>
          </a:p>
          <a:p>
            <a:pPr>
              <a:buFont typeface="Wingdings" panose="05000000000000000000" pitchFamily="2" charset="2"/>
              <a:buChar char="v"/>
            </a:pPr>
            <a:endParaRPr lang="en-US" sz="3000" dirty="0"/>
          </a:p>
        </p:txBody>
      </p:sp>
      <p:sp>
        <p:nvSpPr>
          <p:cNvPr id="2" name="Title 1"/>
          <p:cNvSpPr>
            <a:spLocks noGrp="1"/>
          </p:cNvSpPr>
          <p:nvPr>
            <p:ph type="title"/>
          </p:nvPr>
        </p:nvSpPr>
        <p:spPr/>
        <p:txBody>
          <a:bodyPr>
            <a:noAutofit/>
          </a:bodyPr>
          <a:lstStyle/>
          <a:p>
            <a:pPr algn="ctr"/>
            <a:r>
              <a:rPr lang="en-US" sz="4000" b="1" dirty="0"/>
              <a:t>Why Apply to Collin College Nursing?</a:t>
            </a:r>
          </a:p>
        </p:txBody>
      </p:sp>
      <p:pic>
        <p:nvPicPr>
          <p:cNvPr id="4" name="Picture 3"/>
          <p:cNvPicPr>
            <a:picLocks noChangeAspect="1"/>
          </p:cNvPicPr>
          <p:nvPr/>
        </p:nvPicPr>
        <p:blipFill>
          <a:blip r:embed="rId5"/>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57BF6B1D-6CEA-4F79-895D-E3C9A7AD37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2400" y="5334000"/>
            <a:ext cx="609600" cy="609600"/>
          </a:xfrm>
          <a:prstGeom prst="rect">
            <a:avLst/>
          </a:prstGeom>
        </p:spPr>
      </p:pic>
    </p:spTree>
    <p:extLst>
      <p:ext uri="{BB962C8B-B14F-4D97-AF65-F5344CB8AC3E}">
        <p14:creationId xmlns:p14="http://schemas.microsoft.com/office/powerpoint/2010/main" val="14439204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BDA1A3-E251-47BC-8850-F18F2903044F}"/>
              </a:ext>
            </a:extLst>
          </p:cNvPr>
          <p:cNvSpPr>
            <a:spLocks noGrp="1"/>
          </p:cNvSpPr>
          <p:nvPr>
            <p:ph idx="1"/>
          </p:nvPr>
        </p:nvSpPr>
        <p:spPr>
          <a:xfrm>
            <a:off x="457201" y="1591056"/>
            <a:ext cx="8305800" cy="4535107"/>
          </a:xfrm>
        </p:spPr>
        <p:txBody>
          <a:bodyPr>
            <a:noAutofit/>
          </a:bodyPr>
          <a:lstStyle/>
          <a:p>
            <a:pPr marL="0" indent="0">
              <a:buNone/>
            </a:pPr>
            <a:r>
              <a:rPr lang="en-US" sz="3000" dirty="0">
                <a:solidFill>
                  <a:schemeClr val="tx1"/>
                </a:solidFill>
              </a:rPr>
              <a:t>Few careers offer the same advantages as nursing:</a:t>
            </a:r>
          </a:p>
          <a:p>
            <a:r>
              <a:rPr lang="en-US" sz="3000" dirty="0">
                <a:solidFill>
                  <a:schemeClr val="tx1"/>
                </a:solidFill>
              </a:rPr>
              <a:t>Registered Nurses earn high salaries</a:t>
            </a:r>
          </a:p>
          <a:p>
            <a:r>
              <a:rPr lang="en-US" sz="3000" dirty="0">
                <a:solidFill>
                  <a:schemeClr val="tx1"/>
                </a:solidFill>
              </a:rPr>
              <a:t>Work with interesting People</a:t>
            </a:r>
          </a:p>
          <a:p>
            <a:r>
              <a:rPr lang="en-US" sz="3000" dirty="0">
                <a:solidFill>
                  <a:schemeClr val="tx1"/>
                </a:solidFill>
              </a:rPr>
              <a:t>Significantly affect people’s lives, often saving lives!</a:t>
            </a:r>
          </a:p>
          <a:p>
            <a:r>
              <a:rPr lang="en-US" sz="3000" dirty="0">
                <a:solidFill>
                  <a:schemeClr val="tx1"/>
                </a:solidFill>
              </a:rPr>
              <a:t>Nurse workforces projected to grow by 15% this decade</a:t>
            </a:r>
          </a:p>
          <a:p>
            <a:r>
              <a:rPr lang="en-US" sz="3000" dirty="0">
                <a:solidFill>
                  <a:schemeClr val="tx1"/>
                </a:solidFill>
              </a:rPr>
              <a:t>Be an essential Hero!</a:t>
            </a:r>
          </a:p>
        </p:txBody>
      </p:sp>
      <p:sp>
        <p:nvSpPr>
          <p:cNvPr id="3" name="Title 2">
            <a:extLst>
              <a:ext uri="{FF2B5EF4-FFF2-40B4-BE49-F238E27FC236}">
                <a16:creationId xmlns:a16="http://schemas.microsoft.com/office/drawing/2014/main" id="{EF9E9B41-BB29-4686-907C-BFA0190219A0}"/>
              </a:ext>
            </a:extLst>
          </p:cNvPr>
          <p:cNvSpPr>
            <a:spLocks noGrp="1"/>
          </p:cNvSpPr>
          <p:nvPr>
            <p:ph type="title"/>
          </p:nvPr>
        </p:nvSpPr>
        <p:spPr>
          <a:xfrm>
            <a:off x="457200" y="381000"/>
            <a:ext cx="8229600" cy="1057656"/>
          </a:xfrm>
        </p:spPr>
        <p:txBody>
          <a:bodyPr>
            <a:normAutofit fontScale="90000"/>
          </a:bodyPr>
          <a:lstStyle/>
          <a:p>
            <a:r>
              <a:rPr lang="en-US" dirty="0"/>
              <a:t>Why to I want to be a nurse?</a:t>
            </a:r>
            <a:br>
              <a:rPr lang="en-US" dirty="0"/>
            </a:br>
            <a:endParaRPr lang="en-US" dirty="0"/>
          </a:p>
        </p:txBody>
      </p:sp>
      <p:pic>
        <p:nvPicPr>
          <p:cNvPr id="4" name="Picture 3">
            <a:extLst>
              <a:ext uri="{FF2B5EF4-FFF2-40B4-BE49-F238E27FC236}">
                <a16:creationId xmlns:a16="http://schemas.microsoft.com/office/drawing/2014/main" id="{5A63AB2A-26C8-43EF-8EF6-4FF5266E82CF}"/>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7B9D8DF7-D92D-4D06-948C-D93A0319FE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5410200"/>
            <a:ext cx="609600" cy="609600"/>
          </a:xfrm>
          <a:prstGeom prst="rect">
            <a:avLst/>
          </a:prstGeom>
        </p:spPr>
      </p:pic>
    </p:spTree>
    <p:extLst>
      <p:ext uri="{BB962C8B-B14F-4D97-AF65-F5344CB8AC3E}">
        <p14:creationId xmlns:p14="http://schemas.microsoft.com/office/powerpoint/2010/main" val="23056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7833" y="2514600"/>
            <a:ext cx="7408333" cy="2734733"/>
          </a:xfrm>
        </p:spPr>
        <p:txBody>
          <a:bodyPr>
            <a:normAutofit lnSpcReduction="10000"/>
          </a:bodyPr>
          <a:lstStyle/>
          <a:p>
            <a:endParaRPr lang="en-US" dirty="0">
              <a:solidFill>
                <a:schemeClr val="tx1">
                  <a:lumMod val="85000"/>
                  <a:lumOff val="15000"/>
                </a:schemeClr>
              </a:solidFill>
            </a:endParaRPr>
          </a:p>
          <a:p>
            <a:pPr marL="0" indent="0" algn="ctr">
              <a:buNone/>
            </a:pPr>
            <a:r>
              <a:rPr lang="en-US" sz="3600" dirty="0">
                <a:solidFill>
                  <a:schemeClr val="tx1">
                    <a:lumMod val="85000"/>
                    <a:lumOff val="15000"/>
                  </a:schemeClr>
                </a:solidFill>
              </a:rPr>
              <a:t>No, the RN program is special admissions.  Applying to Collin College does not guarantee acceptance into the RN Program</a:t>
            </a:r>
            <a:r>
              <a:rPr lang="en-US" sz="2800" dirty="0">
                <a:solidFill>
                  <a:schemeClr val="tx1">
                    <a:lumMod val="85000"/>
                    <a:lumOff val="15000"/>
                  </a:schemeClr>
                </a:solidFill>
              </a:rPr>
              <a:t>. </a:t>
            </a:r>
          </a:p>
          <a:p>
            <a:endParaRPr lang="en-US" dirty="0">
              <a:solidFill>
                <a:schemeClr val="tx1">
                  <a:lumMod val="85000"/>
                  <a:lumOff val="15000"/>
                </a:schemeClr>
              </a:solidFill>
            </a:endParaRPr>
          </a:p>
          <a:p>
            <a:endParaRPr lang="en-US" dirty="0"/>
          </a:p>
        </p:txBody>
      </p:sp>
      <p:sp>
        <p:nvSpPr>
          <p:cNvPr id="2" name="Title 1"/>
          <p:cNvSpPr>
            <a:spLocks noGrp="1"/>
          </p:cNvSpPr>
          <p:nvPr>
            <p:ph type="title"/>
          </p:nvPr>
        </p:nvSpPr>
        <p:spPr/>
        <p:txBody>
          <a:bodyPr>
            <a:normAutofit fontScale="90000"/>
          </a:bodyPr>
          <a:lstStyle/>
          <a:p>
            <a:pPr algn="ctr"/>
            <a:r>
              <a:rPr lang="en-US" b="1" dirty="0"/>
              <a:t>Can I register for Nursing classes after applying to the college? </a:t>
            </a:r>
          </a:p>
        </p:txBody>
      </p:sp>
      <p:pic>
        <p:nvPicPr>
          <p:cNvPr id="4" name="Picture 3">
            <a:extLst>
              <a:ext uri="{FF2B5EF4-FFF2-40B4-BE49-F238E27FC236}">
                <a16:creationId xmlns:a16="http://schemas.microsoft.com/office/drawing/2014/main" id="{439F69D6-E811-4C39-A4F5-673477721E58}"/>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D609147C-067D-4596-AC0F-20FA3868D2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1366" y="5563277"/>
            <a:ext cx="609600" cy="609600"/>
          </a:xfrm>
          <a:prstGeom prst="rect">
            <a:avLst/>
          </a:prstGeom>
        </p:spPr>
      </p:pic>
    </p:spTree>
    <p:extLst>
      <p:ext uri="{BB962C8B-B14F-4D97-AF65-F5344CB8AC3E}">
        <p14:creationId xmlns:p14="http://schemas.microsoft.com/office/powerpoint/2010/main" val="11330465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4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2438400"/>
            <a:ext cx="7408333" cy="3429000"/>
          </a:xfrm>
        </p:spPr>
        <p:txBody>
          <a:bodyPr>
            <a:noAutofit/>
          </a:bodyPr>
          <a:lstStyle/>
          <a:p>
            <a:r>
              <a:rPr lang="en-US" sz="3600" dirty="0">
                <a:solidFill>
                  <a:schemeClr val="tx1"/>
                </a:solidFill>
              </a:rPr>
              <a:t>The healthcare profession has inherent health/safety hazards in the health care field, and nurses may be exposed to various infectious diseases through blood, body fluids, secretions or tissues</a:t>
            </a:r>
          </a:p>
        </p:txBody>
      </p:sp>
      <p:sp>
        <p:nvSpPr>
          <p:cNvPr id="3" name="Title 2"/>
          <p:cNvSpPr>
            <a:spLocks noGrp="1"/>
          </p:cNvSpPr>
          <p:nvPr>
            <p:ph type="title"/>
          </p:nvPr>
        </p:nvSpPr>
        <p:spPr/>
        <p:txBody>
          <a:bodyPr>
            <a:normAutofit/>
          </a:bodyPr>
          <a:lstStyle/>
          <a:p>
            <a:r>
              <a:rPr lang="en-US" sz="4000" dirty="0"/>
              <a:t>Environment</a:t>
            </a:r>
          </a:p>
        </p:txBody>
      </p:sp>
      <p:pic>
        <p:nvPicPr>
          <p:cNvPr id="4" name="Picture 3">
            <a:extLst>
              <a:ext uri="{FF2B5EF4-FFF2-40B4-BE49-F238E27FC236}">
                <a16:creationId xmlns:a16="http://schemas.microsoft.com/office/drawing/2014/main" id="{06C5DAE5-4248-4F4E-AD9F-19EAA6024B65}"/>
              </a:ext>
            </a:extLst>
          </p:cNvPr>
          <p:cNvPicPr>
            <a:picLocks noChangeAspect="1"/>
          </p:cNvPicPr>
          <p:nvPr/>
        </p:nvPicPr>
        <p:blipFill>
          <a:blip r:embed="rId5"/>
          <a:stretch>
            <a:fillRect/>
          </a:stretch>
        </p:blipFill>
        <p:spPr>
          <a:xfrm>
            <a:off x="5181600" y="6019800"/>
            <a:ext cx="3305175" cy="695325"/>
          </a:xfrm>
          <a:prstGeom prst="rect">
            <a:avLst/>
          </a:prstGeom>
        </p:spPr>
      </p:pic>
      <p:pic>
        <p:nvPicPr>
          <p:cNvPr id="5" name="Recorded Sound">
            <a:hlinkClick r:id="" action="ppaction://media"/>
            <a:extLst>
              <a:ext uri="{FF2B5EF4-FFF2-40B4-BE49-F238E27FC236}">
                <a16:creationId xmlns:a16="http://schemas.microsoft.com/office/drawing/2014/main" id="{4A31118F-6E45-48D3-B704-C973924F36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7279" y="5257800"/>
            <a:ext cx="609600" cy="609600"/>
          </a:xfrm>
          <a:prstGeom prst="rect">
            <a:avLst/>
          </a:prstGeom>
        </p:spPr>
      </p:pic>
    </p:spTree>
    <p:extLst>
      <p:ext uri="{BB962C8B-B14F-4D97-AF65-F5344CB8AC3E}">
        <p14:creationId xmlns:p14="http://schemas.microsoft.com/office/powerpoint/2010/main" val="26578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2438400"/>
            <a:ext cx="8496300" cy="3810000"/>
          </a:xfrm>
        </p:spPr>
        <p:txBody>
          <a:bodyPr>
            <a:normAutofit/>
          </a:bodyPr>
          <a:lstStyle/>
          <a:p>
            <a:r>
              <a:rPr lang="en-US" sz="3000" dirty="0">
                <a:solidFill>
                  <a:schemeClr val="tx1">
                    <a:lumMod val="85000"/>
                    <a:lumOff val="15000"/>
                  </a:schemeClr>
                </a:solidFill>
              </a:rPr>
              <a:t>Apply by completing a nursing application – form located on our website:</a:t>
            </a:r>
          </a:p>
          <a:p>
            <a:pPr marL="301943" lvl="1" indent="0">
              <a:buNone/>
            </a:pPr>
            <a:r>
              <a:rPr lang="en-US" sz="2400" dirty="0">
                <a:solidFill>
                  <a:schemeClr val="tx1">
                    <a:lumMod val="85000"/>
                    <a:lumOff val="15000"/>
                  </a:schemeClr>
                </a:solidFill>
                <a:hlinkClick r:id="rId5"/>
              </a:rPr>
              <a:t>www.collin.edu/nursing/associatedegreenursing/index.html</a:t>
            </a:r>
            <a:r>
              <a:rPr lang="en-US" dirty="0">
                <a:solidFill>
                  <a:schemeClr val="tx1">
                    <a:lumMod val="85000"/>
                    <a:lumOff val="15000"/>
                  </a:schemeClr>
                </a:solidFill>
              </a:rPr>
              <a:t>	</a:t>
            </a:r>
          </a:p>
          <a:p>
            <a:r>
              <a:rPr lang="en-US" sz="3000" dirty="0">
                <a:solidFill>
                  <a:schemeClr val="tx1">
                    <a:lumMod val="85000"/>
                    <a:lumOff val="15000"/>
                  </a:schemeClr>
                </a:solidFill>
              </a:rPr>
              <a:t>We have two application cycles:</a:t>
            </a:r>
          </a:p>
          <a:p>
            <a:pPr lvl="1"/>
            <a:r>
              <a:rPr lang="en-US" sz="2800" dirty="0">
                <a:solidFill>
                  <a:schemeClr val="tx1">
                    <a:lumMod val="85000"/>
                    <a:lumOff val="15000"/>
                  </a:schemeClr>
                </a:solidFill>
              </a:rPr>
              <a:t>Fall entry (deadline March 1</a:t>
            </a:r>
            <a:r>
              <a:rPr lang="en-US" sz="2800" baseline="30000" dirty="0">
                <a:solidFill>
                  <a:schemeClr val="tx1">
                    <a:lumMod val="85000"/>
                    <a:lumOff val="15000"/>
                  </a:schemeClr>
                </a:solidFill>
              </a:rPr>
              <a:t>st</a:t>
            </a:r>
            <a:r>
              <a:rPr lang="en-US" sz="2800" dirty="0">
                <a:solidFill>
                  <a:schemeClr val="tx1">
                    <a:lumMod val="85000"/>
                    <a:lumOff val="15000"/>
                  </a:schemeClr>
                </a:solidFill>
              </a:rPr>
              <a:t>)</a:t>
            </a:r>
          </a:p>
          <a:p>
            <a:pPr lvl="1"/>
            <a:r>
              <a:rPr lang="en-US" sz="2800" dirty="0">
                <a:solidFill>
                  <a:schemeClr val="tx1">
                    <a:lumMod val="85000"/>
                    <a:lumOff val="15000"/>
                  </a:schemeClr>
                </a:solidFill>
              </a:rPr>
              <a:t>Spring entry (deadline June 1</a:t>
            </a:r>
            <a:r>
              <a:rPr lang="en-US" sz="2800" baseline="30000" dirty="0">
                <a:solidFill>
                  <a:schemeClr val="tx1">
                    <a:lumMod val="85000"/>
                    <a:lumOff val="15000"/>
                  </a:schemeClr>
                </a:solidFill>
              </a:rPr>
              <a:t>st</a:t>
            </a:r>
            <a:r>
              <a:rPr lang="en-US" sz="2800" dirty="0">
                <a:solidFill>
                  <a:schemeClr val="tx1">
                    <a:lumMod val="85000"/>
                    <a:lumOff val="15000"/>
                  </a:schemeClr>
                </a:solidFill>
              </a:rPr>
              <a:t>)</a:t>
            </a:r>
          </a:p>
          <a:p>
            <a:endParaRPr lang="en-US" dirty="0">
              <a:solidFill>
                <a:schemeClr val="tx1">
                  <a:lumMod val="85000"/>
                  <a:lumOff val="15000"/>
                </a:schemeClr>
              </a:solidFill>
            </a:endParaRPr>
          </a:p>
          <a:p>
            <a:endParaRPr lang="en-US" dirty="0"/>
          </a:p>
        </p:txBody>
      </p:sp>
      <p:sp>
        <p:nvSpPr>
          <p:cNvPr id="2" name="Title 1"/>
          <p:cNvSpPr>
            <a:spLocks noGrp="1"/>
          </p:cNvSpPr>
          <p:nvPr>
            <p:ph type="title"/>
          </p:nvPr>
        </p:nvSpPr>
        <p:spPr/>
        <p:txBody>
          <a:bodyPr>
            <a:normAutofit/>
          </a:bodyPr>
          <a:lstStyle/>
          <a:p>
            <a:pPr algn="ctr"/>
            <a:r>
              <a:rPr lang="en-US" sz="4000" b="1" dirty="0"/>
              <a:t>How can I apply? </a:t>
            </a:r>
          </a:p>
        </p:txBody>
      </p:sp>
      <p:pic>
        <p:nvPicPr>
          <p:cNvPr id="4" name="Picture 3">
            <a:extLst>
              <a:ext uri="{FF2B5EF4-FFF2-40B4-BE49-F238E27FC236}">
                <a16:creationId xmlns:a16="http://schemas.microsoft.com/office/drawing/2014/main" id="{569D4B1B-EEF4-4FDD-B9BD-589C6D8AB7C3}"/>
              </a:ext>
            </a:extLst>
          </p:cNvPr>
          <p:cNvPicPr>
            <a:picLocks noChangeAspect="1"/>
          </p:cNvPicPr>
          <p:nvPr/>
        </p:nvPicPr>
        <p:blipFill>
          <a:blip r:embed="rId6"/>
          <a:stretch>
            <a:fillRect/>
          </a:stretch>
        </p:blipFill>
        <p:spPr>
          <a:xfrm>
            <a:off x="5181600" y="6019800"/>
            <a:ext cx="3305175" cy="695325"/>
          </a:xfrm>
          <a:prstGeom prst="rect">
            <a:avLst/>
          </a:prstGeom>
        </p:spPr>
      </p:pic>
      <p:pic>
        <p:nvPicPr>
          <p:cNvPr id="6" name="Recorded Sound">
            <a:hlinkClick r:id="" action="ppaction://media"/>
            <a:extLst>
              <a:ext uri="{FF2B5EF4-FFF2-40B4-BE49-F238E27FC236}">
                <a16:creationId xmlns:a16="http://schemas.microsoft.com/office/drawing/2014/main" id="{F46EFCFE-D5C0-4F8B-AC21-0FB0219A98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53388" y="5567363"/>
            <a:ext cx="609600" cy="609600"/>
          </a:xfrm>
          <a:prstGeom prst="rect">
            <a:avLst/>
          </a:prstGeom>
        </p:spPr>
      </p:pic>
    </p:spTree>
    <p:extLst>
      <p:ext uri="{BB962C8B-B14F-4D97-AF65-F5344CB8AC3E}">
        <p14:creationId xmlns:p14="http://schemas.microsoft.com/office/powerpoint/2010/main" val="40366745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37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18375</TotalTime>
  <Words>5794</Words>
  <Application>Microsoft Office PowerPoint</Application>
  <PresentationFormat>On-screen Show (4:3)</PresentationFormat>
  <Paragraphs>325</Paragraphs>
  <Slides>46</Slides>
  <Notes>46</Notes>
  <HiddenSlides>0</HiddenSlides>
  <MMClips>46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Calibri</vt:lpstr>
      <vt:lpstr>Candara</vt:lpstr>
      <vt:lpstr>Symbol</vt:lpstr>
      <vt:lpstr>Times New Roman</vt:lpstr>
      <vt:lpstr>Wingdings</vt:lpstr>
      <vt:lpstr>Waveform</vt:lpstr>
      <vt:lpstr>37_Waveform</vt:lpstr>
      <vt:lpstr>COLLIN COLLEGE NURSING PROGRAM</vt:lpstr>
      <vt:lpstr>Cary A. Israel Health Sciences Center </vt:lpstr>
      <vt:lpstr>PowerPoint Presentation</vt:lpstr>
      <vt:lpstr>Why Apply to Collin College Nursing?</vt:lpstr>
      <vt:lpstr>Why Apply to Collin College Nursing?</vt:lpstr>
      <vt:lpstr>Why to I want to be a nurse? </vt:lpstr>
      <vt:lpstr>Can I register for Nursing classes after applying to the college? </vt:lpstr>
      <vt:lpstr>Environment</vt:lpstr>
      <vt:lpstr>How can I apply? </vt:lpstr>
      <vt:lpstr>Common Question: </vt:lpstr>
      <vt:lpstr>What is needed to apply: </vt:lpstr>
      <vt:lpstr>How many semesters for a traditional Nursing degree?</vt:lpstr>
      <vt:lpstr>Nursing Website</vt:lpstr>
      <vt:lpstr>The ADN Website</vt:lpstr>
      <vt:lpstr>PowerPoint Presentation</vt:lpstr>
      <vt:lpstr>Department Information</vt:lpstr>
      <vt:lpstr>Where do I begin?</vt:lpstr>
      <vt:lpstr>Application Process</vt:lpstr>
      <vt:lpstr>Prerequisite Courses</vt:lpstr>
      <vt:lpstr>Corequisite Courses</vt:lpstr>
      <vt:lpstr>Application Question:</vt:lpstr>
      <vt:lpstr>Entrance Exam:</vt:lpstr>
      <vt:lpstr>TEAS, HESI or OTHER?</vt:lpstr>
      <vt:lpstr>What is the TEAS:</vt:lpstr>
      <vt:lpstr>How do I reserve a seat?</vt:lpstr>
      <vt:lpstr>Can I get a refund or cancel the TEAS test?</vt:lpstr>
      <vt:lpstr>Testing Day:</vt:lpstr>
      <vt:lpstr>Entrance Exam Procedures:</vt:lpstr>
      <vt:lpstr>Entrance Exam Procedures:</vt:lpstr>
      <vt:lpstr>Nursing Criteria Scoring Form</vt:lpstr>
      <vt:lpstr>Military</vt:lpstr>
      <vt:lpstr>APPROXIMATE COST OF PROGRAM</vt:lpstr>
      <vt:lpstr>Texas BON – What you need to know:</vt:lpstr>
      <vt:lpstr>Admission Process</vt:lpstr>
      <vt:lpstr>PowerPoint Presentation</vt:lpstr>
      <vt:lpstr>Immunizations</vt:lpstr>
      <vt:lpstr>PowerPoint Presentation</vt:lpstr>
      <vt:lpstr>Immunizations:</vt:lpstr>
      <vt:lpstr>Covid Vaccination</vt:lpstr>
      <vt:lpstr>Class Schedule for 1st semester</vt:lpstr>
      <vt:lpstr>Things to consider:</vt:lpstr>
      <vt:lpstr>Looking ahead – items needed:</vt:lpstr>
      <vt:lpstr>REVIEW:</vt:lpstr>
      <vt:lpstr>How can I apply? </vt:lpstr>
      <vt:lpstr>What do I need to apply? </vt:lpstr>
      <vt:lpstr>Questions</vt:lpstr>
    </vt:vector>
  </TitlesOfParts>
  <Company>Collin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COLLIN COLLEGE NURSING PROGRAM</dc:title>
  <dc:creator>Cathleen Rangel</dc:creator>
  <cp:lastModifiedBy>Karen Massaro</cp:lastModifiedBy>
  <cp:revision>392</cp:revision>
  <cp:lastPrinted>2021-01-25T19:58:14Z</cp:lastPrinted>
  <dcterms:created xsi:type="dcterms:W3CDTF">2013-03-13T15:47:33Z</dcterms:created>
  <dcterms:modified xsi:type="dcterms:W3CDTF">2023-09-19T18:39:36Z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Timer">
    <vt:bool>true</vt:bool>
  </property>
  <property fmtid="{D5CDD505-2E9C-101B-9397-08002B2CF9AE}" pid="3" name="ShowPercent">
    <vt:bool>true</vt:bool>
  </property>
  <property fmtid="{D5CDD505-2E9C-101B-9397-08002B2CF9AE}" pid="4" name="AutoReflect">
    <vt:bool>false</vt:bool>
  </property>
  <property fmtid="{D5CDD505-2E9C-101B-9397-08002B2CF9AE}" pid="5" name="KeepGraph">
    <vt:bool>false</vt:bool>
  </property>
</Properties>
</file>